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charts/chart3.xml" ContentType="application/vnd.openxmlformats-officedocument.drawingml.chart+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diagrams/drawing1.xml" ContentType="application/vnd.ms-office.drawingml.diagramDrawing+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charts/chart2.xml" ContentType="application/vnd.openxmlformats-officedocument.drawingml.chart+xml"/>
  <Override PartName="/ppt/notesSlides/notesSlide4.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theme/themeOverride3.xml" ContentType="application/vnd.openxmlformats-officedocument.themeOverride+xml"/>
  <Override PartName="/ppt/notesSlides/notesSlide18.xml" ContentType="application/vnd.openxmlformats-officedocument.presentationml.notesSlide+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sldIdLst>
    <p:sldId id="256" r:id="rId2"/>
    <p:sldId id="310" r:id="rId3"/>
    <p:sldId id="372" r:id="rId4"/>
    <p:sldId id="367" r:id="rId5"/>
    <p:sldId id="373" r:id="rId6"/>
    <p:sldId id="380" r:id="rId7"/>
    <p:sldId id="374" r:id="rId8"/>
    <p:sldId id="383" r:id="rId9"/>
    <p:sldId id="321" r:id="rId10"/>
    <p:sldId id="320" r:id="rId11"/>
    <p:sldId id="319" r:id="rId12"/>
    <p:sldId id="384" r:id="rId13"/>
    <p:sldId id="387" r:id="rId14"/>
    <p:sldId id="385" r:id="rId15"/>
    <p:sldId id="348" r:id="rId16"/>
    <p:sldId id="347" r:id="rId17"/>
    <p:sldId id="349" r:id="rId18"/>
    <p:sldId id="354" r:id="rId19"/>
    <p:sldId id="353" r:id="rId20"/>
    <p:sldId id="386" r:id="rId21"/>
    <p:sldId id="351" r:id="rId22"/>
    <p:sldId id="355" r:id="rId23"/>
    <p:sldId id="358" r:id="rId24"/>
    <p:sldId id="357" r:id="rId25"/>
    <p:sldId id="359" r:id="rId26"/>
    <p:sldId id="360" r:id="rId27"/>
    <p:sldId id="361" r:id="rId28"/>
    <p:sldId id="341" r:id="rId29"/>
    <p:sldId id="265" r:id="rId30"/>
    <p:sldId id="264" r:id="rId31"/>
    <p:sldId id="267" r:id="rId32"/>
    <p:sldId id="270" r:id="rId33"/>
    <p:sldId id="271" r:id="rId34"/>
    <p:sldId id="272" r:id="rId35"/>
    <p:sldId id="277" r:id="rId36"/>
    <p:sldId id="276" r:id="rId37"/>
    <p:sldId id="274" r:id="rId38"/>
    <p:sldId id="278" r:id="rId39"/>
    <p:sldId id="279" r:id="rId40"/>
    <p:sldId id="286" r:id="rId41"/>
    <p:sldId id="285" r:id="rId42"/>
    <p:sldId id="303" r:id="rId43"/>
    <p:sldId id="327" r:id="rId44"/>
    <p:sldId id="304" r:id="rId45"/>
    <p:sldId id="305" r:id="rId46"/>
    <p:sldId id="332" r:id="rId47"/>
    <p:sldId id="331" r:id="rId48"/>
    <p:sldId id="330" r:id="rId49"/>
    <p:sldId id="329" r:id="rId50"/>
    <p:sldId id="328" r:id="rId51"/>
    <p:sldId id="337" r:id="rId52"/>
    <p:sldId id="336" r:id="rId53"/>
    <p:sldId id="335" r:id="rId54"/>
    <p:sldId id="334" r:id="rId55"/>
    <p:sldId id="333" r:id="rId56"/>
    <p:sldId id="340" r:id="rId57"/>
    <p:sldId id="339" r:id="rId58"/>
    <p:sldId id="290" r:id="rId59"/>
    <p:sldId id="289" r:id="rId60"/>
    <p:sldId id="288" r:id="rId61"/>
    <p:sldId id="296" r:id="rId62"/>
    <p:sldId id="257" r:id="rId63"/>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D97"/>
    <a:srgbClr val="294A7B"/>
    <a:srgbClr val="006092"/>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551" autoAdjust="0"/>
  </p:normalViewPr>
  <p:slideViewPr>
    <p:cSldViewPr>
      <p:cViewPr varScale="1">
        <p:scale>
          <a:sx n="85" d="100"/>
          <a:sy n="85" d="100"/>
        </p:scale>
        <p:origin x="-714" y="-7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charts/_rels/chart1.xml.rels><?xml version="1.0" encoding="UTF-8" standalone="yes"?>
<Relationships xmlns="http://schemas.openxmlformats.org/package/2006/relationships"><Relationship Id="rId2" Type="http://schemas.openxmlformats.org/officeDocument/2006/relationships/oleObject" Target="Book1"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Book1"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Book1" TargetMode="External"/><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zh-CN"/>
  <c:style val="3"/>
  <c:clrMapOvr bg1="lt1" tx1="dk1" bg2="lt2" tx2="dk2" accent1="accent1" accent2="accent2" accent3="accent3" accent4="accent4" accent5="accent5" accent6="accent6" hlink="hlink" folHlink="folHlink"/>
  <c:chart>
    <c:plotArea>
      <c:layout>
        <c:manualLayout>
          <c:layoutTarget val="inner"/>
          <c:xMode val="edge"/>
          <c:yMode val="edge"/>
          <c:x val="0.21040409312519812"/>
          <c:y val="0.15802358533118074"/>
          <c:w val="0.73245253550588163"/>
          <c:h val="0.58006865316000522"/>
        </c:manualLayout>
      </c:layout>
      <c:barChart>
        <c:barDir val="col"/>
        <c:grouping val="clustered"/>
        <c:ser>
          <c:idx val="0"/>
          <c:order val="0"/>
          <c:val>
            <c:numRef>
              <c:f>Sheet1!$A$1:$A$4</c:f>
              <c:numCache>
                <c:formatCode>General</c:formatCode>
                <c:ptCount val="4"/>
                <c:pt idx="0">
                  <c:v>12</c:v>
                </c:pt>
                <c:pt idx="1">
                  <c:v>45</c:v>
                </c:pt>
                <c:pt idx="2">
                  <c:v>6</c:v>
                </c:pt>
                <c:pt idx="3">
                  <c:v>8</c:v>
                </c:pt>
              </c:numCache>
            </c:numRef>
          </c:val>
        </c:ser>
        <c:axId val="68098304"/>
        <c:axId val="68329472"/>
      </c:barChart>
      <c:catAx>
        <c:axId val="68098304"/>
        <c:scaling>
          <c:orientation val="minMax"/>
        </c:scaling>
        <c:axPos val="b"/>
        <c:tickLblPos val="nextTo"/>
        <c:crossAx val="68329472"/>
        <c:crosses val="autoZero"/>
        <c:auto val="1"/>
        <c:lblAlgn val="ctr"/>
        <c:lblOffset val="100"/>
      </c:catAx>
      <c:valAx>
        <c:axId val="68329472"/>
        <c:scaling>
          <c:orientation val="minMax"/>
        </c:scaling>
        <c:axPos val="l"/>
        <c:majorGridlines/>
        <c:numFmt formatCode="General" sourceLinked="1"/>
        <c:tickLblPos val="nextTo"/>
        <c:crossAx val="68098304"/>
        <c:crosses val="autoZero"/>
        <c:crossBetween val="between"/>
      </c:valAx>
    </c:plotArea>
    <c:plotVisOnly val="1"/>
  </c:chart>
  <c:externalData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zh-CN"/>
  <c:style val="3"/>
  <c:clrMapOvr bg1="lt1" tx1="dk1" bg2="lt2" tx2="dk2" accent1="accent1" accent2="accent2" accent3="accent3" accent4="accent4" accent5="accent5" accent6="accent6" hlink="hlink" folHlink="folHlink"/>
  <c:chart>
    <c:plotArea>
      <c:layout>
        <c:manualLayout>
          <c:layoutTarget val="inner"/>
          <c:xMode val="edge"/>
          <c:yMode val="edge"/>
          <c:x val="0.12066173931707692"/>
          <c:y val="4.259229448379491E-2"/>
          <c:w val="0.87087270341207534"/>
          <c:h val="0.79822506561679785"/>
        </c:manualLayout>
      </c:layout>
      <c:lineChart>
        <c:grouping val="standard"/>
        <c:ser>
          <c:idx val="0"/>
          <c:order val="0"/>
          <c:marker>
            <c:spPr>
              <a:solidFill>
                <a:schemeClr val="accent2"/>
              </a:solidFill>
            </c:spPr>
          </c:marker>
          <c:val>
            <c:numRef>
              <c:f>Sheet1!$A$1:$A$4</c:f>
              <c:numCache>
                <c:formatCode>General</c:formatCode>
                <c:ptCount val="4"/>
                <c:pt idx="0">
                  <c:v>12</c:v>
                </c:pt>
                <c:pt idx="1">
                  <c:v>45</c:v>
                </c:pt>
                <c:pt idx="2">
                  <c:v>6</c:v>
                </c:pt>
                <c:pt idx="3">
                  <c:v>8</c:v>
                </c:pt>
              </c:numCache>
            </c:numRef>
          </c:val>
        </c:ser>
        <c:marker val="1"/>
        <c:axId val="68344064"/>
        <c:axId val="72946048"/>
      </c:lineChart>
      <c:catAx>
        <c:axId val="68344064"/>
        <c:scaling>
          <c:orientation val="minMax"/>
        </c:scaling>
        <c:axPos val="b"/>
        <c:tickLblPos val="nextTo"/>
        <c:crossAx val="72946048"/>
        <c:crosses val="autoZero"/>
        <c:auto val="1"/>
        <c:lblAlgn val="ctr"/>
        <c:lblOffset val="100"/>
      </c:catAx>
      <c:valAx>
        <c:axId val="72946048"/>
        <c:scaling>
          <c:orientation val="minMax"/>
        </c:scaling>
        <c:axPos val="l"/>
        <c:majorGridlines/>
        <c:numFmt formatCode="General" sourceLinked="1"/>
        <c:tickLblPos val="nextTo"/>
        <c:crossAx val="68344064"/>
        <c:crosses val="autoZero"/>
        <c:crossBetween val="between"/>
      </c:valAx>
      <c:spPr>
        <a:solidFill>
          <a:srgbClr val="FFFF00"/>
        </a:solidFill>
      </c:spPr>
    </c:plotArea>
    <c:plotVisOnly val="1"/>
  </c:chart>
  <c:spPr>
    <a:solidFill>
      <a:srgbClr val="FFFF00"/>
    </a:solidFill>
  </c:spPr>
  <c:externalData r:id="rId2"/>
</c:chartSpace>
</file>

<file path=ppt/charts/chart3.xml><?xml version="1.0" encoding="utf-8"?>
<c:chartSpace xmlns:c="http://schemas.openxmlformats.org/drawingml/2006/chart" xmlns:a="http://schemas.openxmlformats.org/drawingml/2006/main" xmlns:r="http://schemas.openxmlformats.org/officeDocument/2006/relationships">
  <c:date1904 val="1"/>
  <c:lang val="zh-CN"/>
  <c:clrMapOvr bg1="lt1" tx1="dk1" bg2="lt2" tx2="dk2" accent1="accent1" accent2="accent2" accent3="accent3" accent4="accent4" accent5="accent5" accent6="accent6" hlink="hlink" folHlink="folHlink"/>
  <c:chart>
    <c:view3D>
      <c:perspective val="30"/>
    </c:view3D>
    <c:plotArea>
      <c:layout>
        <c:manualLayout>
          <c:layoutTarget val="inner"/>
          <c:xMode val="edge"/>
          <c:yMode val="edge"/>
          <c:x val="0.29320424043648879"/>
          <c:y val="3.2974679600357285E-2"/>
          <c:w val="0.5697980807709857"/>
          <c:h val="0.68505148987000386"/>
        </c:manualLayout>
      </c:layout>
      <c:surface3DChart>
        <c:ser>
          <c:idx val="0"/>
          <c:order val="0"/>
          <c:val>
            <c:numRef>
              <c:f>Sheet1!$A$1:$A$4</c:f>
              <c:numCache>
                <c:formatCode>General</c:formatCode>
                <c:ptCount val="4"/>
                <c:pt idx="0">
                  <c:v>12</c:v>
                </c:pt>
                <c:pt idx="1">
                  <c:v>45</c:v>
                </c:pt>
                <c:pt idx="2">
                  <c:v>6</c:v>
                </c:pt>
                <c:pt idx="3">
                  <c:v>8</c:v>
                </c:pt>
              </c:numCache>
            </c:numRef>
          </c:val>
        </c:ser>
        <c:ser>
          <c:idx val="1"/>
          <c:order val="1"/>
          <c:val>
            <c:numRef>
              <c:f>Sheet1!$B$1:$B$4</c:f>
              <c:numCache>
                <c:formatCode>General</c:formatCode>
                <c:ptCount val="4"/>
                <c:pt idx="0">
                  <c:v>24</c:v>
                </c:pt>
                <c:pt idx="1">
                  <c:v>187</c:v>
                </c:pt>
                <c:pt idx="2">
                  <c:v>20</c:v>
                </c:pt>
                <c:pt idx="3">
                  <c:v>200</c:v>
                </c:pt>
              </c:numCache>
            </c:numRef>
          </c:val>
        </c:ser>
        <c:ser>
          <c:idx val="2"/>
          <c:order val="2"/>
          <c:val>
            <c:numRef>
              <c:f>Sheet1!$C$1:$C$4</c:f>
              <c:numCache>
                <c:formatCode>General</c:formatCode>
                <c:ptCount val="4"/>
                <c:pt idx="0">
                  <c:v>9</c:v>
                </c:pt>
                <c:pt idx="1">
                  <c:v>23</c:v>
                </c:pt>
                <c:pt idx="2">
                  <c:v>10</c:v>
                </c:pt>
                <c:pt idx="3">
                  <c:v>32</c:v>
                </c:pt>
              </c:numCache>
            </c:numRef>
          </c:val>
        </c:ser>
        <c:bandFmts/>
        <c:axId val="72971392"/>
        <c:axId val="72972928"/>
        <c:axId val="67956224"/>
      </c:surface3DChart>
      <c:catAx>
        <c:axId val="72971392"/>
        <c:scaling>
          <c:orientation val="minMax"/>
        </c:scaling>
        <c:axPos val="b"/>
        <c:tickLblPos val="nextTo"/>
        <c:crossAx val="72972928"/>
        <c:crosses val="autoZero"/>
        <c:auto val="1"/>
        <c:lblAlgn val="ctr"/>
        <c:lblOffset val="100"/>
      </c:catAx>
      <c:valAx>
        <c:axId val="72972928"/>
        <c:scaling>
          <c:orientation val="minMax"/>
        </c:scaling>
        <c:axPos val="l"/>
        <c:majorGridlines/>
        <c:numFmt formatCode="General" sourceLinked="1"/>
        <c:tickLblPos val="nextTo"/>
        <c:crossAx val="72971392"/>
        <c:crosses val="autoZero"/>
        <c:crossBetween val="midCat"/>
      </c:valAx>
      <c:serAx>
        <c:axId val="67956224"/>
        <c:scaling>
          <c:orientation val="minMax"/>
        </c:scaling>
        <c:axPos val="b"/>
        <c:tickLblPos val="nextTo"/>
        <c:crossAx val="72972928"/>
        <c:crosses val="autoZero"/>
      </c:serAx>
    </c:plotArea>
    <c:plotVisOnly val="1"/>
  </c:chart>
  <c:externalData r:id="rId2"/>
  <c:userShapes r:id="rId3"/>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4763BE-EAA9-473C-87A9-C226BC996D5C}"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zh-CN" altLang="en-US"/>
        </a:p>
      </dgm:t>
    </dgm:pt>
    <dgm:pt modelId="{F16ADEC6-CB43-4DE7-82A7-D2A867E32090}">
      <dgm:prSet custT="1"/>
      <dgm:spPr/>
      <dgm:t>
        <a:bodyPr/>
        <a:lstStyle/>
        <a:p>
          <a:pPr rtl="0"/>
          <a:r>
            <a:rPr lang="zh-CN" altLang="en-US" sz="2000" b="1" dirty="0" smtClean="0"/>
            <a:t>研究背景</a:t>
          </a:r>
          <a:endParaRPr lang="zh-CN" altLang="en-US" sz="2000" b="1" dirty="0"/>
        </a:p>
      </dgm:t>
    </dgm:pt>
    <dgm:pt modelId="{64900FC3-FA85-4962-8D2E-4B4CD512FE26}" type="parTrans" cxnId="{742D9466-6FD3-4BEB-AE22-3170424218E1}">
      <dgm:prSet/>
      <dgm:spPr/>
      <dgm:t>
        <a:bodyPr/>
        <a:lstStyle/>
        <a:p>
          <a:endParaRPr lang="zh-CN" altLang="en-US"/>
        </a:p>
      </dgm:t>
    </dgm:pt>
    <dgm:pt modelId="{2F5DD9B7-C3C7-493B-8924-E5D3FA975FDA}" type="sibTrans" cxnId="{742D9466-6FD3-4BEB-AE22-3170424218E1}">
      <dgm:prSet/>
      <dgm:spPr/>
      <dgm:t>
        <a:bodyPr/>
        <a:lstStyle/>
        <a:p>
          <a:endParaRPr lang="zh-CN" altLang="en-US"/>
        </a:p>
      </dgm:t>
    </dgm:pt>
    <dgm:pt modelId="{4F8A1D8B-1984-4FCD-BAC2-786E9490BC12}" type="pres">
      <dgm:prSet presAssocID="{094763BE-EAA9-473C-87A9-C226BC996D5C}" presName="Name0" presStyleCnt="0">
        <dgm:presLayoutVars>
          <dgm:chMax val="7"/>
          <dgm:dir/>
          <dgm:animLvl val="lvl"/>
          <dgm:resizeHandles val="exact"/>
        </dgm:presLayoutVars>
      </dgm:prSet>
      <dgm:spPr/>
      <dgm:t>
        <a:bodyPr/>
        <a:lstStyle/>
        <a:p>
          <a:endParaRPr lang="zh-CN" altLang="en-US"/>
        </a:p>
      </dgm:t>
    </dgm:pt>
    <dgm:pt modelId="{0832B10C-F9F5-4461-8DC3-0DBFF3D28E3E}" type="pres">
      <dgm:prSet presAssocID="{F16ADEC6-CB43-4DE7-82A7-D2A867E32090}" presName="circle1" presStyleLbl="node1" presStyleIdx="0" presStyleCnt="1"/>
      <dgm:spPr/>
    </dgm:pt>
    <dgm:pt modelId="{7F47D98D-F43E-4388-A37A-5A399609BD9F}" type="pres">
      <dgm:prSet presAssocID="{F16ADEC6-CB43-4DE7-82A7-D2A867E32090}" presName="space" presStyleCnt="0"/>
      <dgm:spPr/>
    </dgm:pt>
    <dgm:pt modelId="{50E1ABE5-C1AA-4AE0-AC6F-6B19DBDE2B8A}" type="pres">
      <dgm:prSet presAssocID="{F16ADEC6-CB43-4DE7-82A7-D2A867E32090}" presName="rect1" presStyleLbl="alignAcc1" presStyleIdx="0" presStyleCnt="1" custLinFactY="-100000" custLinFactNeighborX="-13911" custLinFactNeighborY="-192452"/>
      <dgm:spPr/>
      <dgm:t>
        <a:bodyPr/>
        <a:lstStyle/>
        <a:p>
          <a:endParaRPr lang="zh-CN" altLang="en-US"/>
        </a:p>
      </dgm:t>
    </dgm:pt>
    <dgm:pt modelId="{A06F68D3-408A-4E84-AC7B-504761F2F5BE}" type="pres">
      <dgm:prSet presAssocID="{F16ADEC6-CB43-4DE7-82A7-D2A867E32090}" presName="rect1ParTxNoCh" presStyleLbl="alignAcc1" presStyleIdx="0" presStyleCnt="1">
        <dgm:presLayoutVars>
          <dgm:chMax val="1"/>
          <dgm:bulletEnabled val="1"/>
        </dgm:presLayoutVars>
      </dgm:prSet>
      <dgm:spPr/>
      <dgm:t>
        <a:bodyPr/>
        <a:lstStyle/>
        <a:p>
          <a:endParaRPr lang="zh-CN" altLang="en-US"/>
        </a:p>
      </dgm:t>
    </dgm:pt>
  </dgm:ptLst>
  <dgm:cxnLst>
    <dgm:cxn modelId="{948F3B4B-C7A9-4B6E-8B0A-90CA4AC49DA6}" type="presOf" srcId="{F16ADEC6-CB43-4DE7-82A7-D2A867E32090}" destId="{A06F68D3-408A-4E84-AC7B-504761F2F5BE}" srcOrd="1" destOrd="0" presId="urn:microsoft.com/office/officeart/2005/8/layout/target3"/>
    <dgm:cxn modelId="{742D9466-6FD3-4BEB-AE22-3170424218E1}" srcId="{094763BE-EAA9-473C-87A9-C226BC996D5C}" destId="{F16ADEC6-CB43-4DE7-82A7-D2A867E32090}" srcOrd="0" destOrd="0" parTransId="{64900FC3-FA85-4962-8D2E-4B4CD512FE26}" sibTransId="{2F5DD9B7-C3C7-493B-8924-E5D3FA975FDA}"/>
    <dgm:cxn modelId="{17CCCD7D-2171-49B2-BAD4-889C0E356869}" type="presOf" srcId="{094763BE-EAA9-473C-87A9-C226BC996D5C}" destId="{4F8A1D8B-1984-4FCD-BAC2-786E9490BC12}" srcOrd="0" destOrd="0" presId="urn:microsoft.com/office/officeart/2005/8/layout/target3"/>
    <dgm:cxn modelId="{682E41A5-6291-4014-BA77-0B92525561AE}" type="presOf" srcId="{F16ADEC6-CB43-4DE7-82A7-D2A867E32090}" destId="{50E1ABE5-C1AA-4AE0-AC6F-6B19DBDE2B8A}" srcOrd="0" destOrd="0" presId="urn:microsoft.com/office/officeart/2005/8/layout/target3"/>
    <dgm:cxn modelId="{492664B4-4069-4AFE-83F6-24DD2C0026C5}" type="presParOf" srcId="{4F8A1D8B-1984-4FCD-BAC2-786E9490BC12}" destId="{0832B10C-F9F5-4461-8DC3-0DBFF3D28E3E}" srcOrd="0" destOrd="0" presId="urn:microsoft.com/office/officeart/2005/8/layout/target3"/>
    <dgm:cxn modelId="{4819DEE5-47C0-4172-9D46-94B0B544FF13}" type="presParOf" srcId="{4F8A1D8B-1984-4FCD-BAC2-786E9490BC12}" destId="{7F47D98D-F43E-4388-A37A-5A399609BD9F}" srcOrd="1" destOrd="0" presId="urn:microsoft.com/office/officeart/2005/8/layout/target3"/>
    <dgm:cxn modelId="{B2030368-3C37-4651-9DD9-7FF0546AC136}" type="presParOf" srcId="{4F8A1D8B-1984-4FCD-BAC2-786E9490BC12}" destId="{50E1ABE5-C1AA-4AE0-AC6F-6B19DBDE2B8A}" srcOrd="2" destOrd="0" presId="urn:microsoft.com/office/officeart/2005/8/layout/target3"/>
    <dgm:cxn modelId="{6960D152-7A71-4E10-8FA7-F6ADD62F0748}" type="presParOf" srcId="{4F8A1D8B-1984-4FCD-BAC2-786E9490BC12}" destId="{A06F68D3-408A-4E84-AC7B-504761F2F5BE}" srcOrd="3" destOrd="0" presId="urn:microsoft.com/office/officeart/2005/8/layout/target3"/>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4763BE-EAA9-473C-87A9-C226BC996D5C}"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zh-CN" altLang="en-US"/>
        </a:p>
      </dgm:t>
    </dgm:pt>
    <dgm:pt modelId="{F16ADEC6-CB43-4DE7-82A7-D2A867E32090}">
      <dgm:prSet custT="1"/>
      <dgm:spPr/>
      <dgm:t>
        <a:bodyPr/>
        <a:lstStyle/>
        <a:p>
          <a:pPr rtl="0"/>
          <a:r>
            <a:rPr lang="en-US" altLang="zh-CN" sz="2000" dirty="0" err="1" smtClean="0"/>
            <a:t>CiteSpace</a:t>
          </a:r>
          <a:endParaRPr lang="zh-CN" altLang="en-US" sz="2000" dirty="0"/>
        </a:p>
      </dgm:t>
    </dgm:pt>
    <dgm:pt modelId="{64900FC3-FA85-4962-8D2E-4B4CD512FE26}" type="parTrans" cxnId="{742D9466-6FD3-4BEB-AE22-3170424218E1}">
      <dgm:prSet/>
      <dgm:spPr/>
      <dgm:t>
        <a:bodyPr/>
        <a:lstStyle/>
        <a:p>
          <a:endParaRPr lang="zh-CN" altLang="en-US"/>
        </a:p>
      </dgm:t>
    </dgm:pt>
    <dgm:pt modelId="{2F5DD9B7-C3C7-493B-8924-E5D3FA975FDA}" type="sibTrans" cxnId="{742D9466-6FD3-4BEB-AE22-3170424218E1}">
      <dgm:prSet/>
      <dgm:spPr/>
      <dgm:t>
        <a:bodyPr/>
        <a:lstStyle/>
        <a:p>
          <a:endParaRPr lang="zh-CN" altLang="en-US"/>
        </a:p>
      </dgm:t>
    </dgm:pt>
    <dgm:pt modelId="{4F8A1D8B-1984-4FCD-BAC2-786E9490BC12}" type="pres">
      <dgm:prSet presAssocID="{094763BE-EAA9-473C-87A9-C226BC996D5C}" presName="Name0" presStyleCnt="0">
        <dgm:presLayoutVars>
          <dgm:chMax val="7"/>
          <dgm:dir/>
          <dgm:animLvl val="lvl"/>
          <dgm:resizeHandles val="exact"/>
        </dgm:presLayoutVars>
      </dgm:prSet>
      <dgm:spPr/>
      <dgm:t>
        <a:bodyPr/>
        <a:lstStyle/>
        <a:p>
          <a:endParaRPr lang="zh-CN" altLang="en-US"/>
        </a:p>
      </dgm:t>
    </dgm:pt>
    <dgm:pt modelId="{0832B10C-F9F5-4461-8DC3-0DBFF3D28E3E}" type="pres">
      <dgm:prSet presAssocID="{F16ADEC6-CB43-4DE7-82A7-D2A867E32090}" presName="circle1" presStyleLbl="node1" presStyleIdx="0" presStyleCnt="1"/>
      <dgm:spPr/>
    </dgm:pt>
    <dgm:pt modelId="{7F47D98D-F43E-4388-A37A-5A399609BD9F}" type="pres">
      <dgm:prSet presAssocID="{F16ADEC6-CB43-4DE7-82A7-D2A867E32090}" presName="space" presStyleCnt="0"/>
      <dgm:spPr/>
    </dgm:pt>
    <dgm:pt modelId="{50E1ABE5-C1AA-4AE0-AC6F-6B19DBDE2B8A}" type="pres">
      <dgm:prSet presAssocID="{F16ADEC6-CB43-4DE7-82A7-D2A867E32090}" presName="rect1" presStyleLbl="alignAcc1" presStyleIdx="0" presStyleCnt="1" custLinFactNeighborX="-8486"/>
      <dgm:spPr/>
      <dgm:t>
        <a:bodyPr/>
        <a:lstStyle/>
        <a:p>
          <a:endParaRPr lang="zh-CN" altLang="en-US"/>
        </a:p>
      </dgm:t>
    </dgm:pt>
    <dgm:pt modelId="{A06F68D3-408A-4E84-AC7B-504761F2F5BE}" type="pres">
      <dgm:prSet presAssocID="{F16ADEC6-CB43-4DE7-82A7-D2A867E32090}" presName="rect1ParTxNoCh" presStyleLbl="alignAcc1" presStyleIdx="0" presStyleCnt="1">
        <dgm:presLayoutVars>
          <dgm:chMax val="1"/>
          <dgm:bulletEnabled val="1"/>
        </dgm:presLayoutVars>
      </dgm:prSet>
      <dgm:spPr/>
      <dgm:t>
        <a:bodyPr/>
        <a:lstStyle/>
        <a:p>
          <a:endParaRPr lang="zh-CN" altLang="en-US"/>
        </a:p>
      </dgm:t>
    </dgm:pt>
  </dgm:ptLst>
  <dgm:cxnLst>
    <dgm:cxn modelId="{4979E2AC-300F-40EA-AFC4-58DA40889ACD}" type="presOf" srcId="{F16ADEC6-CB43-4DE7-82A7-D2A867E32090}" destId="{A06F68D3-408A-4E84-AC7B-504761F2F5BE}" srcOrd="1" destOrd="0" presId="urn:microsoft.com/office/officeart/2005/8/layout/target3"/>
    <dgm:cxn modelId="{4081AE10-7BD7-4431-A8CF-9992E634DEEF}" type="presOf" srcId="{094763BE-EAA9-473C-87A9-C226BC996D5C}" destId="{4F8A1D8B-1984-4FCD-BAC2-786E9490BC12}" srcOrd="0" destOrd="0" presId="urn:microsoft.com/office/officeart/2005/8/layout/target3"/>
    <dgm:cxn modelId="{742D9466-6FD3-4BEB-AE22-3170424218E1}" srcId="{094763BE-EAA9-473C-87A9-C226BC996D5C}" destId="{F16ADEC6-CB43-4DE7-82A7-D2A867E32090}" srcOrd="0" destOrd="0" parTransId="{64900FC3-FA85-4962-8D2E-4B4CD512FE26}" sibTransId="{2F5DD9B7-C3C7-493B-8924-E5D3FA975FDA}"/>
    <dgm:cxn modelId="{CBDC1C51-957B-4A5F-8A6B-8C03A8A429AE}" type="presOf" srcId="{F16ADEC6-CB43-4DE7-82A7-D2A867E32090}" destId="{50E1ABE5-C1AA-4AE0-AC6F-6B19DBDE2B8A}" srcOrd="0" destOrd="0" presId="urn:microsoft.com/office/officeart/2005/8/layout/target3"/>
    <dgm:cxn modelId="{2EFB906B-3A58-44BA-A669-D83B338537A7}" type="presParOf" srcId="{4F8A1D8B-1984-4FCD-BAC2-786E9490BC12}" destId="{0832B10C-F9F5-4461-8DC3-0DBFF3D28E3E}" srcOrd="0" destOrd="0" presId="urn:microsoft.com/office/officeart/2005/8/layout/target3"/>
    <dgm:cxn modelId="{BF144054-6950-42DB-86DC-B062B0478181}" type="presParOf" srcId="{4F8A1D8B-1984-4FCD-BAC2-786E9490BC12}" destId="{7F47D98D-F43E-4388-A37A-5A399609BD9F}" srcOrd="1" destOrd="0" presId="urn:microsoft.com/office/officeart/2005/8/layout/target3"/>
    <dgm:cxn modelId="{672121C0-67B7-4B90-94A7-C349F42C6AC4}" type="presParOf" srcId="{4F8A1D8B-1984-4FCD-BAC2-786E9490BC12}" destId="{50E1ABE5-C1AA-4AE0-AC6F-6B19DBDE2B8A}" srcOrd="2" destOrd="0" presId="urn:microsoft.com/office/officeart/2005/8/layout/target3"/>
    <dgm:cxn modelId="{A6691A63-6328-4CF4-991D-C4117975E827}" type="presParOf" srcId="{4F8A1D8B-1984-4FCD-BAC2-786E9490BC12}" destId="{A06F68D3-408A-4E84-AC7B-504761F2F5BE}" srcOrd="3" destOrd="0" presId="urn:microsoft.com/office/officeart/2005/8/layout/target3"/>
  </dgm:cxnLst>
  <dgm:bg/>
  <dgm:whole/>
  <dgm:extLst>
    <a:ext uri="http://schemas.microsoft.com/office/drawing/2008/diagram">
      <dsp:dataModelExt xmlns:dsp="http://schemas.microsoft.com/office/drawing/2008/diagram" xmlns="" relId="rId14"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832B10C-F9F5-4461-8DC3-0DBFF3D28E3E}">
      <dsp:nvSpPr>
        <dsp:cNvPr id="0" name=""/>
        <dsp:cNvSpPr/>
      </dsp:nvSpPr>
      <dsp:spPr>
        <a:xfrm>
          <a:off x="0" y="0"/>
          <a:ext cx="369332" cy="369332"/>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E1ABE5-C1AA-4AE0-AC6F-6B19DBDE2B8A}">
      <dsp:nvSpPr>
        <dsp:cNvPr id="0" name=""/>
        <dsp:cNvSpPr/>
      </dsp:nvSpPr>
      <dsp:spPr>
        <a:xfrm>
          <a:off x="0" y="0"/>
          <a:ext cx="1327501" cy="369332"/>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zh-CN" altLang="en-US" sz="2000" b="1" kern="1200" dirty="0" smtClean="0"/>
            <a:t>研究背景</a:t>
          </a:r>
          <a:endParaRPr lang="zh-CN" altLang="en-US" sz="2000" b="1" kern="1200" dirty="0"/>
        </a:p>
      </dsp:txBody>
      <dsp:txXfrm>
        <a:off x="0" y="0"/>
        <a:ext cx="1327501" cy="369332"/>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832B10C-F9F5-4461-8DC3-0DBFF3D28E3E}">
      <dsp:nvSpPr>
        <dsp:cNvPr id="0" name=""/>
        <dsp:cNvSpPr/>
      </dsp:nvSpPr>
      <dsp:spPr>
        <a:xfrm>
          <a:off x="0" y="0"/>
          <a:ext cx="369332" cy="369332"/>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E1ABE5-C1AA-4AE0-AC6F-6B19DBDE2B8A}">
      <dsp:nvSpPr>
        <dsp:cNvPr id="0" name=""/>
        <dsp:cNvSpPr/>
      </dsp:nvSpPr>
      <dsp:spPr>
        <a:xfrm>
          <a:off x="72014" y="0"/>
          <a:ext cx="1327501" cy="369332"/>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altLang="zh-CN" sz="2000" kern="1200" dirty="0" err="1" smtClean="0"/>
            <a:t>CiteSpace</a:t>
          </a:r>
          <a:endParaRPr lang="zh-CN" altLang="en-US" sz="2000" kern="1200" dirty="0"/>
        </a:p>
      </dsp:txBody>
      <dsp:txXfrm>
        <a:off x="72014" y="0"/>
        <a:ext cx="1327501" cy="369332"/>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0.29819</cdr:x>
      <cdr:y>0.83691</cdr:y>
    </cdr:from>
    <cdr:to>
      <cdr:x>0.71276</cdr:x>
      <cdr:y>0.96199</cdr:y>
    </cdr:to>
    <cdr:sp macro="" textlink="">
      <cdr:nvSpPr>
        <cdr:cNvPr id="2" name="TextBox 15"/>
        <cdr:cNvSpPr txBox="1"/>
      </cdr:nvSpPr>
      <cdr:spPr>
        <a:xfrm xmlns:a="http://schemas.openxmlformats.org/drawingml/2006/main">
          <a:off x="1086390" y="1853398"/>
          <a:ext cx="1510418" cy="276999"/>
        </a:xfrm>
        <a:prstGeom xmlns:a="http://schemas.openxmlformats.org/drawingml/2006/main" prst="rect">
          <a:avLst/>
        </a:prstGeom>
        <a:solidFill xmlns:a="http://schemas.openxmlformats.org/drawingml/2006/main">
          <a:schemeClr val="tx2">
            <a:lumMod val="20000"/>
            <a:lumOff val="80000"/>
          </a:schemeClr>
        </a:solidFill>
      </cdr:spPr>
      <cdr:txBody>
        <a:bodyPr xmlns:a="http://schemas.openxmlformats.org/drawingml/2006/main" wrap="none" rtlCol="0">
          <a:spAutoFit/>
        </a:bodyPr>
        <a:lstStyle xmlns:a="http://schemas.openxmlformats.org/drawingml/2006/main">
          <a:defPPr>
            <a:defRPr lang="zh-CN"/>
          </a:defPPr>
          <a:lvl1pPr algn="l" rtl="0" fontAlgn="base">
            <a:spcBef>
              <a:spcPct val="0"/>
            </a:spcBef>
            <a:spcAft>
              <a:spcPct val="0"/>
            </a:spcAft>
            <a:defRPr kern="1200">
              <a:solidFill>
                <a:srgbClr val="0C0C0C"/>
              </a:solidFill>
              <a:latin typeface="Arial" charset="0"/>
              <a:ea typeface="宋体" pitchFamily="2" charset="-122"/>
            </a:defRPr>
          </a:lvl1pPr>
          <a:lvl2pPr marL="457200" algn="l" rtl="0" fontAlgn="base">
            <a:spcBef>
              <a:spcPct val="0"/>
            </a:spcBef>
            <a:spcAft>
              <a:spcPct val="0"/>
            </a:spcAft>
            <a:defRPr kern="1200">
              <a:solidFill>
                <a:srgbClr val="0C0C0C"/>
              </a:solidFill>
              <a:latin typeface="Arial" charset="0"/>
              <a:ea typeface="宋体" pitchFamily="2" charset="-122"/>
            </a:defRPr>
          </a:lvl2pPr>
          <a:lvl3pPr marL="914400" algn="l" rtl="0" fontAlgn="base">
            <a:spcBef>
              <a:spcPct val="0"/>
            </a:spcBef>
            <a:spcAft>
              <a:spcPct val="0"/>
            </a:spcAft>
            <a:defRPr kern="1200">
              <a:solidFill>
                <a:srgbClr val="0C0C0C"/>
              </a:solidFill>
              <a:latin typeface="Arial" charset="0"/>
              <a:ea typeface="宋体" pitchFamily="2" charset="-122"/>
            </a:defRPr>
          </a:lvl3pPr>
          <a:lvl4pPr marL="1371600" algn="l" rtl="0" fontAlgn="base">
            <a:spcBef>
              <a:spcPct val="0"/>
            </a:spcBef>
            <a:spcAft>
              <a:spcPct val="0"/>
            </a:spcAft>
            <a:defRPr kern="1200">
              <a:solidFill>
                <a:srgbClr val="0C0C0C"/>
              </a:solidFill>
              <a:latin typeface="Arial" charset="0"/>
              <a:ea typeface="宋体" pitchFamily="2" charset="-122"/>
            </a:defRPr>
          </a:lvl4pPr>
          <a:lvl5pPr marL="1828800" algn="l" rtl="0" fontAlgn="base">
            <a:spcBef>
              <a:spcPct val="0"/>
            </a:spcBef>
            <a:spcAft>
              <a:spcPct val="0"/>
            </a:spcAft>
            <a:defRPr kern="1200">
              <a:solidFill>
                <a:srgbClr val="0C0C0C"/>
              </a:solidFill>
              <a:latin typeface="Arial" charset="0"/>
              <a:ea typeface="宋体" pitchFamily="2" charset="-122"/>
            </a:defRPr>
          </a:lvl5pPr>
          <a:lvl6pPr marL="2286000" algn="l" defTabSz="914400" rtl="0" eaLnBrk="1" latinLnBrk="0" hangingPunct="1">
            <a:defRPr kern="1200">
              <a:solidFill>
                <a:srgbClr val="0C0C0C"/>
              </a:solidFill>
              <a:latin typeface="Arial" charset="0"/>
              <a:ea typeface="宋体" pitchFamily="2" charset="-122"/>
            </a:defRPr>
          </a:lvl6pPr>
          <a:lvl7pPr marL="2743200" algn="l" defTabSz="914400" rtl="0" eaLnBrk="1" latinLnBrk="0" hangingPunct="1">
            <a:defRPr kern="1200">
              <a:solidFill>
                <a:srgbClr val="0C0C0C"/>
              </a:solidFill>
              <a:latin typeface="Arial" charset="0"/>
              <a:ea typeface="宋体" pitchFamily="2" charset="-122"/>
            </a:defRPr>
          </a:lvl7pPr>
          <a:lvl8pPr marL="3200400" algn="l" defTabSz="914400" rtl="0" eaLnBrk="1" latinLnBrk="0" hangingPunct="1">
            <a:defRPr kern="1200">
              <a:solidFill>
                <a:srgbClr val="0C0C0C"/>
              </a:solidFill>
              <a:latin typeface="Arial" charset="0"/>
              <a:ea typeface="宋体" pitchFamily="2" charset="-122"/>
            </a:defRPr>
          </a:lvl8pPr>
          <a:lvl9pPr marL="3657600" algn="l" defTabSz="914400" rtl="0" eaLnBrk="1" latinLnBrk="0" hangingPunct="1">
            <a:defRPr kern="1200">
              <a:solidFill>
                <a:srgbClr val="0C0C0C"/>
              </a:solidFill>
              <a:latin typeface="Arial" charset="0"/>
              <a:ea typeface="宋体" pitchFamily="2" charset="-122"/>
            </a:defRPr>
          </a:lvl9pPr>
        </a:lstStyle>
        <a:p xmlns:a="http://schemas.openxmlformats.org/drawingml/2006/main">
          <a:r>
            <a:rPr lang="zh-CN" altLang="en-US" sz="1200" b="1" dirty="0" smtClean="0"/>
            <a:t>某学科某结构三维图</a:t>
          </a:r>
          <a:endParaRPr lang="zh-CN" altLang="en-US" sz="1200" b="1"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130116-F42E-409C-B07F-9714F358A2A5}" type="datetimeFigureOut">
              <a:rPr lang="zh-CN" altLang="en-US" smtClean="0"/>
              <a:pPr/>
              <a:t>2013/11/13</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A20D86E-6D89-4743-9F06-C687A3D139B0}"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1200" kern="1200" baseline="0" dirty="0" smtClean="0">
                <a:solidFill>
                  <a:schemeClr val="tx1"/>
                </a:solidFill>
                <a:latin typeface="+mn-lt"/>
                <a:ea typeface="+mn-ea"/>
                <a:cs typeface="+mn-cs"/>
              </a:rPr>
              <a:t>知识图谱成为科学计量学、管理学等领域的研究热点。</a:t>
            </a:r>
            <a:endParaRPr lang="en-US" altLang="zh-CN" sz="1200" kern="1200" baseline="0" dirty="0" smtClean="0">
              <a:solidFill>
                <a:schemeClr val="tx1"/>
              </a:solidFill>
              <a:latin typeface="+mn-lt"/>
              <a:ea typeface="+mn-ea"/>
              <a:cs typeface="+mn-cs"/>
            </a:endParaRPr>
          </a:p>
          <a:p>
            <a:r>
              <a:rPr lang="zh-CN" altLang="en-US" sz="1200" kern="1200" baseline="0" dirty="0" smtClean="0">
                <a:solidFill>
                  <a:schemeClr val="tx1"/>
                </a:solidFill>
                <a:latin typeface="+mn-lt"/>
                <a:ea typeface="+mn-ea"/>
                <a:cs typeface="+mn-cs"/>
              </a:rPr>
              <a:t>知识图谱是运用文献计量学方法，通过对文献知识单元分析来可视化科学知识的结构、关系与演化过程；</a:t>
            </a:r>
            <a:endParaRPr lang="en-US" altLang="zh-CN" sz="1200" kern="1200" baseline="0" dirty="0" smtClean="0">
              <a:solidFill>
                <a:schemeClr val="tx1"/>
              </a:solidFill>
              <a:latin typeface="+mn-lt"/>
              <a:ea typeface="+mn-ea"/>
              <a:cs typeface="+mn-cs"/>
            </a:endParaRPr>
          </a:p>
          <a:p>
            <a:r>
              <a:rPr lang="zh-CN" altLang="en-US" sz="1200" kern="1200" baseline="0" dirty="0" smtClean="0">
                <a:solidFill>
                  <a:schemeClr val="tx1"/>
                </a:solidFill>
                <a:latin typeface="+mn-lt"/>
                <a:ea typeface="+mn-ea"/>
                <a:cs typeface="+mn-cs"/>
              </a:rPr>
              <a:t>知识图谱的绘制流程：数据检索、数据预处理、构建知识单元、数据分析、可视化与解读；</a:t>
            </a:r>
            <a:endParaRPr lang="zh-CN" altLang="en-US" dirty="0" smtClean="0"/>
          </a:p>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1200" dirty="0" smtClean="0">
                <a:latin typeface="华文楷体" pitchFamily="2" charset="-122"/>
                <a:ea typeface="华文楷体" pitchFamily="2" charset="-122"/>
              </a:rPr>
              <a:t>将社会结构界定为一个网络，网络由成员之间的联系进行连接，社会网络分析更多地聚焦于成员之间的联系而非个体特征，并把共同体视为“个人的共同体”，即视为人们在日常和生活中所建立、维护并应用的个人关系的网络</a:t>
            </a:r>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7</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9</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10</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defRPr/>
            </a:pPr>
            <a:r>
              <a:rPr lang="en-US" altLang="zh-CN" sz="1200" dirty="0" smtClean="0">
                <a:latin typeface="华文楷体" pitchFamily="2" charset="-122"/>
                <a:ea typeface="华文楷体" pitchFamily="2" charset="-122"/>
              </a:rPr>
              <a:t>1</a:t>
            </a:r>
            <a:r>
              <a:rPr lang="zh-CN" altLang="en-US" sz="1200" dirty="0" smtClean="0">
                <a:latin typeface="华文楷体" pitchFamily="2" charset="-122"/>
                <a:ea typeface="华文楷体" pitchFamily="2" charset="-122"/>
              </a:rPr>
              <a:t>、从分析被引文献类型、语种入手，</a:t>
            </a:r>
            <a:r>
              <a:rPr lang="zh-CN" altLang="en-US" sz="1200" b="1" dirty="0" smtClean="0">
                <a:solidFill>
                  <a:srgbClr val="FF0000"/>
                </a:solidFill>
                <a:latin typeface="华文楷体" pitchFamily="2" charset="-122"/>
                <a:ea typeface="华文楷体" pitchFamily="2" charset="-122"/>
              </a:rPr>
              <a:t>来研究科学文献体系的特征结构及分布、利用等规律</a:t>
            </a:r>
            <a:endParaRPr lang="en-US" altLang="zh-CN" sz="1200" b="1" dirty="0" smtClean="0">
              <a:solidFill>
                <a:srgbClr val="FF0000"/>
              </a:solidFill>
              <a:latin typeface="华文楷体" pitchFamily="2" charset="-122"/>
              <a:ea typeface="华文楷体" pitchFamily="2" charset="-122"/>
            </a:endParaRPr>
          </a:p>
          <a:p>
            <a:pPr>
              <a:defRPr/>
            </a:pPr>
            <a:r>
              <a:rPr lang="en-US" altLang="zh-CN" sz="1200" dirty="0" smtClean="0">
                <a:latin typeface="华文楷体" pitchFamily="2" charset="-122"/>
                <a:ea typeface="华文楷体" pitchFamily="2" charset="-122"/>
              </a:rPr>
              <a:t>2</a:t>
            </a:r>
            <a:r>
              <a:rPr lang="zh-CN" altLang="en-US" sz="1200" dirty="0" smtClean="0">
                <a:latin typeface="华文楷体" pitchFamily="2" charset="-122"/>
                <a:ea typeface="华文楷体" pitchFamily="2" charset="-122"/>
              </a:rPr>
              <a:t>、从分析被引文献网络及其变化，</a:t>
            </a:r>
            <a:r>
              <a:rPr lang="zh-CN" altLang="en-US" sz="1200" b="1" dirty="0" smtClean="0">
                <a:solidFill>
                  <a:srgbClr val="FF0000"/>
                </a:solidFill>
                <a:latin typeface="华文楷体" pitchFamily="2" charset="-122"/>
                <a:ea typeface="华文楷体" pitchFamily="2" charset="-122"/>
              </a:rPr>
              <a:t>来研究学科间关系、联系特征、发展变化现状、发展趋势</a:t>
            </a:r>
          </a:p>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11</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a:ln/>
        </p:spPr>
      </p:sp>
      <p:sp>
        <p:nvSpPr>
          <p:cNvPr id="51203" name="备注占位符 2"/>
          <p:cNvSpPr>
            <a:spLocks noGrp="1"/>
          </p:cNvSpPr>
          <p:nvPr>
            <p:ph type="body" idx="1"/>
          </p:nvPr>
        </p:nvSpPr>
        <p:spPr>
          <a:noFill/>
          <a:ln/>
        </p:spPr>
        <p:txBody>
          <a:bodyPr/>
          <a:lstStyle/>
          <a:p>
            <a:pPr>
              <a:buFont typeface="Wingdings" pitchFamily="2" charset="2"/>
              <a:buChar char="Ø"/>
            </a:pPr>
            <a:r>
              <a:rPr lang="zh-CN" altLang="en-US" dirty="0" smtClean="0"/>
              <a:t>美国德雷塞尔大学</a:t>
            </a:r>
            <a:r>
              <a:rPr lang="en-US" altLang="zh-CN" b="1" dirty="0" smtClean="0"/>
              <a:t>(Drexel University, Philadelphia, PA, USA) </a:t>
            </a:r>
            <a:r>
              <a:rPr lang="zh-CN" altLang="en-US" b="1" dirty="0" smtClean="0"/>
              <a:t>信息科学与技术学院教授陈超美博士开发</a:t>
            </a:r>
            <a:endParaRPr lang="en-US" altLang="zh-CN" b="1" dirty="0" smtClean="0"/>
          </a:p>
          <a:p>
            <a:pPr>
              <a:buFont typeface="Wingdings" pitchFamily="2" charset="2"/>
              <a:buChar char="Ø"/>
            </a:pPr>
            <a:r>
              <a:rPr lang="zh-CN" altLang="en-US" dirty="0" smtClean="0"/>
              <a:t>科学图谱及知识可视化软件</a:t>
            </a:r>
            <a:r>
              <a:rPr lang="en-US" altLang="zh-CN" b="1" dirty="0" smtClean="0"/>
              <a:t>,</a:t>
            </a:r>
            <a:r>
              <a:rPr lang="zh-CN" altLang="en-US" b="1" dirty="0" smtClean="0"/>
              <a:t>采用谱聚类的方法对共被引网络进行</a:t>
            </a:r>
            <a:r>
              <a:rPr lang="zh-CN" altLang="en-US" dirty="0" smtClean="0"/>
              <a:t>聚类显示</a:t>
            </a:r>
            <a:endParaRPr lang="en-US" altLang="zh-CN" dirty="0" smtClean="0"/>
          </a:p>
          <a:p>
            <a:pPr>
              <a:buFont typeface="Wingdings" pitchFamily="2" charset="2"/>
              <a:buChar char="Ø"/>
            </a:pPr>
            <a:endParaRPr lang="en-US" altLang="zh-CN" dirty="0" smtClean="0"/>
          </a:p>
          <a:p>
            <a:pPr>
              <a:buFont typeface="Wingdings" pitchFamily="2" charset="2"/>
              <a:buChar char="u"/>
            </a:pPr>
            <a:r>
              <a:rPr lang="zh-CN" altLang="en-US" dirty="0" smtClean="0"/>
              <a:t>一个学科或知识域在一定时期发展的趋势与动向 </a:t>
            </a:r>
            <a:endParaRPr lang="en-US" altLang="zh-CN" dirty="0" smtClean="0"/>
          </a:p>
          <a:p>
            <a:pPr>
              <a:buFont typeface="Wingdings" pitchFamily="2" charset="2"/>
              <a:buChar char="u"/>
            </a:pPr>
            <a:r>
              <a:rPr lang="zh-CN" altLang="en-US" dirty="0" smtClean="0"/>
              <a:t>显示若干研究前沿领域的演进历程</a:t>
            </a:r>
          </a:p>
          <a:p>
            <a:pPr>
              <a:buFont typeface="Wingdings" pitchFamily="2" charset="2"/>
              <a:buChar char="Ø"/>
            </a:pPr>
            <a:endParaRPr lang="zh-CN" altLang="en-US" dirty="0" smtClean="0"/>
          </a:p>
          <a:p>
            <a:r>
              <a:rPr lang="en-US" altLang="zh-CN" sz="1200" dirty="0" err="1" smtClean="0"/>
              <a:t>Citespace</a:t>
            </a:r>
            <a:r>
              <a:rPr lang="zh-CN" altLang="en-US" sz="1200" dirty="0" smtClean="0"/>
              <a:t>是一款应用于科学文献中识别并显示科学发展新趋势和新动态的软件；</a:t>
            </a:r>
            <a:endParaRPr lang="en-US" altLang="zh-CN" sz="1200" dirty="0" smtClean="0"/>
          </a:p>
          <a:p>
            <a:r>
              <a:rPr lang="zh-CN" altLang="en-US" sz="1200" dirty="0" smtClean="0"/>
              <a:t>利用</a:t>
            </a:r>
            <a:r>
              <a:rPr lang="en-US" altLang="zh-CN" sz="1200" dirty="0" err="1" smtClean="0"/>
              <a:t>Citespace</a:t>
            </a:r>
            <a:r>
              <a:rPr lang="zh-CN" altLang="en-US" sz="1200" dirty="0" smtClean="0"/>
              <a:t>寻找某一 学科领域的研究进展和当前的</a:t>
            </a:r>
            <a:r>
              <a:rPr lang="zh-CN" altLang="en-US" sz="1200" dirty="0" smtClean="0">
                <a:solidFill>
                  <a:srgbClr val="FF0000"/>
                </a:solidFill>
              </a:rPr>
              <a:t>研究前沿</a:t>
            </a:r>
            <a:r>
              <a:rPr lang="zh-CN" altLang="en-US" sz="1200" dirty="0" smtClean="0"/>
              <a:t>，及其</a:t>
            </a:r>
            <a:r>
              <a:rPr lang="zh-CN" altLang="en-US" sz="1200" dirty="0" smtClean="0">
                <a:solidFill>
                  <a:srgbClr val="FF0000"/>
                </a:solidFill>
              </a:rPr>
              <a:t>对应的知识基础</a:t>
            </a:r>
            <a:r>
              <a:rPr lang="zh-CN" altLang="en-US" sz="1200" dirty="0" smtClean="0"/>
              <a:t>。</a:t>
            </a:r>
            <a:endParaRPr lang="en-US" altLang="zh-CN"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b="1" dirty="0" smtClean="0">
                <a:solidFill>
                  <a:srgbClr val="005D97"/>
                </a:solidFill>
                <a:latin typeface="黑体" pitchFamily="49" charset="-122"/>
                <a:ea typeface="黑体" pitchFamily="49" charset="-122"/>
              </a:rPr>
              <a:t>利用</a:t>
            </a:r>
            <a:r>
              <a:rPr lang="en-US" altLang="zh-CN" sz="1200" b="1" dirty="0" err="1" smtClean="0">
                <a:solidFill>
                  <a:srgbClr val="005D97"/>
                </a:solidFill>
                <a:latin typeface="黑体" pitchFamily="49" charset="-122"/>
                <a:ea typeface="黑体" pitchFamily="49" charset="-122"/>
              </a:rPr>
              <a:t>citespace</a:t>
            </a:r>
            <a:r>
              <a:rPr lang="zh-CN" altLang="en-US" sz="1200" b="1" dirty="0" smtClean="0">
                <a:solidFill>
                  <a:srgbClr val="005D97"/>
                </a:solidFill>
                <a:latin typeface="黑体" pitchFamily="49" charset="-122"/>
                <a:ea typeface="黑体" pitchFamily="49" charset="-122"/>
              </a:rPr>
              <a:t>进行学科分析，可以科学把握研究领域的核心，可指导论文开题、文献综述和科研进展</a:t>
            </a:r>
            <a:endParaRPr lang="en-US" altLang="zh-CN" sz="1200" b="1" dirty="0" smtClean="0">
              <a:solidFill>
                <a:srgbClr val="005D97"/>
              </a:solidFill>
              <a:latin typeface="黑体" pitchFamily="49" charset="-122"/>
              <a:ea typeface="黑体" pitchFamily="49" charset="-122"/>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zh-CN" sz="1200" b="1" dirty="0" smtClean="0">
              <a:solidFill>
                <a:srgbClr val="005D97"/>
              </a:solidFill>
              <a:latin typeface="黑体" pitchFamily="49" charset="-122"/>
              <a:ea typeface="黑体" pitchFamily="49" charset="-122"/>
            </a:endParaRPr>
          </a:p>
          <a:p>
            <a:pPr>
              <a:lnSpc>
                <a:spcPct val="125000"/>
              </a:lnSpc>
              <a:buFont typeface="Wingdings" pitchFamily="2" charset="2"/>
              <a:buChar char="Ø"/>
            </a:pPr>
            <a:r>
              <a:rPr lang="zh-CN" altLang="en-US" sz="1200" b="1" dirty="0" smtClean="0">
                <a:solidFill>
                  <a:srgbClr val="00B050"/>
                </a:solidFill>
              </a:rPr>
              <a:t>通过引文网络分析</a:t>
            </a:r>
            <a:r>
              <a:rPr lang="en-US" altLang="zh-CN" sz="1200" b="1" dirty="0" smtClean="0">
                <a:solidFill>
                  <a:srgbClr val="00B050"/>
                </a:solidFill>
              </a:rPr>
              <a:t>,</a:t>
            </a:r>
            <a:r>
              <a:rPr lang="zh-CN" altLang="en-US" sz="1200" b="1" dirty="0" smtClean="0">
                <a:solidFill>
                  <a:srgbClr val="00B050"/>
                </a:solidFill>
              </a:rPr>
              <a:t>找出学科领域演进的关键路径</a:t>
            </a:r>
          </a:p>
          <a:p>
            <a:pPr>
              <a:lnSpc>
                <a:spcPct val="125000"/>
              </a:lnSpc>
              <a:buFont typeface="Wingdings" pitchFamily="2" charset="2"/>
              <a:buChar char="Ø"/>
            </a:pPr>
            <a:r>
              <a:rPr lang="zh-CN" altLang="en-US" sz="1200" b="1" dirty="0" smtClean="0">
                <a:solidFill>
                  <a:srgbClr val="00B050"/>
                </a:solidFill>
              </a:rPr>
              <a:t>找出学科领域演进的关键文献（知识拐点）</a:t>
            </a:r>
          </a:p>
          <a:p>
            <a:pPr>
              <a:lnSpc>
                <a:spcPct val="125000"/>
              </a:lnSpc>
              <a:buFont typeface="Wingdings" pitchFamily="2" charset="2"/>
              <a:buChar char="Ø"/>
            </a:pPr>
            <a:r>
              <a:rPr lang="zh-CN" altLang="en-US" sz="1200" b="1" dirty="0" smtClean="0">
                <a:solidFill>
                  <a:srgbClr val="00B050"/>
                </a:solidFill>
              </a:rPr>
              <a:t>分析学科演进的潜在动力机制</a:t>
            </a:r>
          </a:p>
          <a:p>
            <a:pPr>
              <a:lnSpc>
                <a:spcPct val="125000"/>
              </a:lnSpc>
              <a:buFont typeface="Wingdings" pitchFamily="2" charset="2"/>
              <a:buChar char="Ø"/>
            </a:pPr>
            <a:r>
              <a:rPr lang="zh-CN" altLang="en-US" sz="1200" b="1" dirty="0" smtClean="0">
                <a:solidFill>
                  <a:srgbClr val="00B050"/>
                </a:solidFill>
              </a:rPr>
              <a:t>分析学科热点和前沿</a:t>
            </a:r>
          </a:p>
          <a:p>
            <a:pPr>
              <a:lnSpc>
                <a:spcPct val="125000"/>
              </a:lnSpc>
              <a:buFont typeface="Wingdings" pitchFamily="2" charset="2"/>
              <a:buChar char="Ø"/>
            </a:pPr>
            <a:r>
              <a:rPr lang="zh-CN" altLang="en-US" sz="1200" b="1" dirty="0" smtClean="0">
                <a:solidFill>
                  <a:srgbClr val="00B050"/>
                </a:solidFill>
              </a:rPr>
              <a:t>结合</a:t>
            </a:r>
            <a:r>
              <a:rPr lang="en-US" altLang="zh-CN" sz="1200" b="1" dirty="0" err="1" smtClean="0">
                <a:solidFill>
                  <a:srgbClr val="00B050"/>
                </a:solidFill>
              </a:rPr>
              <a:t>GoogleEarth</a:t>
            </a:r>
            <a:r>
              <a:rPr lang="zh-CN" altLang="en-US" sz="1200" b="1" dirty="0" smtClean="0">
                <a:solidFill>
                  <a:srgbClr val="00B050"/>
                </a:solidFill>
              </a:rPr>
              <a:t>生成地理网络合作图</a:t>
            </a:r>
          </a:p>
          <a:p>
            <a:pPr>
              <a:lnSpc>
                <a:spcPct val="125000"/>
              </a:lnSpc>
              <a:buFont typeface="Wingdings" pitchFamily="2" charset="2"/>
              <a:buChar char="Ø"/>
            </a:pPr>
            <a:r>
              <a:rPr lang="zh-CN" altLang="en-US" sz="1200" b="1" dirty="0" smtClean="0">
                <a:solidFill>
                  <a:srgbClr val="00B050"/>
                </a:solidFill>
              </a:rPr>
              <a:t>国外科研人员使用较多的文献计量工具</a:t>
            </a:r>
          </a:p>
          <a:p>
            <a:pPr>
              <a:lnSpc>
                <a:spcPct val="125000"/>
              </a:lnSpc>
              <a:buFont typeface="Wingdings" pitchFamily="2" charset="2"/>
              <a:buChar char="Ø"/>
            </a:pPr>
            <a:r>
              <a:rPr lang="zh-CN" altLang="en-US" sz="1200" b="1" dirty="0" smtClean="0">
                <a:solidFill>
                  <a:srgbClr val="00B050"/>
                </a:solidFill>
              </a:rPr>
              <a:t>国内中科院等机构普遍学习和使用的工具</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1200" b="1" dirty="0" smtClean="0">
              <a:solidFill>
                <a:srgbClr val="005D97"/>
              </a:solidFill>
              <a:latin typeface="黑体" pitchFamily="49" charset="-122"/>
              <a:ea typeface="黑体" pitchFamily="49" charset="-122"/>
            </a:endParaRPr>
          </a:p>
          <a:p>
            <a:endParaRPr lang="zh-CN" altLang="en-US" dirty="0" smtClean="0"/>
          </a:p>
        </p:txBody>
      </p:sp>
      <p:sp>
        <p:nvSpPr>
          <p:cNvPr id="51204" name="灯片编号占位符 3"/>
          <p:cNvSpPr>
            <a:spLocks noGrp="1"/>
          </p:cNvSpPr>
          <p:nvPr>
            <p:ph type="sldNum" sz="quarter" idx="5"/>
          </p:nvPr>
        </p:nvSpPr>
        <p:spPr>
          <a:noFill/>
        </p:spPr>
        <p:txBody>
          <a:bodyPr/>
          <a:lstStyle/>
          <a:p>
            <a:fld id="{A9360DFE-8E01-4FFA-A34D-268B331C97C0}" type="slidenum">
              <a:rPr lang="zh-CN" altLang="en-US" smtClean="0">
                <a:latin typeface="Arial" pitchFamily="34" charset="0"/>
              </a:rPr>
              <a:pPr/>
              <a:t>12</a:t>
            </a:fld>
            <a:endParaRPr lang="en-US" altLang="zh-CN"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buFont typeface="Wingdings" pitchFamily="2" charset="2"/>
              <a:buChar char="n"/>
            </a:pPr>
            <a:r>
              <a:rPr lang="zh-CN" altLang="en-US" dirty="0" smtClean="0"/>
              <a:t>费用情况：</a:t>
            </a:r>
            <a:r>
              <a:rPr lang="en-US" altLang="zh-CN" b="1" dirty="0" err="1" smtClean="0"/>
              <a:t>CiteSpace</a:t>
            </a:r>
            <a:r>
              <a:rPr lang="zh-CN" altLang="en-US" b="1" dirty="0" smtClean="0"/>
              <a:t>是完全免费的</a:t>
            </a:r>
          </a:p>
          <a:p>
            <a:r>
              <a:rPr lang="zh-CN" altLang="en-US" dirty="0" smtClean="0"/>
              <a:t>许多其它的文献计量软件属于付费软件，例如</a:t>
            </a:r>
            <a:r>
              <a:rPr lang="en-US" altLang="zh-CN" b="1" dirty="0" err="1" smtClean="0"/>
              <a:t>RefViz</a:t>
            </a:r>
            <a:endParaRPr lang="en-US" altLang="zh-CN" b="1" dirty="0" smtClean="0"/>
          </a:p>
          <a:p>
            <a:pPr>
              <a:buFont typeface="Wingdings" pitchFamily="2" charset="2"/>
              <a:buChar char="n"/>
            </a:pPr>
            <a:r>
              <a:rPr lang="zh-CN" altLang="en-US" dirty="0" smtClean="0"/>
              <a:t>扩展性：相关的版本更新必须到指定网站下载，否则无法及时更新</a:t>
            </a:r>
          </a:p>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13</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buFont typeface="Wingdings" pitchFamily="2" charset="2"/>
              <a:buChar char="n"/>
            </a:pPr>
            <a:r>
              <a:rPr lang="zh-CN" altLang="en-US" dirty="0" smtClean="0"/>
              <a:t>费用情况：</a:t>
            </a:r>
            <a:r>
              <a:rPr lang="en-US" altLang="zh-CN" b="1" dirty="0" err="1" smtClean="0"/>
              <a:t>CiteSpace</a:t>
            </a:r>
            <a:r>
              <a:rPr lang="zh-CN" altLang="en-US" b="1" dirty="0" smtClean="0"/>
              <a:t>是完全免费的</a:t>
            </a:r>
          </a:p>
          <a:p>
            <a:r>
              <a:rPr lang="zh-CN" altLang="en-US" dirty="0" smtClean="0"/>
              <a:t>许多其它的文献计量软件属于付费软件，例如</a:t>
            </a:r>
            <a:r>
              <a:rPr lang="en-US" altLang="zh-CN" b="1" dirty="0" err="1" smtClean="0"/>
              <a:t>RefViz</a:t>
            </a:r>
            <a:endParaRPr lang="en-US" altLang="zh-CN" b="1" dirty="0" smtClean="0"/>
          </a:p>
          <a:p>
            <a:pPr>
              <a:buFont typeface="Wingdings" pitchFamily="2" charset="2"/>
              <a:buChar char="n"/>
            </a:pPr>
            <a:r>
              <a:rPr lang="zh-CN" altLang="en-US" dirty="0" smtClean="0"/>
              <a:t>扩展性：相关的版本更新必须到指定网站下载，否则无法及时更新</a:t>
            </a:r>
          </a:p>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14</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16</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17</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18</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19</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21</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22</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23</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24</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25</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26</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27</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200" dirty="0" smtClean="0"/>
              <a:t>★★</a:t>
            </a:r>
            <a:r>
              <a:rPr lang="zh-CN" altLang="en-US" sz="1200" dirty="0" smtClean="0"/>
              <a:t>运用尽可能广泛的专业术语来确定一个知识领域。这是为了确保接下来的分析能涵盖一个知识领域的全部内容。</a:t>
            </a:r>
          </a:p>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28</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36</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选择地图生成功能</a:t>
            </a:r>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58</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en-US" altLang="zh-CN" dirty="0" smtClean="0"/>
              <a:t>1</a:t>
            </a:r>
            <a:r>
              <a:rPr lang="zh-CN" altLang="en-US" dirty="0" smtClean="0"/>
              <a:t>、</a:t>
            </a:r>
            <a:r>
              <a:rPr lang="zh-CN" altLang="en-US" sz="1200" kern="1200" baseline="0" dirty="0" smtClean="0">
                <a:solidFill>
                  <a:schemeClr val="tx1"/>
                </a:solidFill>
                <a:latin typeface="+mn-lt"/>
                <a:ea typeface="+mn-ea"/>
                <a:cs typeface="+mn-cs"/>
              </a:rPr>
              <a:t>文献出版年份</a:t>
            </a:r>
          </a:p>
          <a:p>
            <a:r>
              <a:rPr lang="en-US" altLang="zh-CN" sz="1200" kern="1200" baseline="0" dirty="0" smtClean="0">
                <a:solidFill>
                  <a:schemeClr val="tx1"/>
                </a:solidFill>
                <a:latin typeface="+mn-lt"/>
                <a:ea typeface="+mn-ea"/>
                <a:cs typeface="+mn-cs"/>
              </a:rPr>
              <a:t>2</a:t>
            </a:r>
            <a:r>
              <a:rPr lang="zh-CN" altLang="en-US" sz="1200" kern="1200" baseline="0" dirty="0" smtClean="0">
                <a:solidFill>
                  <a:schemeClr val="tx1"/>
                </a:solidFill>
                <a:latin typeface="+mn-lt"/>
                <a:ea typeface="+mn-ea"/>
                <a:cs typeface="+mn-cs"/>
              </a:rPr>
              <a:t>、数据文档路径</a:t>
            </a:r>
          </a:p>
          <a:p>
            <a:r>
              <a:rPr lang="en-US" altLang="zh-CN" sz="1200" kern="1200" baseline="0" dirty="0" smtClean="0">
                <a:solidFill>
                  <a:schemeClr val="tx1"/>
                </a:solidFill>
                <a:latin typeface="+mn-lt"/>
                <a:ea typeface="+mn-ea"/>
                <a:cs typeface="+mn-cs"/>
              </a:rPr>
              <a:t>3</a:t>
            </a:r>
            <a:r>
              <a:rPr lang="zh-CN" altLang="en-US" sz="1200" kern="1200" baseline="0" dirty="0" smtClean="0">
                <a:solidFill>
                  <a:schemeClr val="tx1"/>
                </a:solidFill>
                <a:latin typeface="+mn-lt"/>
                <a:ea typeface="+mn-ea"/>
                <a:cs typeface="+mn-cs"/>
              </a:rPr>
              <a:t>、图标比例</a:t>
            </a:r>
          </a:p>
          <a:p>
            <a:r>
              <a:rPr lang="en-US" altLang="zh-CN" sz="1200" kern="1200" baseline="0" dirty="0" smtClean="0">
                <a:solidFill>
                  <a:schemeClr val="tx1"/>
                </a:solidFill>
                <a:latin typeface="+mn-lt"/>
                <a:ea typeface="+mn-ea"/>
                <a:cs typeface="+mn-cs"/>
              </a:rPr>
              <a:t>4</a:t>
            </a:r>
            <a:r>
              <a:rPr lang="zh-CN" altLang="en-US" sz="1200" kern="1200" baseline="0" dirty="0" smtClean="0">
                <a:solidFill>
                  <a:schemeClr val="tx1"/>
                </a:solidFill>
                <a:latin typeface="+mn-lt"/>
                <a:ea typeface="+mn-ea"/>
                <a:cs typeface="+mn-cs"/>
              </a:rPr>
              <a:t>、是否用合作者之间连线显示合作关系</a:t>
            </a:r>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59</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1200" kern="1200" baseline="0" dirty="0" smtClean="0">
                <a:solidFill>
                  <a:schemeClr val="tx1"/>
                </a:solidFill>
                <a:latin typeface="+mn-lt"/>
                <a:ea typeface="+mn-ea"/>
                <a:cs typeface="+mn-cs"/>
              </a:rPr>
              <a:t>用</a:t>
            </a:r>
            <a:r>
              <a:rPr lang="en-US" altLang="zh-CN" sz="1200" kern="1200" baseline="0" dirty="0" smtClean="0">
                <a:solidFill>
                  <a:schemeClr val="tx1"/>
                </a:solidFill>
                <a:latin typeface="+mn-lt"/>
                <a:ea typeface="+mn-ea"/>
                <a:cs typeface="+mn-cs"/>
              </a:rPr>
              <a:t>Google</a:t>
            </a:r>
            <a:r>
              <a:rPr lang="zh-CN" altLang="en-US" sz="1200" kern="1200" baseline="0" dirty="0" smtClean="0">
                <a:solidFill>
                  <a:schemeClr val="tx1"/>
                </a:solidFill>
                <a:latin typeface="+mn-lt"/>
                <a:ea typeface="+mn-ea"/>
                <a:cs typeface="+mn-cs"/>
              </a:rPr>
              <a:t>地球打开自动生成的地图文件</a:t>
            </a:r>
            <a:endParaRPr lang="zh-CN" altLang="en-US" dirty="0"/>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60</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1200" kern="1200" baseline="0" smtClean="0">
                <a:solidFill>
                  <a:schemeClr val="tx1"/>
                </a:solidFill>
                <a:latin typeface="+mn-lt"/>
                <a:ea typeface="+mn-ea"/>
                <a:cs typeface="+mn-cs"/>
              </a:rPr>
              <a:t>不同年份由不同颜色代表；连线代表两地合作关系</a:t>
            </a:r>
            <a:endParaRPr lang="zh-CN" altLang="en-US"/>
          </a:p>
        </p:txBody>
      </p:sp>
      <p:sp>
        <p:nvSpPr>
          <p:cNvPr id="4" name="灯片编号占位符 3"/>
          <p:cNvSpPr>
            <a:spLocks noGrp="1"/>
          </p:cNvSpPr>
          <p:nvPr>
            <p:ph type="sldNum" sz="quarter" idx="10"/>
          </p:nvPr>
        </p:nvSpPr>
        <p:spPr/>
        <p:txBody>
          <a:bodyPr/>
          <a:lstStyle/>
          <a:p>
            <a:fld id="{AA20D86E-6D89-4743-9F06-C687A3D139B0}" type="slidenum">
              <a:rPr lang="zh-CN" altLang="en-US" smtClean="0"/>
              <a:pPr/>
              <a:t>61</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C315E2A2-D12D-4728-A19C-A899BB66F838}" type="datetimeFigureOut">
              <a:rPr lang="zh-CN" altLang="en-US" smtClean="0"/>
              <a:pPr/>
              <a:t>2013/11/13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B0E706-4AD7-415F-B24F-A61AC77D8292}" type="slidenum">
              <a:rPr lang="zh-CN" altLang="en-US" smtClean="0"/>
              <a:pPr/>
              <a:t>‹#›</a:t>
            </a:fld>
            <a:endParaRPr lang="zh-CN" altLang="en-US"/>
          </a:p>
        </p:txBody>
      </p:sp>
      <p:pic>
        <p:nvPicPr>
          <p:cNvPr id="7" name="Picture 2"/>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539552" y="0"/>
            <a:ext cx="966689" cy="68656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cxnSp>
        <p:nvCxnSpPr>
          <p:cNvPr id="8" name="直接连接符 7"/>
          <p:cNvCxnSpPr/>
          <p:nvPr userDrawn="1"/>
        </p:nvCxnSpPr>
        <p:spPr>
          <a:xfrm>
            <a:off x="1506241" y="686569"/>
            <a:ext cx="7098207"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4"/>
          <p:cNvPicPr>
            <a:picLocks noChangeAspect="1" noChangeArrowheads="1"/>
          </p:cNvPicPr>
          <p:nvPr userDrawn="1"/>
        </p:nvPicPr>
        <p:blipFill>
          <a:blip r:embed="rId3" cstate="print">
            <a:extLst>
              <a:ext uri="{28A0092B-C50C-407E-A947-70E740481C1C}">
                <a14:useLocalDpi xmlns:a14="http://schemas.microsoft.com/office/drawing/2010/main" xmlns="" val="0"/>
              </a:ext>
            </a:extLst>
          </a:blip>
          <a:srcRect/>
          <a:stretch>
            <a:fillRect/>
          </a:stretch>
        </p:blipFill>
        <p:spPr bwMode="auto">
          <a:xfrm>
            <a:off x="7164288" y="462514"/>
            <a:ext cx="1440160" cy="1519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cxnSp>
        <p:nvCxnSpPr>
          <p:cNvPr id="11" name="直接连接符 10"/>
          <p:cNvCxnSpPr/>
          <p:nvPr userDrawn="1"/>
        </p:nvCxnSpPr>
        <p:spPr>
          <a:xfrm>
            <a:off x="539552" y="6610697"/>
            <a:ext cx="7789874" cy="0"/>
          </a:xfrm>
          <a:prstGeom prst="line">
            <a:avLst/>
          </a:prstGeom>
        </p:spPr>
        <p:style>
          <a:lnRef idx="1">
            <a:schemeClr val="accent1"/>
          </a:lnRef>
          <a:fillRef idx="0">
            <a:schemeClr val="accent1"/>
          </a:fillRef>
          <a:effectRef idx="0">
            <a:schemeClr val="accent1"/>
          </a:effectRef>
          <a:fontRef idx="minor">
            <a:schemeClr val="tx1"/>
          </a:fontRef>
        </p:style>
      </p:cxnSp>
      <p:pic>
        <p:nvPicPr>
          <p:cNvPr id="12" name="Picture 5"/>
          <p:cNvPicPr>
            <a:picLocks noChangeAspect="1" noChangeArrowheads="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8047383" y="6224372"/>
            <a:ext cx="621815" cy="44539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26280445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315E2A2-D12D-4728-A19C-A899BB66F838}" type="datetimeFigureOut">
              <a:rPr lang="zh-CN" altLang="en-US" smtClean="0"/>
              <a:pPr/>
              <a:t>2013/11/13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41090287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C315E2A2-D12D-4728-A19C-A899BB66F838}" type="datetimeFigureOut">
              <a:rPr lang="zh-CN" altLang="en-US" smtClean="0"/>
              <a:pPr/>
              <a:t>2013/11/13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2342063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315E2A2-D12D-4728-A19C-A899BB66F838}" type="datetimeFigureOut">
              <a:rPr lang="zh-CN" altLang="en-US" smtClean="0"/>
              <a:pPr/>
              <a:t>2013/11/13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3887139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315E2A2-D12D-4728-A19C-A899BB66F838}" type="datetimeFigureOut">
              <a:rPr lang="zh-CN" altLang="en-US" smtClean="0"/>
              <a:pPr/>
              <a:t>2013/11/13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19744886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315E2A2-D12D-4728-A19C-A899BB66F838}" type="datetimeFigureOut">
              <a:rPr lang="zh-CN" altLang="en-US" smtClean="0"/>
              <a:pPr/>
              <a:t>2013/11/13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2999284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315E2A2-D12D-4728-A19C-A899BB66F838}" type="datetimeFigureOut">
              <a:rPr lang="zh-CN" altLang="en-US" smtClean="0"/>
              <a:pPr/>
              <a:t>2013/11/13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39955739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315E2A2-D12D-4728-A19C-A899BB66F838}" type="datetimeFigureOut">
              <a:rPr lang="zh-CN" altLang="en-US" smtClean="0"/>
              <a:pPr/>
              <a:t>2013/11/13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3478147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315E2A2-D12D-4728-A19C-A899BB66F838}" type="datetimeFigureOut">
              <a:rPr lang="zh-CN" altLang="en-US" smtClean="0"/>
              <a:pPr/>
              <a:t>2013/11/13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42866703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315E2A2-D12D-4728-A19C-A899BB66F838}" type="datetimeFigureOut">
              <a:rPr lang="zh-CN" altLang="en-US" smtClean="0"/>
              <a:pPr/>
              <a:t>2013/11/13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4127642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315E2A2-D12D-4728-A19C-A899BB66F838}" type="datetimeFigureOut">
              <a:rPr lang="zh-CN" altLang="en-US" smtClean="0"/>
              <a:pPr/>
              <a:t>2013/11/13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2083603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15E2A2-D12D-4728-A19C-A899BB66F838}" type="datetimeFigureOut">
              <a:rPr lang="zh-CN" altLang="en-US" smtClean="0"/>
              <a:pPr/>
              <a:t>2013/11/13</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38762238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xml"/><Relationship Id="rId4" Type="http://schemas.openxmlformats.org/officeDocument/2006/relationships/chart" Target="../charts/char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microsoft.com/office/2007/relationships/diagramDrawing" Target="../diagrams/drawing1.xml"/><Relationship Id="rId13" Type="http://schemas.openxmlformats.org/officeDocument/2006/relationships/diagramColors" Target="../diagrams/colors2.xml"/><Relationship Id="rId3" Type="http://schemas.openxmlformats.org/officeDocument/2006/relationships/image" Target="../media/image11.png"/><Relationship Id="rId7" Type="http://schemas.openxmlformats.org/officeDocument/2006/relationships/diagramColors" Target="../diagrams/colors1.xml"/><Relationship Id="rId12" Type="http://schemas.openxmlformats.org/officeDocument/2006/relationships/diagramQuickStyle" Target="../diagrams/quickStyle2.xml"/><Relationship Id="rId2" Type="http://schemas.openxmlformats.org/officeDocument/2006/relationships/notesSlide" Target="../notesSlides/notesSlide6.xml"/><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diagramQuickStyle" Target="../diagrams/quickStyle1.xml"/><Relationship Id="rId11" Type="http://schemas.openxmlformats.org/officeDocument/2006/relationships/diagramLayout" Target="../diagrams/layout2.xml"/><Relationship Id="rId5" Type="http://schemas.openxmlformats.org/officeDocument/2006/relationships/diagramLayout" Target="../diagrams/layout1.xml"/><Relationship Id="rId15" Type="http://schemas.openxmlformats.org/officeDocument/2006/relationships/image" Target="../media/image13.png"/><Relationship Id="rId10" Type="http://schemas.openxmlformats.org/officeDocument/2006/relationships/diagramData" Target="../diagrams/data2.xml"/><Relationship Id="rId4" Type="http://schemas.openxmlformats.org/officeDocument/2006/relationships/diagramData" Target="../diagrams/data1.xml"/><Relationship Id="rId9" Type="http://schemas.openxmlformats.org/officeDocument/2006/relationships/image" Target="../media/image12.jpeg"/><Relationship Id="rId14" Type="http://schemas.microsoft.com/office/2007/relationships/diagramDrawing" Target="../diagrams/drawing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cluster.cis.drexel.edu/~cchen/citespace/"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apps.isiknowledge.com/UA_GeneralSearch_input.do?product=UA&amp;SID=3CpE4BhMJP4HjDP5K5l&amp;search_mode=GeneralSearch" TargetMode="External"/><Relationship Id="rId2" Type="http://schemas.openxmlformats.org/officeDocument/2006/relationships/image" Target="../media/image30.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xml"/><Relationship Id="rId5" Type="http://schemas.openxmlformats.org/officeDocument/2006/relationships/image" Target="../media/image36.png"/><Relationship Id="rId4" Type="http://schemas.openxmlformats.org/officeDocument/2006/relationships/image" Target="../media/image35.png"/></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64.png"/></Relationships>
</file>

<file path=ppt/slides/_rels/slide6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2420888"/>
            <a:ext cx="9144000" cy="1728192"/>
          </a:xfrm>
          <a:prstGeom prst="rect">
            <a:avLst/>
          </a:prstGeom>
          <a:solidFill>
            <a:srgbClr val="005D97"/>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latin typeface="黑体" pitchFamily="2" charset="-122"/>
                <a:ea typeface="黑体" pitchFamily="2" charset="-122"/>
              </a:rPr>
              <a:t>运用</a:t>
            </a:r>
            <a:r>
              <a:rPr lang="en-US" altLang="zh-CN" sz="3200" b="1" dirty="0" err="1" smtClean="0">
                <a:latin typeface="黑体" pitchFamily="2" charset="-122"/>
                <a:ea typeface="黑体" pitchFamily="2" charset="-122"/>
              </a:rPr>
              <a:t>Citespace</a:t>
            </a:r>
            <a:r>
              <a:rPr lang="zh-CN" altLang="en-US" sz="3200" b="1" dirty="0" smtClean="0">
                <a:latin typeface="黑体" pitchFamily="2" charset="-122"/>
                <a:ea typeface="黑体" pitchFamily="2" charset="-122"/>
              </a:rPr>
              <a:t>构建学科知识图谱、                            分析学科热点和趋势</a:t>
            </a:r>
            <a:endParaRPr lang="en-US" altLang="zh-CN" sz="3200" b="1" dirty="0" smtClean="0">
              <a:latin typeface="黑体" pitchFamily="2" charset="-122"/>
              <a:ea typeface="黑体" pitchFamily="2" charset="-122"/>
            </a:endParaRPr>
          </a:p>
          <a:p>
            <a:pPr algn="ctr"/>
            <a:endParaRPr lang="en-US" altLang="zh-CN" sz="2000" b="1" dirty="0" smtClean="0">
              <a:latin typeface="黑体" pitchFamily="2" charset="-122"/>
              <a:ea typeface="黑体" pitchFamily="2" charset="-122"/>
            </a:endParaRPr>
          </a:p>
          <a:p>
            <a:pPr algn="ctr"/>
            <a:r>
              <a:rPr lang="en-US" altLang="zh-CN" sz="2000" dirty="0" smtClean="0">
                <a:latin typeface="黑体" pitchFamily="2" charset="-122"/>
                <a:ea typeface="黑体" pitchFamily="2" charset="-122"/>
              </a:rPr>
              <a:t>2013.11.13</a:t>
            </a:r>
            <a:endParaRPr lang="zh-CN" altLang="en-US" sz="2000" dirty="0">
              <a:latin typeface="黑体" pitchFamily="2" charset="-122"/>
              <a:ea typeface="黑体" pitchFamily="2" charset="-122"/>
            </a:endParaRPr>
          </a:p>
        </p:txBody>
      </p:sp>
      <p:sp>
        <p:nvSpPr>
          <p:cNvPr id="5" name="TextBox 4"/>
          <p:cNvSpPr txBox="1"/>
          <p:nvPr/>
        </p:nvSpPr>
        <p:spPr>
          <a:xfrm>
            <a:off x="3563888" y="4437112"/>
            <a:ext cx="2040943" cy="461665"/>
          </a:xfrm>
          <a:prstGeom prst="rect">
            <a:avLst/>
          </a:prstGeom>
          <a:noFill/>
        </p:spPr>
        <p:txBody>
          <a:bodyPr wrap="none" rtlCol="0">
            <a:spAutoFit/>
          </a:bodyPr>
          <a:lstStyle/>
          <a:p>
            <a:r>
              <a:rPr lang="zh-CN" altLang="en-US" sz="2400" b="1" dirty="0" smtClean="0">
                <a:solidFill>
                  <a:srgbClr val="006092"/>
                </a:solidFill>
                <a:latin typeface="黑体" pitchFamily="2" charset="-122"/>
                <a:ea typeface="黑体" pitchFamily="2" charset="-122"/>
              </a:rPr>
              <a:t>汇报人：石亮</a:t>
            </a:r>
            <a:endParaRPr lang="zh-CN" altLang="en-US" sz="2400" b="1" dirty="0">
              <a:solidFill>
                <a:srgbClr val="006092"/>
              </a:solidFill>
              <a:latin typeface="黑体" pitchFamily="2" charset="-122"/>
              <a:ea typeface="黑体" pitchFamily="2" charset="-122"/>
            </a:endParaRPr>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725044" y="404663"/>
            <a:ext cx="1855068" cy="17851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6464718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87624" y="1628800"/>
            <a:ext cx="4896544" cy="4555093"/>
          </a:xfrm>
          <a:prstGeom prst="rect">
            <a:avLst/>
          </a:prstGeom>
        </p:spPr>
        <p:txBody>
          <a:bodyPr wrap="square">
            <a:spAutoFit/>
          </a:bodyPr>
          <a:lstStyle/>
          <a:p>
            <a:pPr>
              <a:lnSpc>
                <a:spcPts val="2940"/>
              </a:lnSpc>
            </a:pPr>
            <a:endParaRPr lang="zh-CN" altLang="en-US" b="1" dirty="0" smtClean="0">
              <a:latin typeface="黑体" pitchFamily="49" charset="-122"/>
              <a:ea typeface="黑体" pitchFamily="49" charset="-122"/>
            </a:endParaRPr>
          </a:p>
          <a:p>
            <a:pPr lvl="0">
              <a:lnSpc>
                <a:spcPts val="2940"/>
              </a:lnSpc>
            </a:pPr>
            <a:r>
              <a:rPr lang="en-US" altLang="zh-CN" sz="3200" b="1" dirty="0" smtClean="0">
                <a:solidFill>
                  <a:srgbClr val="005D97"/>
                </a:solidFill>
                <a:latin typeface="黑体" pitchFamily="49" charset="-122"/>
                <a:ea typeface="黑体" pitchFamily="49" charset="-122"/>
              </a:rPr>
              <a:t>1.</a:t>
            </a:r>
            <a:r>
              <a:rPr lang="zh-CN" altLang="en-US" sz="3200" b="1" dirty="0" smtClean="0">
                <a:solidFill>
                  <a:srgbClr val="005D97"/>
                </a:solidFill>
                <a:latin typeface="黑体" pitchFamily="49" charset="-122"/>
                <a:ea typeface="黑体" pitchFamily="49" charset="-122"/>
              </a:rPr>
              <a:t>科学知识图谱基本理论</a:t>
            </a:r>
          </a:p>
          <a:p>
            <a:pPr>
              <a:lnSpc>
                <a:spcPts val="2940"/>
              </a:lnSpc>
            </a:pPr>
            <a:endParaRPr lang="zh-CN" altLang="en-US" sz="3200" b="1" dirty="0" smtClean="0">
              <a:solidFill>
                <a:srgbClr val="005D97"/>
              </a:solidFill>
              <a:latin typeface="黑体" pitchFamily="49" charset="-122"/>
              <a:ea typeface="黑体" pitchFamily="49" charset="-122"/>
            </a:endParaRPr>
          </a:p>
          <a:p>
            <a:pPr>
              <a:lnSpc>
                <a:spcPts val="2940"/>
              </a:lnSpc>
            </a:pPr>
            <a:r>
              <a:rPr lang="en-US" altLang="zh-CN" sz="3200" b="1" dirty="0" smtClean="0">
                <a:solidFill>
                  <a:srgbClr val="005D97"/>
                </a:solidFill>
                <a:latin typeface="黑体" pitchFamily="49" charset="-122"/>
                <a:ea typeface="黑体" pitchFamily="49" charset="-122"/>
              </a:rPr>
              <a:t>2.</a:t>
            </a:r>
            <a:r>
              <a:rPr lang="zh-CN" altLang="en-US" sz="3200" b="1" dirty="0" smtClean="0">
                <a:solidFill>
                  <a:srgbClr val="005D97"/>
                </a:solidFill>
                <a:latin typeface="黑体" pitchFamily="49" charset="-122"/>
                <a:ea typeface="黑体" pitchFamily="49" charset="-122"/>
              </a:rPr>
              <a:t>概念介绍</a:t>
            </a:r>
            <a:endParaRPr lang="en-US" altLang="zh-CN" sz="3200" b="1" dirty="0" smtClean="0">
              <a:solidFill>
                <a:srgbClr val="005D97"/>
              </a:solidFill>
              <a:latin typeface="黑体" pitchFamily="49" charset="-122"/>
              <a:ea typeface="黑体" pitchFamily="49" charset="-122"/>
            </a:endParaRPr>
          </a:p>
          <a:p>
            <a:pPr>
              <a:lnSpc>
                <a:spcPts val="2940"/>
              </a:lnSpc>
            </a:pPr>
            <a:endParaRPr lang="zh-CN" altLang="en-US" sz="3200" b="1" dirty="0" smtClean="0">
              <a:solidFill>
                <a:srgbClr val="005D97"/>
              </a:solidFill>
              <a:latin typeface="黑体" pitchFamily="49" charset="-122"/>
              <a:ea typeface="黑体" pitchFamily="49" charset="-122"/>
            </a:endParaRPr>
          </a:p>
          <a:p>
            <a:pPr>
              <a:lnSpc>
                <a:spcPts val="2940"/>
              </a:lnSpc>
            </a:pPr>
            <a:r>
              <a:rPr lang="en-US" altLang="zh-CN" sz="3200" b="1" dirty="0" smtClean="0">
                <a:solidFill>
                  <a:srgbClr val="005D97"/>
                </a:solidFill>
                <a:latin typeface="黑体" pitchFamily="49" charset="-122"/>
                <a:ea typeface="黑体" pitchFamily="49" charset="-122"/>
              </a:rPr>
              <a:t>3.Citespace</a:t>
            </a:r>
            <a:r>
              <a:rPr lang="zh-CN" altLang="en-US" sz="3200" b="1" dirty="0" smtClean="0">
                <a:solidFill>
                  <a:srgbClr val="005D97"/>
                </a:solidFill>
                <a:latin typeface="黑体" pitchFamily="49" charset="-122"/>
                <a:ea typeface="黑体" pitchFamily="49" charset="-122"/>
              </a:rPr>
              <a:t>介绍</a:t>
            </a:r>
            <a:endParaRPr lang="en-US" altLang="zh-CN" sz="3200" b="1" dirty="0" smtClean="0">
              <a:solidFill>
                <a:srgbClr val="005D97"/>
              </a:solidFill>
              <a:latin typeface="黑体" pitchFamily="49" charset="-122"/>
              <a:ea typeface="黑体" pitchFamily="49" charset="-122"/>
            </a:endParaRPr>
          </a:p>
          <a:p>
            <a:pPr>
              <a:lnSpc>
                <a:spcPts val="2940"/>
              </a:lnSpc>
            </a:pPr>
            <a:endParaRPr lang="zh-CN" altLang="en-US" sz="3200" b="1" dirty="0" smtClean="0">
              <a:solidFill>
                <a:srgbClr val="005D97"/>
              </a:solidFill>
              <a:latin typeface="黑体" pitchFamily="49" charset="-122"/>
              <a:ea typeface="黑体" pitchFamily="49" charset="-122"/>
            </a:endParaRPr>
          </a:p>
          <a:p>
            <a:pPr>
              <a:lnSpc>
                <a:spcPts val="2940"/>
              </a:lnSpc>
            </a:pPr>
            <a:r>
              <a:rPr lang="en-US" altLang="zh-CN" sz="3200" b="1" dirty="0" smtClean="0">
                <a:solidFill>
                  <a:srgbClr val="005D97"/>
                </a:solidFill>
                <a:latin typeface="黑体" pitchFamily="49" charset="-122"/>
                <a:ea typeface="黑体" pitchFamily="49" charset="-122"/>
              </a:rPr>
              <a:t>4.</a:t>
            </a:r>
            <a:r>
              <a:rPr lang="zh-CN" altLang="en-US" sz="3200" b="1" dirty="0" smtClean="0">
                <a:solidFill>
                  <a:srgbClr val="005D97"/>
                </a:solidFill>
                <a:latin typeface="黑体" pitchFamily="49" charset="-122"/>
                <a:ea typeface="黑体" pitchFamily="49" charset="-122"/>
              </a:rPr>
              <a:t>软件的操作步骤</a:t>
            </a:r>
            <a:endParaRPr lang="en-US" altLang="zh-CN" sz="3200" b="1" dirty="0" smtClean="0">
              <a:solidFill>
                <a:srgbClr val="005D97"/>
              </a:solidFill>
              <a:latin typeface="黑体" pitchFamily="49" charset="-122"/>
              <a:ea typeface="黑体" pitchFamily="49" charset="-122"/>
            </a:endParaRPr>
          </a:p>
          <a:p>
            <a:pPr>
              <a:lnSpc>
                <a:spcPts val="2940"/>
              </a:lnSpc>
            </a:pPr>
            <a:endParaRPr lang="zh-CN" altLang="en-US" sz="3200" b="1" dirty="0" smtClean="0">
              <a:solidFill>
                <a:srgbClr val="005D97"/>
              </a:solidFill>
              <a:latin typeface="黑体" pitchFamily="49" charset="-122"/>
              <a:ea typeface="黑体" pitchFamily="49" charset="-122"/>
            </a:endParaRPr>
          </a:p>
          <a:p>
            <a:pPr>
              <a:lnSpc>
                <a:spcPts val="2940"/>
              </a:lnSpc>
            </a:pPr>
            <a:r>
              <a:rPr lang="en-US" altLang="zh-CN" sz="3200" b="1" dirty="0" smtClean="0">
                <a:solidFill>
                  <a:srgbClr val="005D97"/>
                </a:solidFill>
                <a:latin typeface="黑体" pitchFamily="49" charset="-122"/>
                <a:ea typeface="黑体" pitchFamily="49" charset="-122"/>
              </a:rPr>
              <a:t>5.</a:t>
            </a:r>
            <a:r>
              <a:rPr lang="zh-CN" altLang="en-US" sz="3200" b="1" dirty="0" smtClean="0">
                <a:solidFill>
                  <a:srgbClr val="005D97"/>
                </a:solidFill>
                <a:latin typeface="黑体" pitchFamily="49" charset="-122"/>
                <a:ea typeface="黑体" pitchFamily="49" charset="-122"/>
              </a:rPr>
              <a:t>案例分析</a:t>
            </a:r>
            <a:endParaRPr lang="en-US" altLang="zh-CN" sz="3200" b="1" dirty="0" smtClean="0">
              <a:solidFill>
                <a:srgbClr val="005D97"/>
              </a:solidFill>
              <a:latin typeface="黑体" pitchFamily="49" charset="-122"/>
              <a:ea typeface="黑体" pitchFamily="49" charset="-122"/>
            </a:endParaRPr>
          </a:p>
          <a:p>
            <a:pPr>
              <a:lnSpc>
                <a:spcPts val="2940"/>
              </a:lnSpc>
            </a:pPr>
            <a:endParaRPr lang="zh-CN" altLang="en-US" sz="3200" b="1" dirty="0" smtClean="0">
              <a:solidFill>
                <a:srgbClr val="005D97"/>
              </a:solidFill>
              <a:latin typeface="黑体" pitchFamily="49" charset="-122"/>
              <a:ea typeface="黑体" pitchFamily="49" charset="-122"/>
            </a:endParaRPr>
          </a:p>
          <a:p>
            <a:pPr>
              <a:lnSpc>
                <a:spcPts val="2940"/>
              </a:lnSpc>
            </a:pPr>
            <a:r>
              <a:rPr lang="en-US" altLang="zh-CN" sz="3200" b="1" dirty="0" smtClean="0">
                <a:solidFill>
                  <a:srgbClr val="005D97"/>
                </a:solidFill>
                <a:latin typeface="黑体" pitchFamily="49" charset="-122"/>
                <a:ea typeface="黑体" pitchFamily="49" charset="-122"/>
              </a:rPr>
              <a:t>6.</a:t>
            </a:r>
            <a:r>
              <a:rPr lang="zh-CN" altLang="en-US" sz="3200" b="1" dirty="0" smtClean="0">
                <a:solidFill>
                  <a:srgbClr val="005D97"/>
                </a:solidFill>
                <a:latin typeface="黑体" pitchFamily="49" charset="-122"/>
                <a:ea typeface="黑体" pitchFamily="49" charset="-122"/>
              </a:rPr>
              <a:t>特殊功能</a:t>
            </a:r>
          </a:p>
        </p:txBody>
      </p:sp>
      <p:sp>
        <p:nvSpPr>
          <p:cNvPr id="5" name="AutoShape 2"/>
          <p:cNvSpPr>
            <a:spLocks noChangeArrowheads="1"/>
          </p:cNvSpPr>
          <p:nvPr/>
        </p:nvSpPr>
        <p:spPr bwMode="auto">
          <a:xfrm>
            <a:off x="1691680" y="836712"/>
            <a:ext cx="5256584" cy="720626"/>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zh-CN" altLang="en-US" sz="3600" b="1" dirty="0" smtClean="0">
                <a:solidFill>
                  <a:srgbClr val="FF0000"/>
                </a:solidFill>
              </a:rPr>
              <a:t>提纲</a:t>
            </a:r>
            <a:endParaRPr lang="zh-CN" altLang="en-US" sz="3600" b="1" dirty="0">
              <a:solidFill>
                <a:srgbClr val="FF0000"/>
              </a:solidFill>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p:cNvSpPr>
            <a:spLocks noChangeArrowheads="1"/>
          </p:cNvSpPr>
          <p:nvPr/>
        </p:nvSpPr>
        <p:spPr bwMode="auto">
          <a:xfrm>
            <a:off x="1691680" y="836712"/>
            <a:ext cx="5256584" cy="720626"/>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lvl="0" algn="ctr">
              <a:spcBef>
                <a:spcPct val="0"/>
              </a:spcBef>
              <a:defRPr/>
            </a:pPr>
            <a:r>
              <a:rPr lang="en-US" altLang="zh-CN" sz="3600" dirty="0" smtClean="0">
                <a:latin typeface="黑体" pitchFamily="49" charset="-122"/>
                <a:ea typeface="黑体" pitchFamily="49" charset="-122"/>
              </a:rPr>
              <a:t>1.</a:t>
            </a:r>
            <a:r>
              <a:rPr lang="zh-CN" altLang="zh-CN" sz="3600" dirty="0" smtClean="0">
                <a:latin typeface="黑体" pitchFamily="49" charset="-122"/>
                <a:ea typeface="黑体" pitchFamily="49" charset="-122"/>
              </a:rPr>
              <a:t>科学知识图谱基本概念</a:t>
            </a:r>
            <a:endParaRPr lang="zh-CN" altLang="en-US" sz="3600" dirty="0" smtClean="0">
              <a:latin typeface="黑体" pitchFamily="49" charset="-122"/>
              <a:ea typeface="黑体" pitchFamily="49" charset="-122"/>
            </a:endParaRPr>
          </a:p>
        </p:txBody>
      </p:sp>
      <p:sp>
        <p:nvSpPr>
          <p:cNvPr id="3" name="标题 1"/>
          <p:cNvSpPr txBox="1">
            <a:spLocks/>
          </p:cNvSpPr>
          <p:nvPr/>
        </p:nvSpPr>
        <p:spPr>
          <a:xfrm>
            <a:off x="266700" y="133350"/>
            <a:ext cx="7345363" cy="65405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CN" altLang="en-US" sz="2800" b="0" i="0" u="none" strike="noStrike" kern="1200" cap="none" spc="0" normalizeH="0" baseline="0" noProof="0" dirty="0" smtClean="0">
              <a:ln>
                <a:noFill/>
              </a:ln>
              <a:solidFill>
                <a:schemeClr val="tx1"/>
              </a:solidFill>
              <a:effectLst/>
              <a:uLnTx/>
              <a:uFillTx/>
              <a:latin typeface="黑体" pitchFamily="49" charset="-122"/>
              <a:ea typeface="黑体" pitchFamily="49" charset="-122"/>
              <a:cs typeface="+mj-cs"/>
            </a:endParaRPr>
          </a:p>
        </p:txBody>
      </p:sp>
      <p:sp>
        <p:nvSpPr>
          <p:cNvPr id="4" name="横卷形 3"/>
          <p:cNvSpPr/>
          <p:nvPr/>
        </p:nvSpPr>
        <p:spPr>
          <a:xfrm>
            <a:off x="714375" y="1714500"/>
            <a:ext cx="3857625" cy="1033463"/>
          </a:xfrm>
          <a:prstGeom prst="horizontalScroll">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zh-CN" b="1" dirty="0">
                <a:solidFill>
                  <a:schemeClr val="tx1">
                    <a:lumMod val="90000"/>
                    <a:lumOff val="10000"/>
                  </a:schemeClr>
                </a:solidFill>
              </a:rPr>
              <a:t>科学知识图谱是显示科学知识的发展进程与结构关系的一种图形</a:t>
            </a:r>
          </a:p>
        </p:txBody>
      </p:sp>
      <p:sp>
        <p:nvSpPr>
          <p:cNvPr id="6" name="横卷形 5"/>
          <p:cNvSpPr/>
          <p:nvPr/>
        </p:nvSpPr>
        <p:spPr>
          <a:xfrm>
            <a:off x="1428750" y="2857500"/>
            <a:ext cx="3857625" cy="1033463"/>
          </a:xfrm>
          <a:prstGeom prst="horizontalScroll">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zh-CN" altLang="en-US" b="1" dirty="0">
                <a:solidFill>
                  <a:schemeClr val="tx1">
                    <a:lumMod val="90000"/>
                    <a:lumOff val="10000"/>
                  </a:schemeClr>
                </a:solidFill>
              </a:rPr>
              <a:t>以科学知识为计量研究对象</a:t>
            </a:r>
            <a:endParaRPr lang="en-US" altLang="zh-CN" b="1" dirty="0">
              <a:solidFill>
                <a:schemeClr val="tx1">
                  <a:lumMod val="90000"/>
                  <a:lumOff val="10000"/>
                </a:schemeClr>
              </a:solidFill>
            </a:endParaRPr>
          </a:p>
        </p:txBody>
      </p:sp>
      <p:sp>
        <p:nvSpPr>
          <p:cNvPr id="7" name="横卷形 6"/>
          <p:cNvSpPr/>
          <p:nvPr/>
        </p:nvSpPr>
        <p:spPr>
          <a:xfrm>
            <a:off x="2286000" y="3929063"/>
            <a:ext cx="3857625" cy="1033462"/>
          </a:xfrm>
          <a:prstGeom prst="horizontalScroll">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zh-CN" altLang="en-US" b="1" dirty="0">
                <a:solidFill>
                  <a:schemeClr val="tx1">
                    <a:lumMod val="90000"/>
                    <a:lumOff val="10000"/>
                  </a:schemeClr>
                </a:solidFill>
              </a:rPr>
              <a:t>用数学方程式表达科学发展规律</a:t>
            </a:r>
          </a:p>
        </p:txBody>
      </p:sp>
      <p:sp>
        <p:nvSpPr>
          <p:cNvPr id="8" name="横卷形 7"/>
          <p:cNvSpPr/>
          <p:nvPr/>
        </p:nvSpPr>
        <p:spPr>
          <a:xfrm>
            <a:off x="3071813" y="5143500"/>
            <a:ext cx="3857625" cy="1033463"/>
          </a:xfrm>
          <a:prstGeom prst="horizontalScroll">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zh-CN" altLang="en-US" b="1" dirty="0">
                <a:solidFill>
                  <a:schemeClr val="tx1">
                    <a:lumMod val="90000"/>
                    <a:lumOff val="10000"/>
                  </a:schemeClr>
                </a:solidFill>
              </a:rPr>
              <a:t>采用曲线、图谱等形式将科学发展规律绘制成二、三维、地图等图形</a:t>
            </a:r>
          </a:p>
        </p:txBody>
      </p:sp>
      <p:sp>
        <p:nvSpPr>
          <p:cNvPr id="9" name="矩形 8"/>
          <p:cNvSpPr>
            <a:spLocks noChangeArrowheads="1"/>
          </p:cNvSpPr>
          <p:nvPr/>
        </p:nvSpPr>
        <p:spPr bwMode="auto">
          <a:xfrm>
            <a:off x="7572375" y="2643188"/>
            <a:ext cx="571500" cy="2308225"/>
          </a:xfrm>
          <a:prstGeom prst="rect">
            <a:avLst/>
          </a:prstGeom>
          <a:solidFill>
            <a:srgbClr val="FF0000"/>
          </a:solidFill>
          <a:ln w="76200">
            <a:solidFill>
              <a:srgbClr val="FFFF00"/>
            </a:solidFill>
            <a:miter lim="800000"/>
            <a:headEnd/>
            <a:tailEnd/>
          </a:ln>
        </p:spPr>
        <p:txBody>
          <a:bodyPr>
            <a:spAutoFit/>
          </a:bodyPr>
          <a:lstStyle/>
          <a:p>
            <a:r>
              <a:rPr lang="zh-CN" altLang="en-US" sz="2400" b="1">
                <a:solidFill>
                  <a:srgbClr val="FFFF00"/>
                </a:solidFill>
              </a:rPr>
              <a:t>构成知识图谱</a:t>
            </a:r>
          </a:p>
        </p:txBody>
      </p:sp>
      <p:sp>
        <p:nvSpPr>
          <p:cNvPr id="10" name="右大括号 9"/>
          <p:cNvSpPr/>
          <p:nvPr/>
        </p:nvSpPr>
        <p:spPr>
          <a:xfrm>
            <a:off x="7143750" y="2214563"/>
            <a:ext cx="285750" cy="3429000"/>
          </a:xfrm>
          <a:prstGeom prst="rightBrace">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strVal val="#ppt_w*0.70"/>
                                          </p:val>
                                        </p:tav>
                                        <p:tav tm="100000">
                                          <p:val>
                                            <p:strVal val="#ppt_w"/>
                                          </p:val>
                                        </p:tav>
                                      </p:tavLst>
                                    </p:anim>
                                    <p:anim calcmode="lin" valueType="num">
                                      <p:cBhvr>
                                        <p:cTn id="23" dur="500" fill="hold"/>
                                        <p:tgtEl>
                                          <p:spTgt spid="8"/>
                                        </p:tgtEl>
                                        <p:attrNameLst>
                                          <p:attrName>ppt_h</p:attrName>
                                        </p:attrNameLst>
                                      </p:cBhvr>
                                      <p:tavLst>
                                        <p:tav tm="0">
                                          <p:val>
                                            <p:strVal val="#ppt_h"/>
                                          </p:val>
                                        </p:tav>
                                        <p:tav tm="100000">
                                          <p:val>
                                            <p:strVal val="#ppt_h"/>
                                          </p:val>
                                        </p:tav>
                                      </p:tavLst>
                                    </p:anim>
                                    <p:animEffect transition="in" filter="fade">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内容占位符 2"/>
          <p:cNvSpPr txBox="1">
            <a:spLocks/>
          </p:cNvSpPr>
          <p:nvPr/>
        </p:nvSpPr>
        <p:spPr>
          <a:xfrm>
            <a:off x="285750" y="1052736"/>
            <a:ext cx="3857625" cy="5072063"/>
          </a:xfrm>
          <a:prstGeom prst="rect">
            <a:avLst/>
          </a:prstGeom>
          <a:solidFill>
            <a:schemeClr val="bg1"/>
          </a:solidFill>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zh-CN" altLang="en-US" sz="2400" b="1" i="0" u="none" strike="noStrike" kern="1200" cap="none" spc="0" normalizeH="0" baseline="0" noProof="0" dirty="0" smtClean="0">
                <a:ln>
                  <a:noFill/>
                </a:ln>
                <a:solidFill>
                  <a:schemeClr val="tx1"/>
                </a:solidFill>
                <a:effectLst/>
                <a:uLnTx/>
                <a:uFillTx/>
                <a:latin typeface="华文楷体" pitchFamily="2" charset="-122"/>
                <a:ea typeface="华文楷体" pitchFamily="2" charset="-122"/>
                <a:cs typeface="+mn-cs"/>
              </a:rPr>
              <a:t>科学知识图谱研究是一个以科学学为基础涉及应用数学、信息科学及计算机科学等交叉科学领域，是科学学和信息计量学的新发展</a:t>
            </a:r>
            <a:endParaRPr kumimoji="0" lang="en-US" altLang="zh-CN" sz="2400" b="1" i="0" u="none" strike="noStrike" kern="1200" cap="none" spc="0" normalizeH="0" baseline="0" noProof="0" dirty="0" smtClean="0">
              <a:ln>
                <a:noFill/>
              </a:ln>
              <a:solidFill>
                <a:schemeClr val="tx1"/>
              </a:solidFill>
              <a:effectLst/>
              <a:uLnTx/>
              <a:uFillTx/>
              <a:latin typeface="华文楷体" pitchFamily="2" charset="-122"/>
              <a:ea typeface="华文楷体" pitchFamily="2" charset="-122"/>
              <a:cs typeface="+mn-cs"/>
            </a:endParaRP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None/>
              <a:tabLst/>
              <a:defRPr/>
            </a:pPr>
            <a:endParaRPr kumimoji="0" lang="en-US" altLang="zh-CN" sz="2400" b="0" i="0" u="none" strike="noStrike" kern="1200" cap="none" spc="0" normalizeH="0" baseline="0" noProof="0" dirty="0" smtClean="0">
              <a:ln>
                <a:noFill/>
              </a:ln>
              <a:solidFill>
                <a:schemeClr val="tx1"/>
              </a:solidFill>
              <a:effectLst/>
              <a:uLnTx/>
              <a:uFillTx/>
              <a:latin typeface="华文楷体" pitchFamily="2" charset="-122"/>
              <a:ea typeface="华文楷体" pitchFamily="2" charset="-122"/>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zh-CN" altLang="en-US" sz="2400" b="1" i="0" u="none" strike="noStrike" kern="1200" cap="none" spc="0" normalizeH="0" baseline="0" noProof="0" dirty="0" smtClean="0">
                <a:ln>
                  <a:noFill/>
                </a:ln>
                <a:solidFill>
                  <a:srgbClr val="C00000"/>
                </a:solidFill>
                <a:effectLst/>
                <a:uLnTx/>
                <a:uFillTx/>
                <a:latin typeface="华文楷体" pitchFamily="2" charset="-122"/>
                <a:ea typeface="华文楷体" pitchFamily="2" charset="-122"/>
                <a:cs typeface="+mn-cs"/>
              </a:rPr>
              <a:t>基本原理</a:t>
            </a:r>
            <a:r>
              <a:rPr kumimoji="0" lang="zh-CN" altLang="en-US" sz="2400" b="1" i="0" u="none" strike="noStrike" kern="1200" cap="none" spc="0" normalizeH="0" baseline="0" noProof="0" dirty="0" smtClean="0">
                <a:ln>
                  <a:noFill/>
                </a:ln>
                <a:solidFill>
                  <a:schemeClr val="tx1"/>
                </a:solidFill>
                <a:effectLst/>
                <a:uLnTx/>
                <a:uFillTx/>
                <a:latin typeface="华文楷体" pitchFamily="2" charset="-122"/>
                <a:ea typeface="华文楷体" pitchFamily="2" charset="-122"/>
                <a:cs typeface="+mn-cs"/>
              </a:rPr>
              <a:t>是分析单位（科学文献、科学家、关键词等）的相似性及测度。采用不同的方法和技术绘制不同类型的科学知识图谱</a:t>
            </a:r>
          </a:p>
        </p:txBody>
      </p:sp>
      <p:sp>
        <p:nvSpPr>
          <p:cNvPr id="8" name="椭圆 7"/>
          <p:cNvSpPr/>
          <p:nvPr/>
        </p:nvSpPr>
        <p:spPr>
          <a:xfrm rot="448414">
            <a:off x="5338763" y="1076325"/>
            <a:ext cx="3516312" cy="2130425"/>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椭圆 8"/>
          <p:cNvSpPr/>
          <p:nvPr/>
        </p:nvSpPr>
        <p:spPr>
          <a:xfrm rot="448414">
            <a:off x="5130800" y="1893888"/>
            <a:ext cx="3630613" cy="2206625"/>
          </a:xfrm>
          <a:prstGeom prst="ellipse">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椭圆 9"/>
          <p:cNvSpPr/>
          <p:nvPr/>
        </p:nvSpPr>
        <p:spPr>
          <a:xfrm rot="448414">
            <a:off x="5784850" y="2038350"/>
            <a:ext cx="2170113" cy="1101725"/>
          </a:xfrm>
          <a:prstGeom prst="ellipse">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椭圆 10"/>
          <p:cNvSpPr/>
          <p:nvPr/>
        </p:nvSpPr>
        <p:spPr>
          <a:xfrm rot="1258602">
            <a:off x="5076825" y="2582863"/>
            <a:ext cx="3494088" cy="2220912"/>
          </a:xfrm>
          <a:prstGeom prst="ellipse">
            <a:avLst/>
          </a:prstGeom>
          <a:noFill/>
          <a:ln w="57150">
            <a:solidFill>
              <a:srgbClr val="F5950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椭圆 11"/>
          <p:cNvSpPr/>
          <p:nvPr/>
        </p:nvSpPr>
        <p:spPr>
          <a:xfrm rot="448414">
            <a:off x="4159250" y="2043113"/>
            <a:ext cx="2957513" cy="1536700"/>
          </a:xfrm>
          <a:prstGeom prst="ellipse">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cxnSp>
        <p:nvCxnSpPr>
          <p:cNvPr id="13" name="直接连接符 12"/>
          <p:cNvCxnSpPr>
            <a:endCxn id="10" idx="3"/>
          </p:cNvCxnSpPr>
          <p:nvPr/>
        </p:nvCxnSpPr>
        <p:spPr>
          <a:xfrm rot="5400000">
            <a:off x="5913438" y="2644775"/>
            <a:ext cx="374650" cy="85725"/>
          </a:xfrm>
          <a:prstGeom prst="line">
            <a:avLst/>
          </a:prstGeom>
          <a:ln w="57150">
            <a:solidFill>
              <a:schemeClr val="accent4">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rot="5400000">
            <a:off x="6020594" y="2690019"/>
            <a:ext cx="527050" cy="147638"/>
          </a:xfrm>
          <a:prstGeom prst="line">
            <a:avLst/>
          </a:prstGeom>
          <a:ln w="57150">
            <a:solidFill>
              <a:schemeClr val="accent4">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rot="5400000">
            <a:off x="6215063" y="2714625"/>
            <a:ext cx="571500" cy="142875"/>
          </a:xfrm>
          <a:prstGeom prst="line">
            <a:avLst/>
          </a:prstGeom>
          <a:ln w="57150">
            <a:solidFill>
              <a:schemeClr val="accent4">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rot="5400000">
            <a:off x="6429376" y="2786062"/>
            <a:ext cx="571500" cy="142875"/>
          </a:xfrm>
          <a:prstGeom prst="line">
            <a:avLst/>
          </a:prstGeom>
          <a:ln w="57150">
            <a:solidFill>
              <a:schemeClr val="accent4">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rot="5400000">
            <a:off x="6722270" y="2850356"/>
            <a:ext cx="500062" cy="85725"/>
          </a:xfrm>
          <a:prstGeom prst="line">
            <a:avLst/>
          </a:prstGeom>
          <a:ln w="57150">
            <a:solidFill>
              <a:schemeClr val="accent4">
                <a:lumMod val="90000"/>
                <a:lumOff val="10000"/>
              </a:scheme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rot="457046">
            <a:off x="7364413" y="1365250"/>
            <a:ext cx="804862" cy="338138"/>
          </a:xfrm>
          <a:prstGeom prst="rect">
            <a:avLst/>
          </a:prstGeom>
          <a:noFill/>
          <a:ln>
            <a:solidFill>
              <a:schemeClr val="accent1">
                <a:lumMod val="90000"/>
                <a:lumOff val="10000"/>
              </a:schemeClr>
            </a:solidFill>
          </a:ln>
        </p:spPr>
        <p:txBody>
          <a:bodyPr wrap="none">
            <a:spAutoFit/>
          </a:bodyPr>
          <a:lstStyle/>
          <a:p>
            <a:pPr>
              <a:defRPr/>
            </a:pPr>
            <a:r>
              <a:rPr lang="zh-CN" altLang="en-US" sz="1600" b="1" dirty="0">
                <a:solidFill>
                  <a:schemeClr val="accent1">
                    <a:lumMod val="90000"/>
                    <a:lumOff val="10000"/>
                  </a:schemeClr>
                </a:solidFill>
                <a:latin typeface="Arial" charset="0"/>
              </a:rPr>
              <a:t>科学学</a:t>
            </a:r>
          </a:p>
        </p:txBody>
      </p:sp>
      <p:sp>
        <p:nvSpPr>
          <p:cNvPr id="19" name="TextBox 25"/>
          <p:cNvSpPr txBox="1">
            <a:spLocks noChangeArrowheads="1"/>
          </p:cNvSpPr>
          <p:nvPr/>
        </p:nvSpPr>
        <p:spPr bwMode="auto">
          <a:xfrm rot="457046">
            <a:off x="6732588" y="2222500"/>
            <a:ext cx="1209675" cy="338138"/>
          </a:xfrm>
          <a:prstGeom prst="rect">
            <a:avLst/>
          </a:prstGeom>
          <a:noFill/>
          <a:ln w="9525">
            <a:noFill/>
            <a:miter lim="800000"/>
            <a:headEnd/>
            <a:tailEnd/>
          </a:ln>
        </p:spPr>
        <p:txBody>
          <a:bodyPr wrap="none">
            <a:spAutoFit/>
          </a:bodyPr>
          <a:lstStyle/>
          <a:p>
            <a:r>
              <a:rPr lang="zh-CN" altLang="en-US" sz="1600" b="1"/>
              <a:t>科学计量学</a:t>
            </a:r>
          </a:p>
        </p:txBody>
      </p:sp>
      <p:sp>
        <p:nvSpPr>
          <p:cNvPr id="20" name="TextBox 26"/>
          <p:cNvSpPr txBox="1">
            <a:spLocks noChangeArrowheads="1"/>
          </p:cNvSpPr>
          <p:nvPr/>
        </p:nvSpPr>
        <p:spPr bwMode="auto">
          <a:xfrm rot="457046">
            <a:off x="7345363" y="3481388"/>
            <a:ext cx="1011237" cy="338137"/>
          </a:xfrm>
          <a:prstGeom prst="rect">
            <a:avLst/>
          </a:prstGeom>
          <a:noFill/>
          <a:ln w="9525">
            <a:solidFill>
              <a:srgbClr val="0000FF"/>
            </a:solidFill>
            <a:miter lim="800000"/>
            <a:headEnd/>
            <a:tailEnd/>
          </a:ln>
        </p:spPr>
        <p:txBody>
          <a:bodyPr wrap="none">
            <a:spAutoFit/>
          </a:bodyPr>
          <a:lstStyle/>
          <a:p>
            <a:r>
              <a:rPr lang="zh-CN" altLang="en-US" sz="1600" b="1">
                <a:solidFill>
                  <a:srgbClr val="0000FF"/>
                </a:solidFill>
              </a:rPr>
              <a:t>应用数学</a:t>
            </a:r>
          </a:p>
        </p:txBody>
      </p:sp>
      <p:sp>
        <p:nvSpPr>
          <p:cNvPr id="21" name="TextBox 27"/>
          <p:cNvSpPr txBox="1">
            <a:spLocks noChangeArrowheads="1"/>
          </p:cNvSpPr>
          <p:nvPr/>
        </p:nvSpPr>
        <p:spPr bwMode="auto">
          <a:xfrm rot="457046">
            <a:off x="5670550" y="4195763"/>
            <a:ext cx="1217613" cy="338137"/>
          </a:xfrm>
          <a:prstGeom prst="rect">
            <a:avLst/>
          </a:prstGeom>
          <a:noFill/>
          <a:ln w="9525">
            <a:solidFill>
              <a:srgbClr val="F59509"/>
            </a:solidFill>
            <a:miter lim="800000"/>
            <a:headEnd/>
            <a:tailEnd/>
          </a:ln>
        </p:spPr>
        <p:txBody>
          <a:bodyPr wrap="none">
            <a:spAutoFit/>
          </a:bodyPr>
          <a:lstStyle/>
          <a:p>
            <a:r>
              <a:rPr lang="zh-CN" altLang="en-US" sz="1600" b="1">
                <a:solidFill>
                  <a:srgbClr val="FF0000"/>
                </a:solidFill>
              </a:rPr>
              <a:t>计算机科学</a:t>
            </a:r>
          </a:p>
        </p:txBody>
      </p:sp>
      <p:sp>
        <p:nvSpPr>
          <p:cNvPr id="22" name="TextBox 28"/>
          <p:cNvSpPr txBox="1">
            <a:spLocks noChangeArrowheads="1"/>
          </p:cNvSpPr>
          <p:nvPr/>
        </p:nvSpPr>
        <p:spPr bwMode="auto">
          <a:xfrm rot="457046">
            <a:off x="4273550" y="2409825"/>
            <a:ext cx="1011238" cy="338138"/>
          </a:xfrm>
          <a:prstGeom prst="rect">
            <a:avLst/>
          </a:prstGeom>
          <a:noFill/>
          <a:ln w="9525">
            <a:solidFill>
              <a:srgbClr val="7030A0"/>
            </a:solidFill>
            <a:miter lim="800000"/>
            <a:headEnd/>
            <a:tailEnd/>
          </a:ln>
        </p:spPr>
        <p:txBody>
          <a:bodyPr wrap="none">
            <a:spAutoFit/>
          </a:bodyPr>
          <a:lstStyle/>
          <a:p>
            <a:r>
              <a:rPr lang="zh-CN" altLang="en-US" sz="1600" b="1">
                <a:solidFill>
                  <a:srgbClr val="7030A0"/>
                </a:solidFill>
              </a:rPr>
              <a:t>信息科学</a:t>
            </a:r>
          </a:p>
        </p:txBody>
      </p:sp>
      <p:sp>
        <p:nvSpPr>
          <p:cNvPr id="23" name="线形标注 1 22"/>
          <p:cNvSpPr/>
          <p:nvPr/>
        </p:nvSpPr>
        <p:spPr>
          <a:xfrm>
            <a:off x="5000625" y="4857750"/>
            <a:ext cx="1714500" cy="612775"/>
          </a:xfrm>
          <a:prstGeom prst="borderCallout1">
            <a:avLst>
              <a:gd name="adj1" fmla="val 508"/>
              <a:gd name="adj2" fmla="val 17741"/>
              <a:gd name="adj3" fmla="val -331945"/>
              <a:gd name="adj4" fmla="val 8374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chemeClr val="accent4">
                    <a:lumMod val="90000"/>
                    <a:lumOff val="10000"/>
                  </a:schemeClr>
                </a:solidFill>
              </a:rPr>
              <a:t>科学知识图谱</a:t>
            </a: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linds(horizont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ox(i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strVal val="#ppt_w*0.70"/>
                                          </p:val>
                                        </p:tav>
                                        <p:tav tm="100000">
                                          <p:val>
                                            <p:strVal val="#ppt_w"/>
                                          </p:val>
                                        </p:tav>
                                      </p:tavLst>
                                    </p:anim>
                                    <p:anim calcmode="lin" valueType="num">
                                      <p:cBhvr>
                                        <p:cTn id="23" dur="500" fill="hold"/>
                                        <p:tgtEl>
                                          <p:spTgt spid="11"/>
                                        </p:tgtEl>
                                        <p:attrNameLst>
                                          <p:attrName>ppt_h</p:attrName>
                                        </p:attrNameLst>
                                      </p:cBhvr>
                                      <p:tavLst>
                                        <p:tav tm="0">
                                          <p:val>
                                            <p:strVal val="#ppt_h"/>
                                          </p:val>
                                        </p:tav>
                                        <p:tav tm="100000">
                                          <p:val>
                                            <p:strVal val="#ppt_h"/>
                                          </p:val>
                                        </p:tav>
                                      </p:tavLst>
                                    </p:anim>
                                    <p:animEffect transition="in" filter="fade">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13" presetClass="entr" presetSubtype="16"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plus(in)">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3" presetClass="entr" presetSubtype="16"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plus(in)">
                                      <p:cBhvr>
                                        <p:cTn id="3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4294967295"/>
          </p:nvPr>
        </p:nvSpPr>
        <p:spPr>
          <a:xfrm>
            <a:off x="539552" y="1052736"/>
            <a:ext cx="4896544" cy="1500187"/>
          </a:xfrm>
        </p:spPr>
        <p:txBody>
          <a:bodyPr>
            <a:normAutofit lnSpcReduction="10000"/>
          </a:bodyPr>
          <a:lstStyle/>
          <a:p>
            <a:r>
              <a:rPr lang="zh-CN" altLang="en-US" sz="2400" b="1" dirty="0" smtClean="0">
                <a:solidFill>
                  <a:srgbClr val="00B050"/>
                </a:solidFill>
                <a:latin typeface="华文楷体" pitchFamily="2" charset="-122"/>
                <a:ea typeface="华文楷体" pitchFamily="2" charset="-122"/>
              </a:rPr>
              <a:t>传统的科学计量学图谱以简单的二维、三维图形（如：柱形图、线性图、点布图、扇形图、平面图等）表示科学统计结果</a:t>
            </a:r>
          </a:p>
        </p:txBody>
      </p:sp>
      <p:graphicFrame>
        <p:nvGraphicFramePr>
          <p:cNvPr id="4" name="图表 3"/>
          <p:cNvGraphicFramePr/>
          <p:nvPr/>
        </p:nvGraphicFramePr>
        <p:xfrm>
          <a:off x="1714480" y="2786058"/>
          <a:ext cx="3357586" cy="207170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图表 6"/>
          <p:cNvGraphicFramePr/>
          <p:nvPr/>
        </p:nvGraphicFramePr>
        <p:xfrm>
          <a:off x="1285852" y="4643446"/>
          <a:ext cx="3000396" cy="171451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图表 7"/>
          <p:cNvGraphicFramePr/>
          <p:nvPr/>
        </p:nvGraphicFramePr>
        <p:xfrm>
          <a:off x="5357818" y="1071546"/>
          <a:ext cx="3643338" cy="2214578"/>
        </p:xfrm>
        <a:graphic>
          <a:graphicData uri="http://schemas.openxmlformats.org/drawingml/2006/chart">
            <c:chart xmlns:c="http://schemas.openxmlformats.org/drawingml/2006/chart" xmlns:r="http://schemas.openxmlformats.org/officeDocument/2006/relationships" r:id="rId4"/>
          </a:graphicData>
        </a:graphic>
      </p:graphicFrame>
      <p:sp>
        <p:nvSpPr>
          <p:cNvPr id="16" name="TextBox 15"/>
          <p:cNvSpPr txBox="1"/>
          <p:nvPr/>
        </p:nvSpPr>
        <p:spPr>
          <a:xfrm>
            <a:off x="3357563" y="2857500"/>
            <a:ext cx="2185987" cy="276225"/>
          </a:xfrm>
          <a:prstGeom prst="rect">
            <a:avLst/>
          </a:prstGeom>
          <a:solidFill>
            <a:schemeClr val="accent1">
              <a:lumMod val="10000"/>
              <a:lumOff val="90000"/>
            </a:schemeClr>
          </a:solidFill>
          <a:ln>
            <a:solidFill>
              <a:schemeClr val="accent1">
                <a:lumMod val="10000"/>
                <a:lumOff val="90000"/>
              </a:schemeClr>
            </a:solidFill>
          </a:ln>
        </p:spPr>
        <p:txBody>
          <a:bodyPr wrap="none">
            <a:spAutoFit/>
          </a:bodyPr>
          <a:lstStyle/>
          <a:p>
            <a:pPr>
              <a:defRPr/>
            </a:pPr>
            <a:r>
              <a:rPr lang="zh-CN" altLang="en-US" sz="1200" b="1" dirty="0">
                <a:latin typeface="Arial" charset="0"/>
              </a:rPr>
              <a:t>文献摘要或关键词纪录比例图</a:t>
            </a:r>
          </a:p>
        </p:txBody>
      </p:sp>
      <p:sp>
        <p:nvSpPr>
          <p:cNvPr id="19" name="TextBox 15"/>
          <p:cNvSpPr txBox="1"/>
          <p:nvPr/>
        </p:nvSpPr>
        <p:spPr>
          <a:xfrm>
            <a:off x="2786063" y="6286500"/>
            <a:ext cx="1671637" cy="277813"/>
          </a:xfrm>
          <a:prstGeom prst="rect">
            <a:avLst/>
          </a:prstGeom>
          <a:solidFill>
            <a:schemeClr val="tx2">
              <a:lumMod val="20000"/>
              <a:lumOff val="80000"/>
            </a:schemeClr>
          </a:solidFill>
        </p:spPr>
        <p:txBody>
          <a:bodyPr wrap="non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defRPr/>
            </a:pPr>
            <a:r>
              <a:rPr lang="en-US" altLang="zh-CN" sz="1200" b="1" dirty="0" smtClean="0"/>
              <a:t>X</a:t>
            </a:r>
            <a:r>
              <a:rPr lang="zh-CN" altLang="en-US" sz="1200" b="1" dirty="0" smtClean="0"/>
              <a:t>论文增长趋势线型图</a:t>
            </a:r>
            <a:endParaRPr lang="zh-CN" altLang="en-US" sz="1200" b="1" dirty="0"/>
          </a:p>
        </p:txBody>
      </p:sp>
      <p:sp>
        <p:nvSpPr>
          <p:cNvPr id="9" name="内容占位符 2"/>
          <p:cNvSpPr txBox="1">
            <a:spLocks/>
          </p:cNvSpPr>
          <p:nvPr/>
        </p:nvSpPr>
        <p:spPr bwMode="auto">
          <a:xfrm>
            <a:off x="5286375" y="4000500"/>
            <a:ext cx="3500438" cy="1643063"/>
          </a:xfrm>
          <a:prstGeom prst="rect">
            <a:avLst/>
          </a:prstGeom>
          <a:noFill/>
          <a:ln w="9525">
            <a:solidFill>
              <a:srgbClr val="FF0000"/>
            </a:solidFill>
            <a:miter lim="800000"/>
            <a:headEnd/>
            <a:tailEnd/>
          </a:ln>
        </p:spPr>
        <p:txBody>
          <a:bodyPr/>
          <a:lstStyle/>
          <a:p>
            <a:pPr marL="342900" indent="-342900" eaLnBrk="0" hangingPunct="0">
              <a:spcBef>
                <a:spcPct val="20000"/>
              </a:spcBef>
            </a:pPr>
            <a:r>
              <a:rPr lang="zh-CN" altLang="en-US" sz="2000">
                <a:solidFill>
                  <a:srgbClr val="FF0000"/>
                </a:solidFill>
                <a:latin typeface="黑体" pitchFamily="49" charset="-122"/>
                <a:ea typeface="黑体" pitchFamily="49" charset="-122"/>
              </a:rPr>
              <a:t>可视化特性：</a:t>
            </a:r>
            <a:endParaRPr lang="en-US" altLang="zh-CN" sz="2000">
              <a:solidFill>
                <a:srgbClr val="FF0000"/>
              </a:solidFill>
              <a:latin typeface="黑体" pitchFamily="49" charset="-122"/>
              <a:ea typeface="黑体" pitchFamily="49" charset="-122"/>
            </a:endParaRPr>
          </a:p>
          <a:p>
            <a:pPr marL="342900" indent="-342900" eaLnBrk="0" hangingPunct="0">
              <a:spcBef>
                <a:spcPct val="20000"/>
              </a:spcBef>
            </a:pPr>
            <a:r>
              <a:rPr lang="zh-CN" altLang="en-US" sz="1600">
                <a:latin typeface="黑体" pitchFamily="49" charset="-122"/>
                <a:ea typeface="黑体" pitchFamily="49" charset="-122"/>
              </a:rPr>
              <a:t>用二、三维图像表征物理现象的科学</a:t>
            </a:r>
            <a:endParaRPr lang="en-US" altLang="zh-CN" sz="1600">
              <a:latin typeface="黑体" pitchFamily="49" charset="-122"/>
              <a:ea typeface="黑体" pitchFamily="49" charset="-122"/>
            </a:endParaRPr>
          </a:p>
          <a:p>
            <a:pPr marL="342900" indent="-342900" eaLnBrk="0" hangingPunct="0">
              <a:spcBef>
                <a:spcPct val="20000"/>
              </a:spcBef>
            </a:pPr>
            <a:r>
              <a:rPr lang="zh-CN" altLang="en-US" sz="1600">
                <a:latin typeface="黑体" pitchFamily="49" charset="-122"/>
                <a:ea typeface="黑体" pitchFamily="49" charset="-122"/>
              </a:rPr>
              <a:t>可视化图交互性不强，但对非物理现</a:t>
            </a:r>
            <a:endParaRPr lang="en-US" altLang="zh-CN" sz="1600">
              <a:latin typeface="黑体" pitchFamily="49" charset="-122"/>
              <a:ea typeface="黑体" pitchFamily="49" charset="-122"/>
            </a:endParaRPr>
          </a:p>
          <a:p>
            <a:pPr marL="342900" indent="-342900" eaLnBrk="0" hangingPunct="0">
              <a:spcBef>
                <a:spcPct val="20000"/>
              </a:spcBef>
            </a:pPr>
            <a:r>
              <a:rPr lang="zh-CN" altLang="en-US" sz="1600">
                <a:latin typeface="黑体" pitchFamily="49" charset="-122"/>
                <a:ea typeface="黑体" pitchFamily="49" charset="-122"/>
              </a:rPr>
              <a:t>象，如文献数据集、网络通道模式等</a:t>
            </a:r>
            <a:endParaRPr lang="en-US" altLang="zh-CN" sz="1600">
              <a:latin typeface="黑体" pitchFamily="49" charset="-122"/>
              <a:ea typeface="黑体" pitchFamily="49" charset="-122"/>
            </a:endParaRPr>
          </a:p>
          <a:p>
            <a:pPr marL="342900" indent="-342900" eaLnBrk="0" hangingPunct="0">
              <a:spcBef>
                <a:spcPct val="20000"/>
              </a:spcBef>
            </a:pPr>
            <a:r>
              <a:rPr lang="zh-CN" altLang="en-US" sz="1600">
                <a:latin typeface="黑体" pitchFamily="49" charset="-122"/>
                <a:ea typeface="黑体" pitchFamily="49" charset="-122"/>
              </a:rPr>
              <a:t>信息可视化计算交互性很强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plus(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 calcmode="lin" valueType="num">
                                      <p:cBhvr>
                                        <p:cTn id="14" dur="500" fill="hold"/>
                                        <p:tgtEl>
                                          <p:spTgt spid="9"/>
                                        </p:tgtEl>
                                        <p:attrNameLst>
                                          <p:attrName>style.rotation</p:attrName>
                                        </p:attrNameLst>
                                      </p:cBhvr>
                                      <p:tavLst>
                                        <p:tav tm="0">
                                          <p:val>
                                            <p:fltVal val="360"/>
                                          </p:val>
                                        </p:tav>
                                        <p:tav tm="100000">
                                          <p:val>
                                            <p:fltVal val="0"/>
                                          </p:val>
                                        </p:tav>
                                      </p:tavLst>
                                    </p:anim>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cstate="print"/>
          <a:srcRect l="17880" t="28027" r="45882" b="14844"/>
          <a:stretch>
            <a:fillRect/>
          </a:stretch>
        </p:blipFill>
        <p:spPr bwMode="auto">
          <a:xfrm>
            <a:off x="3131840" y="1772816"/>
            <a:ext cx="3242186" cy="2143140"/>
          </a:xfrm>
          <a:prstGeom prst="ellipse">
            <a:avLst/>
          </a:prstGeom>
          <a:ln>
            <a:noFill/>
          </a:ln>
          <a:effectLst>
            <a:softEdge rad="112500"/>
          </a:effectLst>
        </p:spPr>
      </p:pic>
      <p:sp>
        <p:nvSpPr>
          <p:cNvPr id="13316" name="内容占位符 2"/>
          <p:cNvSpPr>
            <a:spLocks noGrp="1"/>
          </p:cNvSpPr>
          <p:nvPr>
            <p:ph idx="4294967295"/>
          </p:nvPr>
        </p:nvSpPr>
        <p:spPr>
          <a:xfrm>
            <a:off x="914400" y="928688"/>
            <a:ext cx="8229600" cy="571500"/>
          </a:xfrm>
        </p:spPr>
        <p:txBody>
          <a:bodyPr>
            <a:normAutofit lnSpcReduction="10000"/>
          </a:bodyPr>
          <a:lstStyle/>
          <a:p>
            <a:r>
              <a:rPr lang="zh-CN" altLang="en-US" sz="1600" dirty="0" smtClean="0">
                <a:latin typeface="黑体" pitchFamily="49" charset="-122"/>
                <a:ea typeface="黑体" pitchFamily="49" charset="-122"/>
              </a:rPr>
              <a:t>随计算机处理能力日益提高，文献信息电子化和专利授权，知识图谱等工具在模拟人类数据分析等方面，可帮助人类进行某些领域的判读、搜索、决策、预测</a:t>
            </a:r>
            <a:r>
              <a:rPr lang="en-US" altLang="zh-CN" sz="1600" dirty="0" smtClean="0">
                <a:latin typeface="黑体" pitchFamily="49" charset="-122"/>
                <a:ea typeface="黑体" pitchFamily="49" charset="-122"/>
              </a:rPr>
              <a:t>……</a:t>
            </a:r>
            <a:endParaRPr lang="zh-CN" altLang="en-US" sz="1600" dirty="0" smtClean="0">
              <a:latin typeface="黑体" pitchFamily="49" charset="-122"/>
              <a:ea typeface="黑体" pitchFamily="49" charset="-122"/>
            </a:endParaRPr>
          </a:p>
        </p:txBody>
      </p:sp>
      <p:sp>
        <p:nvSpPr>
          <p:cNvPr id="6" name="内容占位符 2"/>
          <p:cNvSpPr txBox="1">
            <a:spLocks/>
          </p:cNvSpPr>
          <p:nvPr/>
        </p:nvSpPr>
        <p:spPr bwMode="auto">
          <a:xfrm>
            <a:off x="3131840" y="1484784"/>
            <a:ext cx="2928938" cy="285750"/>
          </a:xfrm>
          <a:prstGeom prst="rect">
            <a:avLst/>
          </a:prstGeom>
          <a:solidFill>
            <a:srgbClr val="FFCCFF"/>
          </a:solidFill>
          <a:ln w="9525">
            <a:noFill/>
            <a:miter lim="800000"/>
            <a:headEnd/>
            <a:tailEnd/>
          </a:ln>
        </p:spPr>
        <p:txBody>
          <a:bodyPr/>
          <a:lstStyle/>
          <a:p>
            <a:pPr marL="342900" indent="-342900" eaLnBrk="0" hangingPunct="0">
              <a:spcBef>
                <a:spcPct val="20000"/>
              </a:spcBef>
            </a:pPr>
            <a:r>
              <a:rPr lang="zh-CN" altLang="en-US" sz="1200" b="1" dirty="0">
                <a:latin typeface="华文楷体" pitchFamily="2" charset="-122"/>
                <a:ea typeface="华文楷体" pitchFamily="2" charset="-122"/>
              </a:rPr>
              <a:t>利用专利分析工具形成的专利知识图谱</a:t>
            </a:r>
          </a:p>
        </p:txBody>
      </p:sp>
      <p:pic>
        <p:nvPicPr>
          <p:cNvPr id="5124" name="Picture 4"/>
          <p:cNvPicPr>
            <a:picLocks noChangeAspect="1" noChangeArrowheads="1"/>
          </p:cNvPicPr>
          <p:nvPr/>
        </p:nvPicPr>
        <p:blipFill>
          <a:blip r:embed="rId3" cstate="print"/>
          <a:srcRect l="19528" t="28027" r="47529" b="18653"/>
          <a:stretch>
            <a:fillRect/>
          </a:stretch>
        </p:blipFill>
        <p:spPr bwMode="auto">
          <a:xfrm>
            <a:off x="6444208" y="1700808"/>
            <a:ext cx="2174152" cy="1728192"/>
          </a:xfrm>
          <a:prstGeom prst="snip2DiagRect">
            <a:avLst/>
          </a:prstGeom>
          <a:solidFill>
            <a:srgbClr val="FFFFFF">
              <a:shade val="85000"/>
            </a:srgbClr>
          </a:solidFill>
          <a:ln w="88900" cap="sq">
            <a:solidFill>
              <a:srgbClr val="0000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0" name="内容占位符 2"/>
          <p:cNvSpPr txBox="1">
            <a:spLocks/>
          </p:cNvSpPr>
          <p:nvPr/>
        </p:nvSpPr>
        <p:spPr bwMode="auto">
          <a:xfrm>
            <a:off x="6804248" y="3573016"/>
            <a:ext cx="1785938" cy="285750"/>
          </a:xfrm>
          <a:prstGeom prst="rect">
            <a:avLst/>
          </a:prstGeom>
          <a:solidFill>
            <a:srgbClr val="FFC000"/>
          </a:solidFill>
          <a:ln w="9525">
            <a:noFill/>
            <a:miter lim="800000"/>
            <a:headEnd/>
            <a:tailEnd/>
          </a:ln>
        </p:spPr>
        <p:txBody>
          <a:bodyPr/>
          <a:lstStyle/>
          <a:p>
            <a:pPr marL="342900" indent="-342900" eaLnBrk="0" hangingPunct="0">
              <a:spcBef>
                <a:spcPct val="20000"/>
              </a:spcBef>
            </a:pPr>
            <a:r>
              <a:rPr lang="zh-CN" altLang="en-US" sz="1200" b="1" dirty="0" smtClean="0">
                <a:latin typeface="华文楷体" pitchFamily="2" charset="-122"/>
                <a:ea typeface="华文楷体" pitchFamily="2" charset="-122"/>
              </a:rPr>
              <a:t>论文的</a:t>
            </a:r>
            <a:r>
              <a:rPr lang="zh-CN" altLang="en-US" sz="1200" b="1" dirty="0">
                <a:latin typeface="华文楷体" pitchFamily="2" charset="-122"/>
                <a:ea typeface="华文楷体" pitchFamily="2" charset="-122"/>
              </a:rPr>
              <a:t>最小生成树图谱</a:t>
            </a:r>
          </a:p>
        </p:txBody>
      </p:sp>
      <p:pic>
        <p:nvPicPr>
          <p:cNvPr id="13322" name="Picture 5"/>
          <p:cNvPicPr>
            <a:picLocks noChangeAspect="1" noChangeArrowheads="1"/>
          </p:cNvPicPr>
          <p:nvPr/>
        </p:nvPicPr>
        <p:blipFill>
          <a:blip r:embed="rId4" cstate="print"/>
          <a:srcRect l="15648" t="27832" r="43173" b="16502"/>
          <a:stretch>
            <a:fillRect/>
          </a:stretch>
        </p:blipFill>
        <p:spPr bwMode="auto">
          <a:xfrm>
            <a:off x="1259632" y="4151989"/>
            <a:ext cx="2520280" cy="1915667"/>
          </a:xfrm>
          <a:prstGeom prst="rect">
            <a:avLst/>
          </a:prstGeom>
          <a:noFill/>
          <a:ln w="9525">
            <a:noFill/>
            <a:miter lim="800000"/>
            <a:headEnd/>
            <a:tailEnd/>
          </a:ln>
        </p:spPr>
      </p:pic>
      <p:sp>
        <p:nvSpPr>
          <p:cNvPr id="13" name="内容占位符 2"/>
          <p:cNvSpPr txBox="1">
            <a:spLocks/>
          </p:cNvSpPr>
          <p:nvPr/>
        </p:nvSpPr>
        <p:spPr bwMode="auto">
          <a:xfrm>
            <a:off x="1619672" y="6165304"/>
            <a:ext cx="1643062" cy="285750"/>
          </a:xfrm>
          <a:prstGeom prst="rect">
            <a:avLst/>
          </a:prstGeom>
          <a:solidFill>
            <a:schemeClr val="bg1"/>
          </a:solidFill>
          <a:ln w="9525">
            <a:solidFill>
              <a:srgbClr val="0000FF"/>
            </a:solidFill>
            <a:miter lim="800000"/>
            <a:headEnd/>
            <a:tailEnd/>
          </a:ln>
        </p:spPr>
        <p:txBody>
          <a:bodyPr/>
          <a:lstStyle/>
          <a:p>
            <a:pPr marL="342900" indent="-342900" eaLnBrk="0" hangingPunct="0">
              <a:spcBef>
                <a:spcPct val="20000"/>
              </a:spcBef>
            </a:pPr>
            <a:r>
              <a:rPr lang="zh-CN" altLang="en-US" sz="1200" b="1" dirty="0">
                <a:latin typeface="华文楷体" pitchFamily="2" charset="-122"/>
                <a:ea typeface="华文楷体" pitchFamily="2" charset="-122"/>
              </a:rPr>
              <a:t>最小生成树导航图谱</a:t>
            </a:r>
          </a:p>
        </p:txBody>
      </p:sp>
      <p:pic>
        <p:nvPicPr>
          <p:cNvPr id="15" name="Picture 4"/>
          <p:cNvPicPr>
            <a:picLocks noChangeAspect="1" noChangeArrowheads="1"/>
          </p:cNvPicPr>
          <p:nvPr/>
        </p:nvPicPr>
        <p:blipFill>
          <a:blip r:embed="rId5" cstate="print"/>
          <a:srcRect l="17057" t="29492" r="45059" b="19238"/>
          <a:stretch>
            <a:fillRect/>
          </a:stretch>
        </p:blipFill>
        <p:spPr bwMode="auto">
          <a:xfrm>
            <a:off x="4716016" y="3429000"/>
            <a:ext cx="2520280" cy="2628280"/>
          </a:xfrm>
          <a:prstGeom prst="rect">
            <a:avLst/>
          </a:prstGeom>
          <a:solidFill>
            <a:srgbClr val="FFFFFF">
              <a:shade val="85000"/>
            </a:srgbClr>
          </a:solidFill>
          <a:ln w="101600" cap="sq">
            <a:solidFill>
              <a:srgbClr val="00B050"/>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16" name="矩形 15"/>
          <p:cNvSpPr/>
          <p:nvPr/>
        </p:nvSpPr>
        <p:spPr>
          <a:xfrm>
            <a:off x="4067944" y="5949280"/>
            <a:ext cx="4572000" cy="276999"/>
          </a:xfrm>
          <a:prstGeom prst="rect">
            <a:avLst/>
          </a:prstGeom>
        </p:spPr>
        <p:txBody>
          <a:bodyPr>
            <a:spAutoFit/>
          </a:bodyPr>
          <a:lstStyle/>
          <a:p>
            <a:r>
              <a:rPr lang="zh-CN" altLang="en-US" sz="1200" b="1" dirty="0" smtClean="0">
                <a:latin typeface="华文楷体" pitchFamily="2" charset="-122"/>
                <a:ea typeface="华文楷体" pitchFamily="2" charset="-122"/>
              </a:rPr>
              <a:t>印第安纳大学</a:t>
            </a:r>
            <a:r>
              <a:rPr lang="en-US" altLang="zh-CN" sz="1200" b="1" dirty="0" err="1" smtClean="0">
                <a:latin typeface="华文楷体" pitchFamily="2" charset="-122"/>
                <a:ea typeface="华文楷体" pitchFamily="2" charset="-122"/>
              </a:rPr>
              <a:t>Ketan</a:t>
            </a:r>
            <a:r>
              <a:rPr lang="en-US" altLang="zh-CN" sz="1200" b="1" dirty="0" smtClean="0">
                <a:latin typeface="华文楷体" pitchFamily="2" charset="-122"/>
                <a:ea typeface="华文楷体" pitchFamily="2" charset="-122"/>
              </a:rPr>
              <a:t> K Mane</a:t>
            </a:r>
            <a:r>
              <a:rPr lang="zh-CN" altLang="en-US" sz="1200" b="1" dirty="0" smtClean="0">
                <a:latin typeface="华文楷体" pitchFamily="2" charset="-122"/>
                <a:ea typeface="华文楷体" pitchFamily="2" charset="-122"/>
              </a:rPr>
              <a:t>提出“</a:t>
            </a:r>
            <a:r>
              <a:rPr lang="en-US" altLang="zh-CN" sz="1200" b="1" dirty="0" smtClean="0">
                <a:latin typeface="华文楷体" pitchFamily="2" charset="-122"/>
                <a:ea typeface="华文楷体" pitchFamily="2" charset="-122"/>
              </a:rPr>
              <a:t>PNAS</a:t>
            </a:r>
            <a:r>
              <a:rPr lang="zh-CN" altLang="en-US" sz="1200" b="1" dirty="0" smtClean="0">
                <a:latin typeface="华文楷体" pitchFamily="2" charset="-122"/>
                <a:ea typeface="华文楷体" pitchFamily="2" charset="-122"/>
              </a:rPr>
              <a:t>主题爆炸图谱”</a:t>
            </a:r>
            <a:endParaRPr lang="zh-CN" altLang="en-US" sz="1200" dirty="0"/>
          </a:p>
        </p:txBody>
      </p:sp>
      <p:pic>
        <p:nvPicPr>
          <p:cNvPr id="17" name="Picture 3"/>
          <p:cNvPicPr>
            <a:picLocks noChangeAspect="1" noChangeArrowheads="1"/>
          </p:cNvPicPr>
          <p:nvPr/>
        </p:nvPicPr>
        <p:blipFill>
          <a:blip r:embed="rId6" cstate="print"/>
          <a:srcRect l="22822" t="39746" r="52471" b="28027"/>
          <a:stretch>
            <a:fillRect/>
          </a:stretch>
        </p:blipFill>
        <p:spPr bwMode="auto">
          <a:xfrm>
            <a:off x="323528" y="1556792"/>
            <a:ext cx="2520280" cy="1960232"/>
          </a:xfrm>
          <a:prstGeom prst="rect">
            <a:avLst/>
          </a:prstGeom>
          <a:solidFill>
            <a:srgbClr val="FFFFFF">
              <a:shade val="85000"/>
            </a:srgbClr>
          </a:solidFill>
          <a:ln w="57150" cap="rnd">
            <a:solidFill>
              <a:srgbClr val="00B050"/>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18" name="内容占位符 2"/>
          <p:cNvSpPr txBox="1">
            <a:spLocks/>
          </p:cNvSpPr>
          <p:nvPr/>
        </p:nvSpPr>
        <p:spPr bwMode="auto">
          <a:xfrm>
            <a:off x="467544" y="3717032"/>
            <a:ext cx="3096344" cy="360040"/>
          </a:xfrm>
          <a:prstGeom prst="rect">
            <a:avLst/>
          </a:prstGeom>
          <a:solidFill>
            <a:srgbClr val="FFCCFF"/>
          </a:solidFill>
          <a:ln w="9525">
            <a:solidFill>
              <a:srgbClr val="FFCCFF"/>
            </a:solidFill>
            <a:miter lim="800000"/>
            <a:headEnd/>
            <a:tailEnd/>
          </a:ln>
        </p:spPr>
        <p:txBody>
          <a:bodyPr/>
          <a:lstStyle/>
          <a:p>
            <a:pPr marL="342900" indent="-342900" eaLnBrk="0" hangingPunct="0">
              <a:lnSpc>
                <a:spcPts val="1600"/>
              </a:lnSpc>
              <a:spcBef>
                <a:spcPct val="20000"/>
              </a:spcBef>
            </a:pPr>
            <a:r>
              <a:rPr lang="zh-CN" altLang="en-US" sz="1400" b="1" dirty="0" smtClean="0">
                <a:latin typeface="华文楷体" pitchFamily="2" charset="-122"/>
                <a:ea typeface="华文楷体" pitchFamily="2" charset="-122"/>
              </a:rPr>
              <a:t>某</a:t>
            </a:r>
            <a:r>
              <a:rPr lang="zh-CN" altLang="en-US" sz="1400" b="1" dirty="0">
                <a:latin typeface="华文楷体" pitchFamily="2" charset="-122"/>
                <a:ea typeface="华文楷体" pitchFamily="2" charset="-122"/>
              </a:rPr>
              <a:t>学科期刊高频关键词共词</a:t>
            </a:r>
            <a:r>
              <a:rPr lang="zh-CN" altLang="en-US" sz="1400" b="1" dirty="0" smtClean="0">
                <a:latin typeface="华文楷体" pitchFamily="2" charset="-122"/>
                <a:ea typeface="华文楷体" pitchFamily="2" charset="-122"/>
              </a:rPr>
              <a:t>网络图谱</a:t>
            </a:r>
            <a:endParaRPr lang="zh-CN" altLang="en-US" sz="1400" b="1" dirty="0">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amond(i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16"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plus(in)">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内容占位符 2"/>
          <p:cNvSpPr>
            <a:spLocks noGrp="1"/>
          </p:cNvSpPr>
          <p:nvPr>
            <p:ph idx="4294967295"/>
          </p:nvPr>
        </p:nvSpPr>
        <p:spPr>
          <a:xfrm>
            <a:off x="899592" y="1600200"/>
            <a:ext cx="7560840" cy="4525963"/>
          </a:xfrm>
        </p:spPr>
        <p:txBody>
          <a:bodyPr>
            <a:normAutofit/>
          </a:bodyPr>
          <a:lstStyle/>
          <a:p>
            <a:pPr>
              <a:lnSpc>
                <a:spcPct val="125000"/>
              </a:lnSpc>
              <a:buFont typeface="Wingdings" pitchFamily="2" charset="2"/>
              <a:buChar char="n"/>
            </a:pPr>
            <a:r>
              <a:rPr lang="zh-CN" altLang="en-US" sz="2400" dirty="0" smtClean="0">
                <a:solidFill>
                  <a:srgbClr val="00B050"/>
                </a:solidFill>
                <a:latin typeface="黑体" pitchFamily="49" charset="-122"/>
                <a:ea typeface="黑体" pitchFamily="49" charset="-122"/>
              </a:rPr>
              <a:t>明确主要研究领域、专家、机构、出版物等关键词及其之间的内部联系</a:t>
            </a:r>
            <a:endParaRPr lang="en-US" altLang="zh-CN" sz="2400" dirty="0" smtClean="0">
              <a:solidFill>
                <a:srgbClr val="00B050"/>
              </a:solidFill>
              <a:latin typeface="黑体" pitchFamily="49" charset="-122"/>
              <a:ea typeface="黑体" pitchFamily="49" charset="-122"/>
            </a:endParaRPr>
          </a:p>
          <a:p>
            <a:pPr>
              <a:lnSpc>
                <a:spcPct val="125000"/>
              </a:lnSpc>
              <a:buFont typeface="Wingdings" pitchFamily="2" charset="2"/>
              <a:buChar char="n"/>
            </a:pPr>
            <a:r>
              <a:rPr lang="zh-CN" altLang="en-US" sz="2400" dirty="0" smtClean="0">
                <a:solidFill>
                  <a:srgbClr val="00B050"/>
                </a:solidFill>
                <a:latin typeface="黑体" pitchFamily="49" charset="-122"/>
                <a:ea typeface="黑体" pitchFamily="49" charset="-122"/>
              </a:rPr>
              <a:t>明确主要研究领域之间的知识输入与知识输出</a:t>
            </a:r>
            <a:endParaRPr lang="en-US" altLang="zh-CN" sz="2400" dirty="0" smtClean="0">
              <a:solidFill>
                <a:srgbClr val="00B050"/>
              </a:solidFill>
              <a:latin typeface="黑体" pitchFamily="49" charset="-122"/>
              <a:ea typeface="黑体" pitchFamily="49" charset="-122"/>
            </a:endParaRPr>
          </a:p>
          <a:p>
            <a:pPr>
              <a:lnSpc>
                <a:spcPct val="125000"/>
              </a:lnSpc>
              <a:buFont typeface="Wingdings" pitchFamily="2" charset="2"/>
              <a:buChar char="n"/>
            </a:pPr>
            <a:r>
              <a:rPr lang="zh-CN" altLang="en-US" sz="2400" dirty="0" smtClean="0">
                <a:solidFill>
                  <a:srgbClr val="00B050"/>
                </a:solidFill>
                <a:latin typeface="黑体" pitchFamily="49" charset="-122"/>
                <a:ea typeface="黑体" pitchFamily="49" charset="-122"/>
              </a:rPr>
              <a:t>科学研究领域的动态变化（如：增长速度、多样化）</a:t>
            </a:r>
            <a:endParaRPr lang="en-US" altLang="zh-CN" sz="2400" dirty="0" smtClean="0">
              <a:solidFill>
                <a:srgbClr val="00B050"/>
              </a:solidFill>
              <a:latin typeface="黑体" pitchFamily="49" charset="-122"/>
              <a:ea typeface="黑体" pitchFamily="49" charset="-122"/>
            </a:endParaRPr>
          </a:p>
          <a:p>
            <a:pPr>
              <a:lnSpc>
                <a:spcPct val="125000"/>
              </a:lnSpc>
              <a:buFont typeface="Wingdings" pitchFamily="2" charset="2"/>
              <a:buChar char="n"/>
            </a:pPr>
            <a:r>
              <a:rPr lang="zh-CN" altLang="en-US" sz="2400" dirty="0" smtClean="0">
                <a:solidFill>
                  <a:srgbClr val="00B050"/>
                </a:solidFill>
                <a:latin typeface="黑体" pitchFamily="49" charset="-122"/>
                <a:ea typeface="黑体" pitchFamily="49" charset="-122"/>
              </a:rPr>
              <a:t>信息生产和传播中的经济因素分析</a:t>
            </a:r>
            <a:endParaRPr lang="en-US" altLang="zh-CN" sz="2400" dirty="0" smtClean="0">
              <a:solidFill>
                <a:srgbClr val="00B050"/>
              </a:solidFill>
              <a:latin typeface="黑体" pitchFamily="49" charset="-122"/>
              <a:ea typeface="黑体" pitchFamily="49" charset="-122"/>
            </a:endParaRPr>
          </a:p>
          <a:p>
            <a:pPr>
              <a:lnSpc>
                <a:spcPct val="125000"/>
              </a:lnSpc>
              <a:buFont typeface="Wingdings" pitchFamily="2" charset="2"/>
              <a:buChar char="n"/>
            </a:pPr>
            <a:r>
              <a:rPr lang="zh-CN" altLang="en-US" sz="2400" dirty="0" smtClean="0">
                <a:solidFill>
                  <a:srgbClr val="00B050"/>
                </a:solidFill>
                <a:latin typeface="黑体" pitchFamily="49" charset="-122"/>
                <a:ea typeface="黑体" pitchFamily="49" charset="-122"/>
              </a:rPr>
              <a:t>科学社会网络分析</a:t>
            </a:r>
            <a:endParaRPr lang="en-US" altLang="zh-CN" sz="2400" dirty="0" smtClean="0">
              <a:solidFill>
                <a:srgbClr val="00B050"/>
              </a:solidFill>
              <a:latin typeface="黑体" pitchFamily="49" charset="-122"/>
              <a:ea typeface="黑体" pitchFamily="49" charset="-122"/>
            </a:endParaRPr>
          </a:p>
          <a:p>
            <a:pPr>
              <a:lnSpc>
                <a:spcPct val="125000"/>
              </a:lnSpc>
              <a:buFont typeface="Wingdings" pitchFamily="2" charset="2"/>
              <a:buChar char="n"/>
            </a:pPr>
            <a:r>
              <a:rPr lang="zh-CN" altLang="en-US" sz="2400" dirty="0" smtClean="0">
                <a:solidFill>
                  <a:srgbClr val="00B050"/>
                </a:solidFill>
                <a:latin typeface="黑体" pitchFamily="49" charset="-122"/>
                <a:ea typeface="黑体" pitchFamily="49" charset="-122"/>
              </a:rPr>
              <a:t>战略作用和政府项目的应用研究</a:t>
            </a:r>
            <a:endParaRPr lang="en-US" altLang="zh-CN" sz="2400" dirty="0" smtClean="0">
              <a:solidFill>
                <a:srgbClr val="00B050"/>
              </a:solidFill>
              <a:latin typeface="黑体" pitchFamily="49" charset="-122"/>
              <a:ea typeface="黑体" pitchFamily="49" charset="-122"/>
            </a:endParaRPr>
          </a:p>
          <a:p>
            <a:pPr>
              <a:lnSpc>
                <a:spcPct val="125000"/>
              </a:lnSpc>
              <a:buFont typeface="Wingdings" pitchFamily="2" charset="2"/>
              <a:buChar char="n"/>
            </a:pPr>
            <a:r>
              <a:rPr lang="zh-CN" altLang="en-US" sz="2400" dirty="0" smtClean="0">
                <a:solidFill>
                  <a:srgbClr val="00B050"/>
                </a:solidFill>
                <a:latin typeface="黑体" pitchFamily="49" charset="-122"/>
                <a:ea typeface="黑体" pitchFamily="49" charset="-122"/>
              </a:rPr>
              <a:t>企业、机构、研究的竞争态势与竞争力</a:t>
            </a:r>
          </a:p>
        </p:txBody>
      </p:sp>
      <p:sp>
        <p:nvSpPr>
          <p:cNvPr id="5" name="矩形 4"/>
          <p:cNvSpPr/>
          <p:nvPr/>
        </p:nvSpPr>
        <p:spPr>
          <a:xfrm>
            <a:off x="611560" y="980728"/>
            <a:ext cx="3430747" cy="523220"/>
          </a:xfrm>
          <a:prstGeom prst="rect">
            <a:avLst/>
          </a:prstGeom>
        </p:spPr>
        <p:txBody>
          <a:bodyPr wrap="none">
            <a:spAutoFit/>
          </a:bodyPr>
          <a:lstStyle/>
          <a:p>
            <a:r>
              <a:rPr lang="zh-CN" altLang="en-US" sz="2800" b="1" dirty="0" smtClean="0">
                <a:solidFill>
                  <a:srgbClr val="006092"/>
                </a:solidFill>
                <a:latin typeface="黑体" pitchFamily="49" charset="-122"/>
                <a:ea typeface="黑体" pitchFamily="49" charset="-122"/>
              </a:rPr>
              <a:t>科学知识图谱的应用</a:t>
            </a:r>
            <a:endParaRPr lang="zh-CN" altLang="en-US" sz="2800" b="1" dirty="0">
              <a:solidFill>
                <a:srgbClr val="006092"/>
              </a:solidFill>
              <a:latin typeface="黑体" pitchFamily="49" charset="-122"/>
              <a:ea typeface="黑体" pitchFamily="49"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27584" y="3845947"/>
            <a:ext cx="6696744" cy="2031325"/>
          </a:xfrm>
          <a:prstGeom prst="rect">
            <a:avLst/>
          </a:prstGeom>
        </p:spPr>
        <p:txBody>
          <a:bodyPr wrap="square">
            <a:spAutoFit/>
          </a:bodyPr>
          <a:lstStyle/>
          <a:p>
            <a:endParaRPr lang="zh-CN" altLang="en-US" dirty="0" smtClean="0"/>
          </a:p>
          <a:p>
            <a:endParaRPr lang="zh-CN" altLang="en-US" dirty="0" smtClean="0"/>
          </a:p>
          <a:p>
            <a:pPr>
              <a:buFont typeface="Wingdings" pitchFamily="2" charset="2"/>
              <a:buChar char="u"/>
            </a:pPr>
            <a:r>
              <a:rPr lang="zh-CN" altLang="en-US" sz="2400" dirty="0" smtClean="0">
                <a:solidFill>
                  <a:srgbClr val="002060"/>
                </a:solidFill>
                <a:latin typeface="Times New Roman" pitchFamily="18" charset="0"/>
                <a:cs typeface="Times New Roman" pitchFamily="18" charset="0"/>
              </a:rPr>
              <a:t>提高研究起点</a:t>
            </a:r>
          </a:p>
          <a:p>
            <a:pPr>
              <a:buFont typeface="Wingdings" pitchFamily="2" charset="2"/>
              <a:buChar char="u"/>
            </a:pPr>
            <a:r>
              <a:rPr lang="zh-CN" altLang="en-US" sz="2400" dirty="0" smtClean="0">
                <a:solidFill>
                  <a:srgbClr val="002060"/>
                </a:solidFill>
                <a:latin typeface="Times New Roman" pitchFamily="18" charset="0"/>
                <a:cs typeface="Times New Roman" pitchFamily="18" charset="0"/>
              </a:rPr>
              <a:t>提供研究思路</a:t>
            </a:r>
          </a:p>
          <a:p>
            <a:pPr>
              <a:buFont typeface="Wingdings" pitchFamily="2" charset="2"/>
              <a:buChar char="u"/>
            </a:pPr>
            <a:r>
              <a:rPr lang="zh-CN" altLang="en-US" sz="2400" dirty="0" smtClean="0">
                <a:solidFill>
                  <a:srgbClr val="002060"/>
                </a:solidFill>
                <a:latin typeface="Times New Roman" pitchFamily="18" charset="0"/>
                <a:cs typeface="Times New Roman" pitchFamily="18" charset="0"/>
              </a:rPr>
              <a:t>节约研究时间</a:t>
            </a:r>
          </a:p>
          <a:p>
            <a:endParaRPr lang="zh-CN" altLang="en-US" dirty="0" smtClean="0"/>
          </a:p>
        </p:txBody>
      </p:sp>
      <p:sp>
        <p:nvSpPr>
          <p:cNvPr id="3" name="矩形 2"/>
          <p:cNvSpPr/>
          <p:nvPr/>
        </p:nvSpPr>
        <p:spPr>
          <a:xfrm>
            <a:off x="827584" y="1681644"/>
            <a:ext cx="906017" cy="523220"/>
          </a:xfrm>
          <a:prstGeom prst="rect">
            <a:avLst/>
          </a:prstGeom>
        </p:spPr>
        <p:txBody>
          <a:bodyPr wrap="none">
            <a:spAutoFit/>
          </a:bodyPr>
          <a:lstStyle/>
          <a:p>
            <a:r>
              <a:rPr lang="zh-CN" altLang="en-US" sz="2800" b="1" dirty="0" smtClean="0">
                <a:solidFill>
                  <a:srgbClr val="006092"/>
                </a:solidFill>
                <a:latin typeface="黑体" pitchFamily="49" charset="-122"/>
                <a:ea typeface="黑体" pitchFamily="49" charset="-122"/>
              </a:rPr>
              <a:t>误区</a:t>
            </a:r>
            <a:endParaRPr lang="zh-CN" altLang="en-US" sz="2800" b="1" dirty="0">
              <a:solidFill>
                <a:srgbClr val="006092"/>
              </a:solidFill>
              <a:latin typeface="黑体" pitchFamily="49" charset="-122"/>
              <a:ea typeface="黑体" pitchFamily="49" charset="-122"/>
            </a:endParaRPr>
          </a:p>
        </p:txBody>
      </p:sp>
      <p:sp>
        <p:nvSpPr>
          <p:cNvPr id="4" name="矩形 3"/>
          <p:cNvSpPr/>
          <p:nvPr/>
        </p:nvSpPr>
        <p:spPr>
          <a:xfrm>
            <a:off x="827584" y="2219380"/>
            <a:ext cx="7488832" cy="1200329"/>
          </a:xfrm>
          <a:prstGeom prst="rect">
            <a:avLst/>
          </a:prstGeom>
        </p:spPr>
        <p:txBody>
          <a:bodyPr wrap="square">
            <a:spAutoFit/>
          </a:bodyPr>
          <a:lstStyle/>
          <a:p>
            <a:pPr>
              <a:buFont typeface="Wingdings" pitchFamily="2" charset="2"/>
              <a:buChar char="u"/>
            </a:pPr>
            <a:r>
              <a:rPr lang="en-US" altLang="zh-CN" sz="2400" b="1" dirty="0" smtClean="0">
                <a:solidFill>
                  <a:srgbClr val="002060"/>
                </a:solidFill>
                <a:latin typeface="Times New Roman" pitchFamily="18" charset="0"/>
                <a:cs typeface="Times New Roman" pitchFamily="18" charset="0"/>
              </a:rPr>
              <a:t>Google</a:t>
            </a:r>
            <a:r>
              <a:rPr lang="zh-CN" altLang="en-US" sz="2400" b="1" dirty="0" smtClean="0">
                <a:solidFill>
                  <a:srgbClr val="002060"/>
                </a:solidFill>
                <a:latin typeface="Times New Roman" pitchFamily="18" charset="0"/>
                <a:cs typeface="Times New Roman" pitchFamily="18" charset="0"/>
              </a:rPr>
              <a:t>、百度打遍天下</a:t>
            </a:r>
          </a:p>
          <a:p>
            <a:pPr>
              <a:buFont typeface="Wingdings" pitchFamily="2" charset="2"/>
              <a:buChar char="u"/>
            </a:pPr>
            <a:r>
              <a:rPr lang="zh-CN" altLang="en-US" sz="2400" dirty="0" smtClean="0">
                <a:solidFill>
                  <a:srgbClr val="002060"/>
                </a:solidFill>
                <a:latin typeface="Times New Roman" pitchFamily="18" charset="0"/>
                <a:cs typeface="Times New Roman" pitchFamily="18" charset="0"/>
              </a:rPr>
              <a:t>利用非全文文献</a:t>
            </a:r>
          </a:p>
          <a:p>
            <a:pPr>
              <a:buFont typeface="Wingdings" pitchFamily="2" charset="2"/>
              <a:buChar char="u"/>
            </a:pPr>
            <a:r>
              <a:rPr lang="zh-CN" altLang="en-US" sz="2400" dirty="0" smtClean="0">
                <a:solidFill>
                  <a:srgbClr val="002060"/>
                </a:solidFill>
                <a:latin typeface="Times New Roman" pitchFamily="18" charset="0"/>
                <a:cs typeface="Times New Roman" pitchFamily="18" charset="0"/>
              </a:rPr>
              <a:t>总之：信息重复率高、可信度差、学科定位不准确</a:t>
            </a:r>
          </a:p>
        </p:txBody>
      </p:sp>
      <p:sp>
        <p:nvSpPr>
          <p:cNvPr id="5" name="矩形 4"/>
          <p:cNvSpPr/>
          <p:nvPr/>
        </p:nvSpPr>
        <p:spPr>
          <a:xfrm>
            <a:off x="827584" y="3841884"/>
            <a:ext cx="1627369" cy="523220"/>
          </a:xfrm>
          <a:prstGeom prst="rect">
            <a:avLst/>
          </a:prstGeom>
        </p:spPr>
        <p:txBody>
          <a:bodyPr wrap="none">
            <a:spAutoFit/>
          </a:bodyPr>
          <a:lstStyle/>
          <a:p>
            <a:r>
              <a:rPr lang="zh-CN" altLang="en-US" sz="2800" b="1" dirty="0" smtClean="0">
                <a:solidFill>
                  <a:srgbClr val="005D97"/>
                </a:solidFill>
                <a:latin typeface="黑体" pitchFamily="49" charset="-122"/>
                <a:ea typeface="黑体" pitchFamily="49" charset="-122"/>
              </a:rPr>
              <a:t>学科分析</a:t>
            </a:r>
          </a:p>
        </p:txBody>
      </p:sp>
      <p:sp>
        <p:nvSpPr>
          <p:cNvPr id="7" name="AutoShape 2"/>
          <p:cNvSpPr>
            <a:spLocks noChangeArrowheads="1"/>
          </p:cNvSpPr>
          <p:nvPr/>
        </p:nvSpPr>
        <p:spPr bwMode="auto">
          <a:xfrm>
            <a:off x="827584" y="836712"/>
            <a:ext cx="5256584" cy="720626"/>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zh-CN" altLang="en-US" sz="3600" b="1" dirty="0" smtClean="0">
                <a:solidFill>
                  <a:srgbClr val="FF0000"/>
                </a:solidFill>
              </a:rPr>
              <a:t>学科分析的意义</a:t>
            </a:r>
            <a:endParaRPr lang="zh-CN" altLang="en-US" sz="3600" b="1" dirty="0">
              <a:solidFill>
                <a:srgbClr val="FF0000"/>
              </a:solidFill>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27584" y="1340768"/>
            <a:ext cx="7848872" cy="5278368"/>
          </a:xfrm>
          <a:prstGeom prst="rect">
            <a:avLst/>
          </a:prstGeom>
        </p:spPr>
        <p:txBody>
          <a:bodyPr wrap="square">
            <a:spAutoFit/>
          </a:bodyPr>
          <a:lstStyle/>
          <a:p>
            <a:endParaRPr lang="zh-CN" altLang="en-US" dirty="0" smtClean="0"/>
          </a:p>
          <a:p>
            <a:r>
              <a:rPr lang="en-US" altLang="zh-CN" sz="2800" b="1" dirty="0" smtClean="0">
                <a:solidFill>
                  <a:srgbClr val="005D97"/>
                </a:solidFill>
                <a:latin typeface="黑体" pitchFamily="49" charset="-122"/>
                <a:ea typeface="黑体" pitchFamily="49" charset="-122"/>
              </a:rPr>
              <a:t>2.1 </a:t>
            </a:r>
            <a:r>
              <a:rPr lang="zh-CN" altLang="en-US" sz="2800" b="1" dirty="0" smtClean="0">
                <a:solidFill>
                  <a:srgbClr val="005D97"/>
                </a:solidFill>
                <a:latin typeface="黑体" pitchFamily="49" charset="-122"/>
                <a:ea typeface="黑体" pitchFamily="49" charset="-122"/>
              </a:rPr>
              <a:t>共词分析</a:t>
            </a:r>
            <a:endParaRPr lang="en-US" altLang="zh-CN" sz="2800" b="1" dirty="0" smtClean="0">
              <a:solidFill>
                <a:srgbClr val="005D97"/>
              </a:solidFill>
              <a:latin typeface="黑体" pitchFamily="49" charset="-122"/>
              <a:ea typeface="黑体" pitchFamily="49" charset="-122"/>
            </a:endParaRPr>
          </a:p>
          <a:p>
            <a:pPr>
              <a:buFont typeface="Wingdings" pitchFamily="2" charset="2"/>
              <a:buChar char="n"/>
            </a:pPr>
            <a:r>
              <a:rPr lang="zh-CN" altLang="en-US" sz="2400" b="1" dirty="0" smtClean="0">
                <a:solidFill>
                  <a:srgbClr val="00B050"/>
                </a:solidFill>
                <a:latin typeface="华文楷体" pitchFamily="2" charset="-122"/>
                <a:ea typeface="华文楷体" pitchFamily="2" charset="-122"/>
              </a:rPr>
              <a:t>通过对能够表达某一学科领域研究主题或研究方向的专业术语共同出现在一篇文献中的现象的分析</a:t>
            </a:r>
            <a:r>
              <a:rPr lang="en-US" altLang="zh-CN" sz="2400" b="1" dirty="0" smtClean="0">
                <a:solidFill>
                  <a:srgbClr val="00B050"/>
                </a:solidFill>
                <a:latin typeface="华文楷体" pitchFamily="2" charset="-122"/>
                <a:ea typeface="华文楷体" pitchFamily="2" charset="-122"/>
              </a:rPr>
              <a:t>, </a:t>
            </a:r>
            <a:r>
              <a:rPr lang="zh-CN" altLang="en-US" sz="2400" b="1" dirty="0" smtClean="0">
                <a:solidFill>
                  <a:srgbClr val="00B050"/>
                </a:solidFill>
                <a:latin typeface="华文楷体" pitchFamily="2" charset="-122"/>
                <a:ea typeface="华文楷体" pitchFamily="2" charset="-122"/>
              </a:rPr>
              <a:t>判断学科领域中主题间的关系</a:t>
            </a:r>
          </a:p>
          <a:p>
            <a:pPr>
              <a:buFont typeface="Wingdings" pitchFamily="2" charset="2"/>
              <a:buChar char="n"/>
            </a:pPr>
            <a:r>
              <a:rPr lang="zh-CN" altLang="en-US" sz="2400" b="1" dirty="0" smtClean="0">
                <a:solidFill>
                  <a:srgbClr val="00B050"/>
                </a:solidFill>
                <a:latin typeface="华文楷体" pitchFamily="2" charset="-122"/>
                <a:ea typeface="华文楷体" pitchFamily="2" charset="-122"/>
              </a:rPr>
              <a:t>展现该学科的研究结构</a:t>
            </a:r>
            <a:r>
              <a:rPr lang="en-US" altLang="zh-CN" sz="2400" b="1" dirty="0" smtClean="0">
                <a:solidFill>
                  <a:srgbClr val="00B050"/>
                </a:solidFill>
                <a:latin typeface="华文楷体" pitchFamily="2" charset="-122"/>
                <a:ea typeface="华文楷体" pitchFamily="2" charset="-122"/>
              </a:rPr>
              <a:t>, </a:t>
            </a:r>
            <a:r>
              <a:rPr lang="zh-CN" altLang="en-US" sz="2400" b="1" dirty="0" smtClean="0">
                <a:solidFill>
                  <a:srgbClr val="00B050"/>
                </a:solidFill>
                <a:latin typeface="华文楷体" pitchFamily="2" charset="-122"/>
                <a:ea typeface="华文楷体" pitchFamily="2" charset="-122"/>
              </a:rPr>
              <a:t>这种研究结构所代表的研究内容就是该学科的约定或重要约定</a:t>
            </a:r>
            <a:r>
              <a:rPr lang="en-US" altLang="zh-CN" sz="2400" b="1" dirty="0" smtClean="0">
                <a:solidFill>
                  <a:srgbClr val="00B050"/>
                </a:solidFill>
                <a:latin typeface="华文楷体" pitchFamily="2" charset="-122"/>
                <a:ea typeface="华文楷体" pitchFamily="2" charset="-122"/>
              </a:rPr>
              <a:t>, </a:t>
            </a:r>
            <a:r>
              <a:rPr lang="zh-CN" altLang="en-US" sz="2400" b="1" dirty="0" smtClean="0">
                <a:solidFill>
                  <a:srgbClr val="00B050"/>
                </a:solidFill>
                <a:latin typeface="华文楷体" pitchFamily="2" charset="-122"/>
                <a:ea typeface="华文楷体" pitchFamily="2" charset="-122"/>
              </a:rPr>
              <a:t>分析出这样的学科约定</a:t>
            </a:r>
            <a:r>
              <a:rPr lang="en-US" altLang="zh-CN" sz="2400" b="1" dirty="0" smtClean="0">
                <a:solidFill>
                  <a:srgbClr val="00B050"/>
                </a:solidFill>
                <a:latin typeface="华文楷体" pitchFamily="2" charset="-122"/>
                <a:ea typeface="华文楷体" pitchFamily="2" charset="-122"/>
              </a:rPr>
              <a:t>, </a:t>
            </a:r>
            <a:r>
              <a:rPr lang="zh-CN" altLang="en-US" sz="2400" b="1" dirty="0" smtClean="0">
                <a:solidFill>
                  <a:srgbClr val="00B050"/>
                </a:solidFill>
                <a:latin typeface="华文楷体" pitchFamily="2" charset="-122"/>
                <a:ea typeface="华文楷体" pitchFamily="2" charset="-122"/>
              </a:rPr>
              <a:t>也就找到了该学科的学科范式</a:t>
            </a:r>
          </a:p>
          <a:p>
            <a:pPr>
              <a:buFont typeface="Wingdings" pitchFamily="2" charset="2"/>
              <a:buChar char="n"/>
            </a:pPr>
            <a:r>
              <a:rPr lang="zh-CN" altLang="en-US" sz="2400" b="1" dirty="0" smtClean="0">
                <a:solidFill>
                  <a:srgbClr val="00B050"/>
                </a:solidFill>
                <a:latin typeface="华文楷体" pitchFamily="2" charset="-122"/>
                <a:ea typeface="华文楷体" pitchFamily="2" charset="-122"/>
              </a:rPr>
              <a:t>例如，以</a:t>
            </a:r>
            <a:r>
              <a:rPr lang="en-US" altLang="zh-CN" sz="2400" b="1" dirty="0" smtClean="0">
                <a:solidFill>
                  <a:srgbClr val="00B050"/>
                </a:solidFill>
                <a:latin typeface="华文楷体" pitchFamily="2" charset="-122"/>
                <a:ea typeface="华文楷体" pitchFamily="2" charset="-122"/>
              </a:rPr>
              <a:t>Knowledge Management </a:t>
            </a:r>
            <a:r>
              <a:rPr lang="zh-CN" altLang="en-US" sz="2400" b="1" dirty="0" smtClean="0">
                <a:solidFill>
                  <a:srgbClr val="00B050"/>
                </a:solidFill>
                <a:latin typeface="华文楷体" pitchFamily="2" charset="-122"/>
                <a:ea typeface="华文楷体" pitchFamily="2" charset="-122"/>
              </a:rPr>
              <a:t>在数据库中搜索出</a:t>
            </a:r>
            <a:r>
              <a:rPr lang="en-US" altLang="zh-CN" sz="2400" b="1" dirty="0" smtClean="0">
                <a:solidFill>
                  <a:srgbClr val="00B050"/>
                </a:solidFill>
                <a:latin typeface="华文楷体" pitchFamily="2" charset="-122"/>
                <a:ea typeface="华文楷体" pitchFamily="2" charset="-122"/>
              </a:rPr>
              <a:t>n</a:t>
            </a:r>
            <a:r>
              <a:rPr lang="zh-CN" altLang="en-US" sz="2400" b="1" dirty="0" smtClean="0">
                <a:solidFill>
                  <a:srgbClr val="00B050"/>
                </a:solidFill>
                <a:latin typeface="华文楷体" pitchFamily="2" charset="-122"/>
                <a:ea typeface="华文楷体" pitchFamily="2" charset="-122"/>
              </a:rPr>
              <a:t>篇文献；统计得出：</a:t>
            </a:r>
            <a:r>
              <a:rPr lang="en-US" altLang="zh-CN" sz="2400" b="1" dirty="0" smtClean="0">
                <a:solidFill>
                  <a:srgbClr val="00B050"/>
                </a:solidFill>
                <a:latin typeface="华文楷体" pitchFamily="2" charset="-122"/>
                <a:ea typeface="华文楷体" pitchFamily="2" charset="-122"/>
              </a:rPr>
              <a:t>A, B, C</a:t>
            </a:r>
            <a:r>
              <a:rPr lang="zh-CN" altLang="en-US" sz="2400" b="1" dirty="0" smtClean="0">
                <a:solidFill>
                  <a:srgbClr val="00B050"/>
                </a:solidFill>
                <a:latin typeface="华文楷体" pitchFamily="2" charset="-122"/>
                <a:ea typeface="华文楷体" pitchFamily="2" charset="-122"/>
              </a:rPr>
              <a:t>三个术语出现频次高，三者将作为领域内重要的术语。</a:t>
            </a:r>
            <a:endParaRPr lang="zh-CN" altLang="en-US" sz="2400" b="1" dirty="0" smtClean="0"/>
          </a:p>
          <a:p>
            <a:pPr lvl="1">
              <a:lnSpc>
                <a:spcPct val="125000"/>
              </a:lnSpc>
            </a:pPr>
            <a:r>
              <a:rPr lang="zh-CN" altLang="en-US" sz="2000" dirty="0" smtClean="0">
                <a:latin typeface="Times New Roman" pitchFamily="18" charset="0"/>
                <a:cs typeface="Times New Roman" pitchFamily="18" charset="0"/>
              </a:rPr>
              <a:t>        </a:t>
            </a:r>
            <a:r>
              <a:rPr lang="zh-CN" altLang="en-US" sz="2000" dirty="0" smtClean="0">
                <a:solidFill>
                  <a:srgbClr val="0070C0"/>
                </a:solidFill>
                <a:latin typeface="Times New Roman" pitchFamily="18" charset="0"/>
                <a:cs typeface="Times New Roman" pitchFamily="18" charset="0"/>
              </a:rPr>
              <a:t>术语</a:t>
            </a:r>
            <a:r>
              <a:rPr lang="en-US" altLang="zh-CN" sz="2000" dirty="0" smtClean="0">
                <a:solidFill>
                  <a:srgbClr val="0070C0"/>
                </a:solidFill>
                <a:latin typeface="Times New Roman" pitchFamily="18" charset="0"/>
                <a:cs typeface="Times New Roman" pitchFamily="18" charset="0"/>
              </a:rPr>
              <a:t>A:innovations    </a:t>
            </a:r>
            <a:r>
              <a:rPr lang="zh-CN" altLang="en-US" sz="2000" dirty="0" smtClean="0">
                <a:solidFill>
                  <a:srgbClr val="0070C0"/>
                </a:solidFill>
                <a:latin typeface="Times New Roman" pitchFamily="18" charset="0"/>
                <a:cs typeface="Times New Roman" pitchFamily="18" charset="0"/>
              </a:rPr>
              <a:t>术语</a:t>
            </a:r>
            <a:r>
              <a:rPr lang="en-US" altLang="zh-CN" sz="2000" dirty="0" smtClean="0">
                <a:solidFill>
                  <a:srgbClr val="0070C0"/>
                </a:solidFill>
                <a:latin typeface="Times New Roman" pitchFamily="18" charset="0"/>
                <a:cs typeface="Times New Roman" pitchFamily="18" charset="0"/>
              </a:rPr>
              <a:t>B:Competitive advantage</a:t>
            </a:r>
          </a:p>
          <a:p>
            <a:pPr lvl="1">
              <a:lnSpc>
                <a:spcPct val="125000"/>
              </a:lnSpc>
            </a:pPr>
            <a:r>
              <a:rPr lang="en-US" altLang="zh-CN" sz="2000" dirty="0" smtClean="0">
                <a:latin typeface="Times New Roman" pitchFamily="18" charset="0"/>
                <a:cs typeface="Times New Roman" pitchFamily="18" charset="0"/>
              </a:rPr>
              <a:t>                      Knowledge Management</a:t>
            </a:r>
            <a:endParaRPr lang="zh-CN" altLang="en-US" sz="2000" dirty="0" smtClean="0">
              <a:latin typeface="Times New Roman" pitchFamily="18" charset="0"/>
              <a:cs typeface="Times New Roman" pitchFamily="18" charset="0"/>
            </a:endParaRPr>
          </a:p>
          <a:p>
            <a:pPr lvl="1">
              <a:lnSpc>
                <a:spcPct val="125000"/>
              </a:lnSpc>
            </a:pPr>
            <a:r>
              <a:rPr lang="zh-CN" altLang="en-US" sz="2000" dirty="0" smtClean="0">
                <a:solidFill>
                  <a:srgbClr val="0070C0"/>
                </a:solidFill>
                <a:latin typeface="Times New Roman" pitchFamily="18" charset="0"/>
                <a:cs typeface="Times New Roman" pitchFamily="18" charset="0"/>
              </a:rPr>
              <a:t>                     术语</a:t>
            </a:r>
            <a:r>
              <a:rPr lang="en-US" altLang="zh-CN" sz="2000" dirty="0" smtClean="0">
                <a:solidFill>
                  <a:srgbClr val="0070C0"/>
                </a:solidFill>
                <a:latin typeface="Times New Roman" pitchFamily="18" charset="0"/>
                <a:cs typeface="Times New Roman" pitchFamily="18" charset="0"/>
              </a:rPr>
              <a:t>C:organizational learning</a:t>
            </a:r>
          </a:p>
        </p:txBody>
      </p:sp>
      <p:sp>
        <p:nvSpPr>
          <p:cNvPr id="3" name="AutoShape 2"/>
          <p:cNvSpPr>
            <a:spLocks noChangeArrowheads="1"/>
          </p:cNvSpPr>
          <p:nvPr/>
        </p:nvSpPr>
        <p:spPr bwMode="auto">
          <a:xfrm>
            <a:off x="2267744" y="836712"/>
            <a:ext cx="5256584" cy="720626"/>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en-US" altLang="zh-CN" sz="3600" b="1" dirty="0" smtClean="0">
                <a:solidFill>
                  <a:srgbClr val="FF0000"/>
                </a:solidFill>
              </a:rPr>
              <a:t>2.</a:t>
            </a:r>
            <a:r>
              <a:rPr lang="zh-CN" altLang="en-US" sz="3600" b="1" dirty="0" smtClean="0">
                <a:solidFill>
                  <a:srgbClr val="FF0000"/>
                </a:solidFill>
              </a:rPr>
              <a:t>概念介绍</a:t>
            </a:r>
            <a:endParaRPr lang="zh-CN" altLang="en-US" sz="3600" b="1" dirty="0">
              <a:solidFill>
                <a:srgbClr val="FF0000"/>
              </a:solidFill>
            </a:endParaRPr>
          </a:p>
        </p:txBody>
      </p:sp>
      <p:sp>
        <p:nvSpPr>
          <p:cNvPr id="4" name="Oval 19"/>
          <p:cNvSpPr>
            <a:spLocks noChangeArrowheads="1"/>
          </p:cNvSpPr>
          <p:nvPr/>
        </p:nvSpPr>
        <p:spPr bwMode="auto">
          <a:xfrm>
            <a:off x="1691680" y="5373216"/>
            <a:ext cx="2376264" cy="365007"/>
          </a:xfrm>
          <a:prstGeom prst="ellipse">
            <a:avLst/>
          </a:prstGeom>
          <a:solidFill>
            <a:schemeClr val="accent1">
              <a:alpha val="0"/>
            </a:schemeClr>
          </a:solidFill>
          <a:ln w="12700">
            <a:solidFill>
              <a:srgbClr val="FF0000"/>
            </a:solidFill>
            <a:round/>
            <a:headEnd/>
            <a:tailEnd/>
          </a:ln>
        </p:spPr>
        <p:txBody>
          <a:bodyPr wrap="none" anchor="ctr"/>
          <a:lstStyle/>
          <a:p>
            <a:endParaRPr lang="zh-CN" altLang="en-US"/>
          </a:p>
        </p:txBody>
      </p:sp>
      <p:sp>
        <p:nvSpPr>
          <p:cNvPr id="5" name="Oval 19"/>
          <p:cNvSpPr>
            <a:spLocks noChangeArrowheads="1"/>
          </p:cNvSpPr>
          <p:nvPr/>
        </p:nvSpPr>
        <p:spPr bwMode="auto">
          <a:xfrm>
            <a:off x="4067944" y="5373216"/>
            <a:ext cx="3096344" cy="365007"/>
          </a:xfrm>
          <a:prstGeom prst="ellipse">
            <a:avLst/>
          </a:prstGeom>
          <a:solidFill>
            <a:schemeClr val="accent1">
              <a:alpha val="0"/>
            </a:schemeClr>
          </a:solidFill>
          <a:ln w="12700">
            <a:solidFill>
              <a:srgbClr val="FF0000"/>
            </a:solidFill>
            <a:round/>
            <a:headEnd/>
            <a:tailEnd/>
          </a:ln>
        </p:spPr>
        <p:txBody>
          <a:bodyPr wrap="none" anchor="ctr"/>
          <a:lstStyle/>
          <a:p>
            <a:endParaRPr lang="zh-CN" altLang="en-US"/>
          </a:p>
        </p:txBody>
      </p:sp>
      <p:sp>
        <p:nvSpPr>
          <p:cNvPr id="6" name="Oval 19"/>
          <p:cNvSpPr>
            <a:spLocks noChangeArrowheads="1"/>
          </p:cNvSpPr>
          <p:nvPr/>
        </p:nvSpPr>
        <p:spPr bwMode="auto">
          <a:xfrm>
            <a:off x="2555776" y="6165304"/>
            <a:ext cx="3240360" cy="437015"/>
          </a:xfrm>
          <a:prstGeom prst="ellipse">
            <a:avLst/>
          </a:prstGeom>
          <a:solidFill>
            <a:schemeClr val="accent1">
              <a:alpha val="0"/>
            </a:schemeClr>
          </a:solidFill>
          <a:ln w="12700">
            <a:solidFill>
              <a:srgbClr val="FF0000"/>
            </a:solidFill>
            <a:round/>
            <a:headEnd/>
            <a:tailEnd/>
          </a:ln>
        </p:spPr>
        <p:txBody>
          <a:bodyPr wrap="none" anchor="ctr"/>
          <a:lstStyle/>
          <a:p>
            <a:endParaRPr lang="zh-CN" altLang="en-US"/>
          </a:p>
        </p:txBody>
      </p:sp>
      <p:sp>
        <p:nvSpPr>
          <p:cNvPr id="7" name="Oval 19"/>
          <p:cNvSpPr>
            <a:spLocks noChangeArrowheads="1"/>
          </p:cNvSpPr>
          <p:nvPr/>
        </p:nvSpPr>
        <p:spPr bwMode="auto">
          <a:xfrm>
            <a:off x="1475656" y="5013176"/>
            <a:ext cx="5976664" cy="1728192"/>
          </a:xfrm>
          <a:prstGeom prst="ellipse">
            <a:avLst/>
          </a:prstGeom>
          <a:solidFill>
            <a:schemeClr val="accent1">
              <a:alpha val="0"/>
            </a:schemeClr>
          </a:solidFill>
          <a:ln w="12700">
            <a:solidFill>
              <a:srgbClr val="FF0000"/>
            </a:solidFill>
            <a:round/>
            <a:headEnd/>
            <a:tailEnd/>
          </a:ln>
        </p:spPr>
        <p:txBody>
          <a:bodyPr wrap="none" anchor="ctr"/>
          <a:lstStyle/>
          <a:p>
            <a:endParaRPr lang="zh-CN" altLang="en-US"/>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560" y="1435998"/>
            <a:ext cx="7704856" cy="4062651"/>
          </a:xfrm>
          <a:prstGeom prst="rect">
            <a:avLst/>
          </a:prstGeom>
        </p:spPr>
        <p:txBody>
          <a:bodyPr wrap="square">
            <a:spAutoFit/>
          </a:bodyPr>
          <a:lstStyle/>
          <a:p>
            <a:endParaRPr lang="zh-CN" altLang="en-US" dirty="0" smtClean="0"/>
          </a:p>
          <a:p>
            <a:pPr>
              <a:buFont typeface="Wingdings" pitchFamily="2" charset="2"/>
              <a:buChar char="n"/>
            </a:pPr>
            <a:r>
              <a:rPr lang="zh-CN" altLang="en-US" sz="2400" b="1" dirty="0" smtClean="0">
                <a:solidFill>
                  <a:srgbClr val="00B050"/>
                </a:solidFill>
                <a:latin typeface="华文楷体" pitchFamily="2" charset="-122"/>
                <a:ea typeface="华文楷体" pitchFamily="2" charset="-122"/>
              </a:rPr>
              <a:t>建立共词矩阵，方便频次统计。例如，在</a:t>
            </a:r>
            <a:r>
              <a:rPr lang="en-US" altLang="zh-CN" sz="2400" b="1" dirty="0" smtClean="0">
                <a:solidFill>
                  <a:srgbClr val="00B050"/>
                </a:solidFill>
                <a:latin typeface="华文楷体" pitchFamily="2" charset="-122"/>
                <a:ea typeface="华文楷体" pitchFamily="2" charset="-122"/>
              </a:rPr>
              <a:t>n</a:t>
            </a:r>
            <a:r>
              <a:rPr lang="zh-CN" altLang="en-US" sz="2400" b="1" dirty="0" smtClean="0">
                <a:solidFill>
                  <a:srgbClr val="00B050"/>
                </a:solidFill>
                <a:latin typeface="华文楷体" pitchFamily="2" charset="-122"/>
                <a:ea typeface="华文楷体" pitchFamily="2" charset="-122"/>
              </a:rPr>
              <a:t>篇文献中，统计</a:t>
            </a:r>
            <a:r>
              <a:rPr lang="en-US" altLang="zh-CN" sz="2400" b="1" dirty="0" smtClean="0">
                <a:solidFill>
                  <a:srgbClr val="00B050"/>
                </a:solidFill>
                <a:latin typeface="华文楷体" pitchFamily="2" charset="-122"/>
                <a:ea typeface="华文楷体" pitchFamily="2" charset="-122"/>
              </a:rPr>
              <a:t>A, B</a:t>
            </a:r>
            <a:r>
              <a:rPr lang="zh-CN" altLang="en-US" sz="2400" b="1" dirty="0" smtClean="0">
                <a:solidFill>
                  <a:srgbClr val="00B050"/>
                </a:solidFill>
                <a:latin typeface="华文楷体" pitchFamily="2" charset="-122"/>
                <a:ea typeface="华文楷体" pitchFamily="2" charset="-122"/>
              </a:rPr>
              <a:t>两次共同出现的文献数量为</a:t>
            </a:r>
            <a:r>
              <a:rPr lang="en-US" altLang="zh-CN" sz="2400" b="1" dirty="0" smtClean="0">
                <a:solidFill>
                  <a:srgbClr val="00B050"/>
                </a:solidFill>
                <a:latin typeface="华文楷体" pitchFamily="2" charset="-122"/>
                <a:ea typeface="华文楷体" pitchFamily="2" charset="-122"/>
              </a:rPr>
              <a:t>54</a:t>
            </a:r>
            <a:r>
              <a:rPr lang="zh-CN" altLang="en-US" sz="2400" b="1" dirty="0" smtClean="0">
                <a:solidFill>
                  <a:srgbClr val="00B050"/>
                </a:solidFill>
                <a:latin typeface="华文楷体" pitchFamily="2" charset="-122"/>
                <a:ea typeface="华文楷体" pitchFamily="2" charset="-122"/>
              </a:rPr>
              <a:t>篇。</a:t>
            </a:r>
            <a:endParaRPr lang="en-US" altLang="zh-CN" sz="2400" b="1" dirty="0" smtClean="0">
              <a:solidFill>
                <a:srgbClr val="00B050"/>
              </a:solidFill>
              <a:latin typeface="华文楷体" pitchFamily="2" charset="-122"/>
              <a:ea typeface="华文楷体" pitchFamily="2" charset="-122"/>
            </a:endParaRPr>
          </a:p>
          <a:p>
            <a:endParaRPr lang="en-US" altLang="zh-CN" sz="2400" b="1" dirty="0" smtClean="0">
              <a:solidFill>
                <a:srgbClr val="00B050"/>
              </a:solidFill>
              <a:latin typeface="华文楷体" pitchFamily="2" charset="-122"/>
              <a:ea typeface="华文楷体" pitchFamily="2" charset="-122"/>
            </a:endParaRPr>
          </a:p>
          <a:p>
            <a:endParaRPr lang="en-US" altLang="zh-CN" sz="2400" b="1" dirty="0" smtClean="0">
              <a:solidFill>
                <a:srgbClr val="00B050"/>
              </a:solidFill>
              <a:latin typeface="华文楷体" pitchFamily="2" charset="-122"/>
              <a:ea typeface="华文楷体" pitchFamily="2" charset="-122"/>
            </a:endParaRPr>
          </a:p>
          <a:p>
            <a:endParaRPr lang="en-US" altLang="zh-CN" sz="2400" b="1" dirty="0" smtClean="0">
              <a:solidFill>
                <a:srgbClr val="00B050"/>
              </a:solidFill>
              <a:latin typeface="华文楷体" pitchFamily="2" charset="-122"/>
              <a:ea typeface="华文楷体" pitchFamily="2" charset="-122"/>
            </a:endParaRPr>
          </a:p>
          <a:p>
            <a:endParaRPr lang="en-US" altLang="zh-CN" sz="2400" b="1" dirty="0" smtClean="0">
              <a:solidFill>
                <a:srgbClr val="00B050"/>
              </a:solidFill>
              <a:latin typeface="华文楷体" pitchFamily="2" charset="-122"/>
              <a:ea typeface="华文楷体" pitchFamily="2" charset="-122"/>
            </a:endParaRPr>
          </a:p>
          <a:p>
            <a:endParaRPr lang="en-US" altLang="zh-CN" sz="2400" b="1" dirty="0" smtClean="0">
              <a:solidFill>
                <a:srgbClr val="00B050"/>
              </a:solidFill>
              <a:latin typeface="华文楷体" pitchFamily="2" charset="-122"/>
              <a:ea typeface="华文楷体" pitchFamily="2" charset="-122"/>
            </a:endParaRPr>
          </a:p>
          <a:p>
            <a:endParaRPr lang="zh-CN" altLang="en-US" sz="2400" b="1" dirty="0" smtClean="0">
              <a:solidFill>
                <a:srgbClr val="00B050"/>
              </a:solidFill>
              <a:latin typeface="华文楷体" pitchFamily="2" charset="-122"/>
              <a:ea typeface="华文楷体" pitchFamily="2" charset="-122"/>
            </a:endParaRPr>
          </a:p>
          <a:p>
            <a:pPr>
              <a:buFont typeface="Wingdings" pitchFamily="2" charset="2"/>
              <a:buChar char="n"/>
            </a:pPr>
            <a:r>
              <a:rPr lang="zh-CN" altLang="en-US" sz="2400" b="1" dirty="0" smtClean="0">
                <a:solidFill>
                  <a:srgbClr val="00B050"/>
                </a:solidFill>
                <a:latin typeface="华文楷体" pitchFamily="2" charset="-122"/>
                <a:ea typeface="华文楷体" pitchFamily="2" charset="-122"/>
              </a:rPr>
              <a:t>按照这种“相关度”将一个学科内重要文献的关键词加以分类，从而可以直观地显示该学科当前的研究热点。</a:t>
            </a:r>
            <a:endParaRPr lang="zh-CN" altLang="en-US" dirty="0" smtClean="0"/>
          </a:p>
        </p:txBody>
      </p:sp>
      <p:sp>
        <p:nvSpPr>
          <p:cNvPr id="4" name="矩形 3"/>
          <p:cNvSpPr/>
          <p:nvPr/>
        </p:nvSpPr>
        <p:spPr>
          <a:xfrm>
            <a:off x="683568" y="1052736"/>
            <a:ext cx="2351926" cy="523220"/>
          </a:xfrm>
          <a:prstGeom prst="rect">
            <a:avLst/>
          </a:prstGeom>
        </p:spPr>
        <p:txBody>
          <a:bodyPr wrap="none">
            <a:spAutoFit/>
          </a:bodyPr>
          <a:lstStyle/>
          <a:p>
            <a:r>
              <a:rPr lang="en-US" altLang="zh-CN" sz="2800" b="1" dirty="0" smtClean="0">
                <a:solidFill>
                  <a:srgbClr val="005D97"/>
                </a:solidFill>
                <a:latin typeface="黑体" pitchFamily="49" charset="-122"/>
                <a:ea typeface="黑体" pitchFamily="49" charset="-122"/>
              </a:rPr>
              <a:t>2.1 </a:t>
            </a:r>
            <a:r>
              <a:rPr lang="zh-CN" altLang="en-US" sz="2800" b="1" dirty="0" smtClean="0">
                <a:solidFill>
                  <a:srgbClr val="005D97"/>
                </a:solidFill>
                <a:latin typeface="黑体" pitchFamily="49" charset="-122"/>
                <a:ea typeface="黑体" pitchFamily="49" charset="-122"/>
              </a:rPr>
              <a:t>共词分析</a:t>
            </a:r>
            <a:endParaRPr lang="en-US" altLang="zh-CN" sz="2800" b="1" dirty="0" smtClean="0">
              <a:solidFill>
                <a:srgbClr val="005D97"/>
              </a:solidFill>
              <a:latin typeface="黑体" pitchFamily="49" charset="-122"/>
              <a:ea typeface="黑体" pitchFamily="49" charset="-122"/>
            </a:endParaRPr>
          </a:p>
        </p:txBody>
      </p:sp>
      <p:pic>
        <p:nvPicPr>
          <p:cNvPr id="15362" name="Picture 2"/>
          <p:cNvPicPr>
            <a:picLocks noChangeAspect="1" noChangeArrowheads="1"/>
          </p:cNvPicPr>
          <p:nvPr/>
        </p:nvPicPr>
        <p:blipFill>
          <a:blip r:embed="rId3" cstate="print"/>
          <a:srcRect/>
          <a:stretch>
            <a:fillRect/>
          </a:stretch>
        </p:blipFill>
        <p:spPr bwMode="auto">
          <a:xfrm>
            <a:off x="3059832" y="2564904"/>
            <a:ext cx="2343150" cy="1952625"/>
          </a:xfrm>
          <a:prstGeom prst="rect">
            <a:avLst/>
          </a:prstGeom>
          <a:noFill/>
          <a:ln w="9525">
            <a:noFill/>
            <a:miter lim="800000"/>
            <a:headEnd/>
            <a:tailEnd/>
          </a:ln>
        </p:spPr>
      </p:pic>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27584" y="1196752"/>
            <a:ext cx="7344816" cy="3262432"/>
          </a:xfrm>
          <a:prstGeom prst="rect">
            <a:avLst/>
          </a:prstGeom>
        </p:spPr>
        <p:txBody>
          <a:bodyPr wrap="square">
            <a:spAutoFit/>
          </a:bodyPr>
          <a:lstStyle/>
          <a:p>
            <a:endParaRPr lang="zh-CN" altLang="en-US" dirty="0" smtClean="0"/>
          </a:p>
          <a:p>
            <a:pPr>
              <a:lnSpc>
                <a:spcPct val="125000"/>
              </a:lnSpc>
              <a:buFont typeface="Wingdings" pitchFamily="2" charset="2"/>
              <a:buChar char="p"/>
            </a:pPr>
            <a:r>
              <a:rPr lang="zh-CN" altLang="en-US" sz="2400" b="1" dirty="0" smtClean="0">
                <a:solidFill>
                  <a:srgbClr val="00B050"/>
                </a:solidFill>
                <a:latin typeface="华文楷体" pitchFamily="2" charset="-122"/>
                <a:ea typeface="华文楷体" pitchFamily="2" charset="-122"/>
              </a:rPr>
              <a:t>共被引分析包括作者共被引和文献共被引</a:t>
            </a:r>
            <a:endParaRPr lang="en-US" altLang="zh-CN" sz="2400" b="1" dirty="0" smtClean="0">
              <a:solidFill>
                <a:srgbClr val="00B050"/>
              </a:solidFill>
              <a:latin typeface="华文楷体" pitchFamily="2" charset="-122"/>
              <a:ea typeface="华文楷体" pitchFamily="2" charset="-122"/>
            </a:endParaRPr>
          </a:p>
          <a:p>
            <a:pPr>
              <a:lnSpc>
                <a:spcPct val="125000"/>
              </a:lnSpc>
              <a:buFont typeface="Wingdings" pitchFamily="2" charset="2"/>
              <a:buChar char="p"/>
            </a:pPr>
            <a:r>
              <a:rPr lang="zh-CN" altLang="en-US" sz="2400" b="1" dirty="0" smtClean="0">
                <a:solidFill>
                  <a:srgbClr val="00B050"/>
                </a:solidFill>
                <a:latin typeface="华文楷体" pitchFamily="2" charset="-122"/>
                <a:ea typeface="华文楷体" pitchFamily="2" charset="-122"/>
              </a:rPr>
              <a:t>虽然上述两者分析的对象不同</a:t>
            </a:r>
            <a:r>
              <a:rPr lang="en-US" altLang="zh-CN" sz="2400" b="1" dirty="0" smtClean="0">
                <a:solidFill>
                  <a:srgbClr val="00B050"/>
                </a:solidFill>
                <a:latin typeface="华文楷体" pitchFamily="2" charset="-122"/>
                <a:ea typeface="华文楷体" pitchFamily="2" charset="-122"/>
              </a:rPr>
              <a:t>, </a:t>
            </a:r>
            <a:r>
              <a:rPr lang="zh-CN" altLang="en-US" sz="2400" b="1" dirty="0" smtClean="0">
                <a:solidFill>
                  <a:srgbClr val="00B050"/>
                </a:solidFill>
                <a:latin typeface="华文楷体" pitchFamily="2" charset="-122"/>
                <a:ea typeface="华文楷体" pitchFamily="2" charset="-122"/>
              </a:rPr>
              <a:t>但原理一致</a:t>
            </a:r>
            <a:r>
              <a:rPr lang="en-US" altLang="zh-CN" sz="2400" b="1" dirty="0" smtClean="0">
                <a:solidFill>
                  <a:srgbClr val="00B050"/>
                </a:solidFill>
                <a:latin typeface="华文楷体" pitchFamily="2" charset="-122"/>
                <a:ea typeface="华文楷体" pitchFamily="2" charset="-122"/>
              </a:rPr>
              <a:t>:</a:t>
            </a:r>
          </a:p>
          <a:p>
            <a:pPr>
              <a:lnSpc>
                <a:spcPct val="125000"/>
              </a:lnSpc>
            </a:pPr>
            <a:r>
              <a:rPr lang="en-US" altLang="zh-CN" sz="2000" dirty="0" smtClean="0"/>
              <a:t>         </a:t>
            </a:r>
            <a:r>
              <a:rPr lang="zh-CN" altLang="en-US" sz="2000" dirty="0" smtClean="0"/>
              <a:t>当两篇文献</a:t>
            </a:r>
            <a:r>
              <a:rPr lang="en-US" altLang="zh-CN" sz="2000" dirty="0" smtClean="0"/>
              <a:t>( </a:t>
            </a:r>
            <a:r>
              <a:rPr lang="zh-CN" altLang="en-US" sz="2000" dirty="0" smtClean="0"/>
              <a:t>作者</a:t>
            </a:r>
            <a:r>
              <a:rPr lang="en-US" altLang="zh-CN" sz="2000" dirty="0" smtClean="0"/>
              <a:t>) </a:t>
            </a:r>
            <a:r>
              <a:rPr lang="zh-CN" altLang="en-US" sz="2000" dirty="0" smtClean="0"/>
              <a:t>同时被第三篇文献</a:t>
            </a:r>
            <a:r>
              <a:rPr lang="en-US" altLang="zh-CN" sz="2000" dirty="0" smtClean="0"/>
              <a:t>( </a:t>
            </a:r>
            <a:r>
              <a:rPr lang="zh-CN" altLang="en-US" sz="2000" dirty="0" smtClean="0"/>
              <a:t>作者</a:t>
            </a:r>
            <a:r>
              <a:rPr lang="en-US" altLang="zh-CN" sz="2000" dirty="0" smtClean="0"/>
              <a:t>) </a:t>
            </a:r>
            <a:r>
              <a:rPr lang="zh-CN" altLang="en-US" sz="2000" dirty="0" smtClean="0"/>
              <a:t>引用时</a:t>
            </a:r>
            <a:r>
              <a:rPr lang="en-US" altLang="zh-CN" sz="2000" dirty="0" smtClean="0"/>
              <a:t>, </a:t>
            </a:r>
            <a:r>
              <a:rPr lang="zh-CN" altLang="en-US" sz="2000" dirty="0" smtClean="0"/>
              <a:t>这两篇文献</a:t>
            </a:r>
            <a:r>
              <a:rPr lang="en-US" altLang="zh-CN" sz="2000" dirty="0" smtClean="0"/>
              <a:t>( </a:t>
            </a:r>
            <a:r>
              <a:rPr lang="zh-CN" altLang="en-US" sz="2000" dirty="0" smtClean="0"/>
              <a:t>作者</a:t>
            </a:r>
            <a:r>
              <a:rPr lang="en-US" altLang="zh-CN" sz="2000" dirty="0" smtClean="0"/>
              <a:t>) </a:t>
            </a:r>
            <a:r>
              <a:rPr lang="zh-CN" altLang="en-US" sz="2000" dirty="0" smtClean="0"/>
              <a:t>之间就存在共被引关系</a:t>
            </a:r>
            <a:endParaRPr lang="zh-CN" altLang="en-US" dirty="0" smtClean="0"/>
          </a:p>
          <a:p>
            <a:pPr>
              <a:lnSpc>
                <a:spcPct val="125000"/>
              </a:lnSpc>
              <a:buFont typeface="Wingdings" pitchFamily="2" charset="2"/>
              <a:buChar char="p"/>
            </a:pPr>
            <a:r>
              <a:rPr lang="zh-CN" altLang="en-US" sz="2400" b="1" dirty="0" smtClean="0">
                <a:solidFill>
                  <a:srgbClr val="00B050"/>
                </a:solidFill>
                <a:latin typeface="华文楷体" pitchFamily="2" charset="-122"/>
                <a:ea typeface="华文楷体" pitchFamily="2" charset="-122"/>
              </a:rPr>
              <a:t>例如：文献</a:t>
            </a:r>
            <a:r>
              <a:rPr lang="en-US" altLang="zh-CN" sz="2400" b="1" dirty="0" smtClean="0">
                <a:solidFill>
                  <a:srgbClr val="00B050"/>
                </a:solidFill>
                <a:latin typeface="华文楷体" pitchFamily="2" charset="-122"/>
                <a:ea typeface="华文楷体" pitchFamily="2" charset="-122"/>
              </a:rPr>
              <a:t>A</a:t>
            </a:r>
            <a:r>
              <a:rPr lang="zh-CN" altLang="en-US" sz="2400" b="1" dirty="0" smtClean="0">
                <a:solidFill>
                  <a:srgbClr val="00B050"/>
                </a:solidFill>
                <a:latin typeface="华文楷体" pitchFamily="2" charset="-122"/>
                <a:ea typeface="华文楷体" pitchFamily="2" charset="-122"/>
              </a:rPr>
              <a:t>，</a:t>
            </a:r>
            <a:r>
              <a:rPr lang="en-US" altLang="zh-CN" sz="2400" b="1" dirty="0" smtClean="0">
                <a:solidFill>
                  <a:srgbClr val="00B050"/>
                </a:solidFill>
                <a:latin typeface="华文楷体" pitchFamily="2" charset="-122"/>
                <a:ea typeface="华文楷体" pitchFamily="2" charset="-122"/>
              </a:rPr>
              <a:t>B</a:t>
            </a:r>
            <a:r>
              <a:rPr lang="zh-CN" altLang="en-US" sz="2400" b="1" dirty="0" smtClean="0">
                <a:solidFill>
                  <a:srgbClr val="00B050"/>
                </a:solidFill>
                <a:latin typeface="华文楷体" pitchFamily="2" charset="-122"/>
                <a:ea typeface="华文楷体" pitchFamily="2" charset="-122"/>
              </a:rPr>
              <a:t>，</a:t>
            </a:r>
            <a:r>
              <a:rPr lang="en-US" altLang="zh-CN" sz="2400" b="1" dirty="0" smtClean="0">
                <a:solidFill>
                  <a:srgbClr val="00B050"/>
                </a:solidFill>
                <a:latin typeface="华文楷体" pitchFamily="2" charset="-122"/>
                <a:ea typeface="华文楷体" pitchFamily="2" charset="-122"/>
              </a:rPr>
              <a:t>C</a:t>
            </a:r>
            <a:r>
              <a:rPr lang="zh-CN" altLang="en-US" sz="2400" b="1" dirty="0" smtClean="0">
                <a:solidFill>
                  <a:srgbClr val="00B050"/>
                </a:solidFill>
                <a:latin typeface="华文楷体" pitchFamily="2" charset="-122"/>
                <a:ea typeface="华文楷体" pitchFamily="2" charset="-122"/>
              </a:rPr>
              <a:t>，文献</a:t>
            </a:r>
            <a:r>
              <a:rPr lang="en-US" altLang="zh-CN" sz="2400" b="1" dirty="0" smtClean="0">
                <a:solidFill>
                  <a:srgbClr val="00B050"/>
                </a:solidFill>
                <a:latin typeface="华文楷体" pitchFamily="2" charset="-122"/>
                <a:ea typeface="华文楷体" pitchFamily="2" charset="-122"/>
              </a:rPr>
              <a:t>A</a:t>
            </a:r>
            <a:r>
              <a:rPr lang="zh-CN" altLang="en-US" sz="2400" b="1" dirty="0" smtClean="0">
                <a:solidFill>
                  <a:srgbClr val="00B050"/>
                </a:solidFill>
                <a:latin typeface="华文楷体" pitchFamily="2" charset="-122"/>
                <a:ea typeface="华文楷体" pitchFamily="2" charset="-122"/>
              </a:rPr>
              <a:t>同时引用了文献</a:t>
            </a:r>
            <a:r>
              <a:rPr lang="en-US" altLang="zh-CN" sz="2400" b="1" dirty="0" smtClean="0">
                <a:solidFill>
                  <a:srgbClr val="00B050"/>
                </a:solidFill>
                <a:latin typeface="华文楷体" pitchFamily="2" charset="-122"/>
                <a:ea typeface="华文楷体" pitchFamily="2" charset="-122"/>
              </a:rPr>
              <a:t>B</a:t>
            </a:r>
            <a:r>
              <a:rPr lang="zh-CN" altLang="en-US" sz="2400" b="1" dirty="0" smtClean="0">
                <a:solidFill>
                  <a:srgbClr val="00B050"/>
                </a:solidFill>
                <a:latin typeface="华文楷体" pitchFamily="2" charset="-122"/>
                <a:ea typeface="华文楷体" pitchFamily="2" charset="-122"/>
              </a:rPr>
              <a:t>和</a:t>
            </a:r>
            <a:r>
              <a:rPr lang="en-US" altLang="zh-CN" sz="2400" b="1" dirty="0" smtClean="0">
                <a:solidFill>
                  <a:srgbClr val="00B050"/>
                </a:solidFill>
                <a:latin typeface="华文楷体" pitchFamily="2" charset="-122"/>
                <a:ea typeface="华文楷体" pitchFamily="2" charset="-122"/>
              </a:rPr>
              <a:t>C</a:t>
            </a:r>
            <a:r>
              <a:rPr lang="zh-CN" altLang="en-US" sz="2400" b="1" dirty="0" smtClean="0">
                <a:solidFill>
                  <a:srgbClr val="00B050"/>
                </a:solidFill>
                <a:latin typeface="华文楷体" pitchFamily="2" charset="-122"/>
                <a:ea typeface="华文楷体" pitchFamily="2" charset="-122"/>
              </a:rPr>
              <a:t>，则</a:t>
            </a:r>
            <a:r>
              <a:rPr lang="en-US" altLang="zh-CN" sz="2400" b="1" dirty="0" smtClean="0">
                <a:solidFill>
                  <a:srgbClr val="00B050"/>
                </a:solidFill>
                <a:latin typeface="华文楷体" pitchFamily="2" charset="-122"/>
                <a:ea typeface="华文楷体" pitchFamily="2" charset="-122"/>
              </a:rPr>
              <a:t>B</a:t>
            </a:r>
            <a:r>
              <a:rPr lang="zh-CN" altLang="en-US" sz="2400" b="1" dirty="0" smtClean="0">
                <a:solidFill>
                  <a:srgbClr val="00B050"/>
                </a:solidFill>
                <a:latin typeface="华文楷体" pitchFamily="2" charset="-122"/>
                <a:ea typeface="华文楷体" pitchFamily="2" charset="-122"/>
              </a:rPr>
              <a:t>和</a:t>
            </a:r>
            <a:r>
              <a:rPr lang="en-US" altLang="zh-CN" sz="2400" b="1" dirty="0" smtClean="0">
                <a:solidFill>
                  <a:srgbClr val="00B050"/>
                </a:solidFill>
                <a:latin typeface="华文楷体" pitchFamily="2" charset="-122"/>
                <a:ea typeface="华文楷体" pitchFamily="2" charset="-122"/>
              </a:rPr>
              <a:t>C</a:t>
            </a:r>
            <a:r>
              <a:rPr lang="zh-CN" altLang="en-US" sz="2400" b="1" dirty="0" smtClean="0">
                <a:solidFill>
                  <a:srgbClr val="00B050"/>
                </a:solidFill>
                <a:latin typeface="华文楷体" pitchFamily="2" charset="-122"/>
                <a:ea typeface="华文楷体" pitchFamily="2" charset="-122"/>
              </a:rPr>
              <a:t>为共被引文献，共被引频次为一次。</a:t>
            </a:r>
          </a:p>
          <a:p>
            <a:endParaRPr lang="zh-CN" altLang="en-US" dirty="0" smtClean="0"/>
          </a:p>
        </p:txBody>
      </p:sp>
      <p:sp>
        <p:nvSpPr>
          <p:cNvPr id="3" name="矩形 2"/>
          <p:cNvSpPr/>
          <p:nvPr/>
        </p:nvSpPr>
        <p:spPr>
          <a:xfrm>
            <a:off x="683568" y="908720"/>
            <a:ext cx="2712602" cy="523220"/>
          </a:xfrm>
          <a:prstGeom prst="rect">
            <a:avLst/>
          </a:prstGeom>
        </p:spPr>
        <p:txBody>
          <a:bodyPr wrap="none">
            <a:spAutoFit/>
          </a:bodyPr>
          <a:lstStyle/>
          <a:p>
            <a:r>
              <a:rPr lang="en-US" altLang="zh-CN" sz="2800" b="1" dirty="0" smtClean="0">
                <a:solidFill>
                  <a:srgbClr val="005D97"/>
                </a:solidFill>
                <a:latin typeface="黑体" pitchFamily="49" charset="-122"/>
                <a:ea typeface="黑体" pitchFamily="49" charset="-122"/>
              </a:rPr>
              <a:t>2.2 </a:t>
            </a:r>
            <a:r>
              <a:rPr lang="zh-CN" altLang="en-US" sz="2800" b="1" dirty="0" smtClean="0">
                <a:solidFill>
                  <a:srgbClr val="005D97"/>
                </a:solidFill>
                <a:latin typeface="黑体" pitchFamily="49" charset="-122"/>
                <a:ea typeface="黑体" pitchFamily="49" charset="-122"/>
              </a:rPr>
              <a:t>共被引分析</a:t>
            </a:r>
            <a:endParaRPr lang="en-US" altLang="zh-CN" sz="2800" b="1" dirty="0" smtClean="0">
              <a:solidFill>
                <a:srgbClr val="005D97"/>
              </a:solidFill>
              <a:latin typeface="黑体" pitchFamily="49" charset="-122"/>
              <a:ea typeface="黑体" pitchFamily="49" charset="-122"/>
            </a:endParaRPr>
          </a:p>
        </p:txBody>
      </p:sp>
      <p:sp>
        <p:nvSpPr>
          <p:cNvPr id="4" name="矩形 3"/>
          <p:cNvSpPr/>
          <p:nvPr/>
        </p:nvSpPr>
        <p:spPr>
          <a:xfrm>
            <a:off x="467544" y="3645024"/>
            <a:ext cx="7992888" cy="2677656"/>
          </a:xfrm>
          <a:prstGeom prst="rect">
            <a:avLst/>
          </a:prstGeom>
        </p:spPr>
        <p:txBody>
          <a:bodyPr wrap="square">
            <a:spAutoFit/>
          </a:bodyPr>
          <a:lstStyle/>
          <a:p>
            <a:endParaRPr lang="zh-CN" altLang="en-US" dirty="0" smtClean="0"/>
          </a:p>
          <a:p>
            <a:pPr algn="ctr">
              <a:lnSpc>
                <a:spcPct val="150000"/>
              </a:lnSpc>
            </a:pPr>
            <a:r>
              <a:rPr lang="en-US" altLang="zh-CN" dirty="0" smtClean="0">
                <a:solidFill>
                  <a:srgbClr val="006092"/>
                </a:solidFill>
                <a:latin typeface="Times New Roman" pitchFamily="18" charset="0"/>
                <a:cs typeface="Times New Roman" pitchFamily="18" charset="0"/>
              </a:rPr>
              <a:t>B</a:t>
            </a:r>
            <a:r>
              <a:rPr lang="zh-CN" altLang="en-US" dirty="0" smtClean="0">
                <a:solidFill>
                  <a:srgbClr val="006092"/>
                </a:solidFill>
                <a:latin typeface="Times New Roman" pitchFamily="18" charset="0"/>
                <a:cs typeface="Times New Roman" pitchFamily="18" charset="0"/>
              </a:rPr>
              <a:t>和</a:t>
            </a:r>
            <a:r>
              <a:rPr lang="en-US" altLang="zh-CN" dirty="0" smtClean="0">
                <a:solidFill>
                  <a:srgbClr val="006092"/>
                </a:solidFill>
                <a:latin typeface="Times New Roman" pitchFamily="18" charset="0"/>
                <a:cs typeface="Times New Roman" pitchFamily="18" charset="0"/>
              </a:rPr>
              <a:t>C</a:t>
            </a:r>
            <a:r>
              <a:rPr lang="zh-CN" altLang="en-US" dirty="0" smtClean="0">
                <a:solidFill>
                  <a:srgbClr val="006092"/>
                </a:solidFill>
                <a:latin typeface="Times New Roman" pitchFamily="18" charset="0"/>
                <a:cs typeface="Times New Roman" pitchFamily="18" charset="0"/>
              </a:rPr>
              <a:t>存在共引关系</a:t>
            </a:r>
            <a:endParaRPr lang="en-US" altLang="zh-CN" dirty="0" smtClean="0">
              <a:solidFill>
                <a:srgbClr val="006092"/>
              </a:solidFill>
              <a:latin typeface="Times New Roman" pitchFamily="18" charset="0"/>
              <a:cs typeface="Times New Roman" pitchFamily="18" charset="0"/>
            </a:endParaRPr>
          </a:p>
          <a:p>
            <a:pPr algn="ctr">
              <a:lnSpc>
                <a:spcPct val="150000"/>
              </a:lnSpc>
            </a:pPr>
            <a:r>
              <a:rPr lang="zh-CN" altLang="en-US" dirty="0" smtClean="0">
                <a:solidFill>
                  <a:srgbClr val="006092"/>
                </a:solidFill>
                <a:latin typeface="Times New Roman" pitchFamily="18" charset="0"/>
                <a:cs typeface="Times New Roman" pitchFamily="18" charset="0"/>
              </a:rPr>
              <a:t>文献</a:t>
            </a:r>
            <a:r>
              <a:rPr lang="en-US" altLang="zh-CN" dirty="0" smtClean="0">
                <a:solidFill>
                  <a:srgbClr val="006092"/>
                </a:solidFill>
                <a:latin typeface="Times New Roman" pitchFamily="18" charset="0"/>
                <a:cs typeface="Times New Roman" pitchFamily="18" charset="0"/>
              </a:rPr>
              <a:t>A:</a:t>
            </a:r>
            <a:r>
              <a:rPr lang="zh-CN" altLang="en-US" dirty="0" smtClean="0">
                <a:solidFill>
                  <a:srgbClr val="006092"/>
                </a:solidFill>
                <a:latin typeface="Times New Roman" pitchFamily="18" charset="0"/>
                <a:cs typeface="Times New Roman" pitchFamily="18" charset="0"/>
              </a:rPr>
              <a:t>基于自适应模板的图像跟踪算法</a:t>
            </a:r>
            <a:r>
              <a:rPr lang="en-US" altLang="zh-CN" b="1" dirty="0" smtClean="0">
                <a:solidFill>
                  <a:srgbClr val="006092"/>
                </a:solidFill>
                <a:latin typeface="Times New Roman" pitchFamily="18" charset="0"/>
                <a:cs typeface="Times New Roman" pitchFamily="18" charset="0"/>
              </a:rPr>
              <a:t>……</a:t>
            </a:r>
            <a:endParaRPr lang="en-US" altLang="zh-CN" dirty="0" smtClean="0">
              <a:solidFill>
                <a:srgbClr val="006092"/>
              </a:solidFill>
              <a:latin typeface="Times New Roman" pitchFamily="18" charset="0"/>
              <a:cs typeface="Times New Roman" pitchFamily="18" charset="0"/>
            </a:endParaRPr>
          </a:p>
          <a:p>
            <a:pPr algn="ctr">
              <a:lnSpc>
                <a:spcPct val="150000"/>
              </a:lnSpc>
              <a:spcBef>
                <a:spcPts val="1200"/>
              </a:spcBef>
            </a:pPr>
            <a:r>
              <a:rPr lang="zh-CN" altLang="en-US" dirty="0" smtClean="0">
                <a:solidFill>
                  <a:srgbClr val="006092"/>
                </a:solidFill>
                <a:latin typeface="Times New Roman" pitchFamily="18" charset="0"/>
                <a:cs typeface="Times New Roman" pitchFamily="18" charset="0"/>
              </a:rPr>
              <a:t>引用                                             引用</a:t>
            </a:r>
            <a:endParaRPr lang="en-US" altLang="zh-CN" dirty="0" smtClean="0">
              <a:solidFill>
                <a:srgbClr val="006092"/>
              </a:solidFill>
              <a:latin typeface="Times New Roman" pitchFamily="18" charset="0"/>
              <a:cs typeface="Times New Roman" pitchFamily="18" charset="0"/>
            </a:endParaRPr>
          </a:p>
          <a:p>
            <a:pPr marL="0" lvl="1">
              <a:lnSpc>
                <a:spcPct val="150000"/>
              </a:lnSpc>
              <a:spcBef>
                <a:spcPts val="600"/>
              </a:spcBef>
            </a:pPr>
            <a:r>
              <a:rPr lang="zh-CN" altLang="en-US" dirty="0" smtClean="0">
                <a:solidFill>
                  <a:srgbClr val="006092"/>
                </a:solidFill>
                <a:latin typeface="Times New Roman" pitchFamily="18" charset="0"/>
                <a:cs typeface="Times New Roman" pitchFamily="18" charset="0"/>
              </a:rPr>
              <a:t>文献</a:t>
            </a:r>
            <a:r>
              <a:rPr lang="en-US" altLang="zh-CN" dirty="0" smtClean="0">
                <a:solidFill>
                  <a:srgbClr val="006092"/>
                </a:solidFill>
                <a:latin typeface="Times New Roman" pitchFamily="18" charset="0"/>
                <a:cs typeface="Times New Roman" pitchFamily="18" charset="0"/>
              </a:rPr>
              <a:t>B:</a:t>
            </a:r>
            <a:r>
              <a:rPr lang="zh-CN" altLang="en-US" dirty="0" smtClean="0">
                <a:solidFill>
                  <a:srgbClr val="006092"/>
                </a:solidFill>
                <a:latin typeface="Times New Roman" pitchFamily="18" charset="0"/>
                <a:cs typeface="Times New Roman" pitchFamily="18" charset="0"/>
              </a:rPr>
              <a:t>基于遗传算法的图像跟踪研究         文献</a:t>
            </a:r>
            <a:r>
              <a:rPr lang="en-US" altLang="zh-CN" dirty="0" smtClean="0">
                <a:solidFill>
                  <a:srgbClr val="006092"/>
                </a:solidFill>
                <a:latin typeface="Times New Roman" pitchFamily="18" charset="0"/>
                <a:cs typeface="Times New Roman" pitchFamily="18" charset="0"/>
              </a:rPr>
              <a:t>C:</a:t>
            </a:r>
            <a:r>
              <a:rPr lang="zh-CN" altLang="en-US" dirty="0" smtClean="0">
                <a:solidFill>
                  <a:srgbClr val="006092"/>
                </a:solidFill>
                <a:latin typeface="Times New Roman" pitchFamily="18" charset="0"/>
                <a:cs typeface="Times New Roman" pitchFamily="18" charset="0"/>
              </a:rPr>
              <a:t>球面全景图像的拼接算法研究</a:t>
            </a:r>
          </a:p>
          <a:p>
            <a:pPr algn="ctr">
              <a:lnSpc>
                <a:spcPct val="150000"/>
              </a:lnSpc>
            </a:pPr>
            <a:r>
              <a:rPr lang="zh-CN" altLang="en-US" dirty="0" smtClean="0">
                <a:solidFill>
                  <a:srgbClr val="006092"/>
                </a:solidFill>
                <a:latin typeface="Times New Roman" pitchFamily="18" charset="0"/>
                <a:cs typeface="Times New Roman" pitchFamily="18" charset="0"/>
              </a:rPr>
              <a:t>  </a:t>
            </a:r>
            <a:r>
              <a:rPr lang="en-US" altLang="zh-CN" dirty="0" smtClean="0">
                <a:solidFill>
                  <a:srgbClr val="006092"/>
                </a:solidFill>
                <a:latin typeface="Times New Roman" pitchFamily="18" charset="0"/>
                <a:cs typeface="Times New Roman" pitchFamily="18" charset="0"/>
              </a:rPr>
              <a:t>B</a:t>
            </a:r>
            <a:r>
              <a:rPr lang="zh-CN" altLang="en-US" dirty="0" smtClean="0">
                <a:solidFill>
                  <a:srgbClr val="006092"/>
                </a:solidFill>
                <a:latin typeface="Times New Roman" pitchFamily="18" charset="0"/>
                <a:cs typeface="Times New Roman" pitchFamily="18" charset="0"/>
              </a:rPr>
              <a:t>和</a:t>
            </a:r>
            <a:r>
              <a:rPr lang="en-US" altLang="zh-CN" dirty="0" smtClean="0">
                <a:solidFill>
                  <a:srgbClr val="006092"/>
                </a:solidFill>
                <a:latin typeface="Times New Roman" pitchFamily="18" charset="0"/>
                <a:cs typeface="Times New Roman" pitchFamily="18" charset="0"/>
              </a:rPr>
              <a:t>C</a:t>
            </a:r>
            <a:r>
              <a:rPr lang="zh-CN" altLang="en-US" dirty="0" smtClean="0">
                <a:solidFill>
                  <a:srgbClr val="006092"/>
                </a:solidFill>
                <a:latin typeface="Times New Roman" pitchFamily="18" charset="0"/>
                <a:cs typeface="Times New Roman" pitchFamily="18" charset="0"/>
              </a:rPr>
              <a:t>：共被引文献（共同被</a:t>
            </a:r>
            <a:r>
              <a:rPr lang="en-US" altLang="zh-CN" dirty="0" smtClean="0">
                <a:solidFill>
                  <a:srgbClr val="006092"/>
                </a:solidFill>
                <a:latin typeface="Times New Roman" pitchFamily="18" charset="0"/>
                <a:cs typeface="Times New Roman" pitchFamily="18" charset="0"/>
              </a:rPr>
              <a:t>A</a:t>
            </a:r>
            <a:r>
              <a:rPr lang="zh-CN" altLang="en-US" dirty="0" smtClean="0">
                <a:solidFill>
                  <a:srgbClr val="006092"/>
                </a:solidFill>
                <a:latin typeface="Times New Roman" pitchFamily="18" charset="0"/>
                <a:cs typeface="Times New Roman" pitchFamily="18" charset="0"/>
              </a:rPr>
              <a:t>引用）</a:t>
            </a:r>
            <a:endParaRPr lang="zh-CN" altLang="en-US" dirty="0">
              <a:solidFill>
                <a:srgbClr val="006092"/>
              </a:solidFill>
              <a:latin typeface="Times New Roman" pitchFamily="18" charset="0"/>
              <a:cs typeface="Times New Roman" pitchFamily="18" charset="0"/>
            </a:endParaRPr>
          </a:p>
        </p:txBody>
      </p:sp>
      <p:sp>
        <p:nvSpPr>
          <p:cNvPr id="6" name="矩形 5"/>
          <p:cNvSpPr/>
          <p:nvPr/>
        </p:nvSpPr>
        <p:spPr>
          <a:xfrm>
            <a:off x="1907704" y="4365104"/>
            <a:ext cx="5112568" cy="504056"/>
          </a:xfrm>
          <a:prstGeom prst="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95536" y="5373216"/>
            <a:ext cx="4032448" cy="504056"/>
          </a:xfrm>
          <a:prstGeom prst="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644008" y="5373216"/>
            <a:ext cx="3816424" cy="504056"/>
          </a:xfrm>
          <a:prstGeom prst="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箭头连接符 9"/>
          <p:cNvCxnSpPr>
            <a:stCxn id="6" idx="2"/>
          </p:cNvCxnSpPr>
          <p:nvPr/>
        </p:nvCxnSpPr>
        <p:spPr>
          <a:xfrm flipH="1">
            <a:off x="3059832" y="4869160"/>
            <a:ext cx="1404156" cy="50405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2" name="直接箭头连接符 11"/>
          <p:cNvCxnSpPr>
            <a:stCxn id="6" idx="2"/>
          </p:cNvCxnSpPr>
          <p:nvPr/>
        </p:nvCxnSpPr>
        <p:spPr>
          <a:xfrm>
            <a:off x="4463988" y="4869160"/>
            <a:ext cx="1454460" cy="55436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p:cNvPicPr>
            <a:picLocks noChangeAspect="1" noChangeArrowheads="1"/>
          </p:cNvPicPr>
          <p:nvPr/>
        </p:nvPicPr>
        <p:blipFill>
          <a:blip r:embed="rId3" cstate="print"/>
          <a:srcRect/>
          <a:stretch>
            <a:fillRect/>
          </a:stretch>
        </p:blipFill>
        <p:spPr bwMode="auto">
          <a:xfrm>
            <a:off x="1763688" y="825117"/>
            <a:ext cx="6480720" cy="5628219"/>
          </a:xfrm>
          <a:prstGeom prst="rect">
            <a:avLst/>
          </a:prstGeom>
          <a:solidFill>
            <a:srgbClr val="FFFFFF">
              <a:shade val="85000"/>
            </a:srgbClr>
          </a:solidFill>
          <a:ln w="101600" cap="sq">
            <a:solidFill>
              <a:srgbClr val="92D050"/>
            </a:solidFill>
            <a:miter lim="800000"/>
          </a:ln>
          <a:effectLst>
            <a:outerShdw blurRad="57150" dist="37500" dir="7560000" sy="98000" kx="110000" ky="200000" algn="tl" rotWithShape="0">
              <a:srgbClr val="000000">
                <a:alpha val="20000"/>
              </a:srgbClr>
            </a:outerShdw>
          </a:effectLst>
          <a:scene3d>
            <a:camera prst="perspectiveRelaxed" fov="0">
              <a:rot lat="0" lon="0" rev="0"/>
            </a:camera>
            <a:lightRig rig="twoPt" dir="t">
              <a:rot lat="0" lon="0" rev="7200000"/>
            </a:lightRig>
          </a:scene3d>
          <a:sp3d prstMaterial="matte">
            <a:bevelT w="22860" h="12700"/>
            <a:contourClr>
              <a:srgbClr val="FFFFFF"/>
            </a:contourClr>
          </a:sp3d>
        </p:spPr>
      </p:pic>
      <p:sp>
        <p:nvSpPr>
          <p:cNvPr id="24579" name="标题 1"/>
          <p:cNvSpPr>
            <a:spLocks noGrp="1"/>
          </p:cNvSpPr>
          <p:nvPr>
            <p:ph type="title" idx="4294967295"/>
          </p:nvPr>
        </p:nvSpPr>
        <p:spPr>
          <a:xfrm>
            <a:off x="0" y="0"/>
            <a:ext cx="8229600" cy="940966"/>
          </a:xfrm>
        </p:spPr>
        <p:txBody>
          <a:bodyPr/>
          <a:lstStyle/>
          <a:p>
            <a:r>
              <a:rPr lang="en-US" altLang="zh-CN" sz="3600" b="1" dirty="0" smtClean="0">
                <a:solidFill>
                  <a:srgbClr val="FF0000"/>
                </a:solidFill>
                <a:latin typeface="+mn-lt"/>
                <a:ea typeface="+mn-ea"/>
                <a:cs typeface="+mn-cs"/>
              </a:rPr>
              <a:t>3. </a:t>
            </a:r>
            <a:r>
              <a:rPr lang="en-US" altLang="zh-CN" sz="3600" b="1" dirty="0" err="1" smtClean="0">
                <a:solidFill>
                  <a:srgbClr val="FF0000"/>
                </a:solidFill>
                <a:latin typeface="+mn-lt"/>
                <a:ea typeface="+mn-ea"/>
                <a:cs typeface="+mn-cs"/>
              </a:rPr>
              <a:t>CiteSpace</a:t>
            </a:r>
            <a:r>
              <a:rPr lang="zh-CN" altLang="en-US" sz="3600" b="1" dirty="0" smtClean="0">
                <a:solidFill>
                  <a:srgbClr val="FF0000"/>
                </a:solidFill>
                <a:latin typeface="+mn-lt"/>
                <a:ea typeface="+mn-ea"/>
                <a:cs typeface="+mn-cs"/>
              </a:rPr>
              <a:t>介绍</a:t>
            </a:r>
          </a:p>
        </p:txBody>
      </p:sp>
      <p:graphicFrame>
        <p:nvGraphicFramePr>
          <p:cNvPr id="5" name="图示 4"/>
          <p:cNvGraphicFramePr/>
          <p:nvPr/>
        </p:nvGraphicFramePr>
        <p:xfrm>
          <a:off x="251520" y="1988840"/>
          <a:ext cx="1512168" cy="36933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内容占位符 2"/>
          <p:cNvSpPr txBox="1">
            <a:spLocks/>
          </p:cNvSpPr>
          <p:nvPr/>
        </p:nvSpPr>
        <p:spPr bwMode="auto">
          <a:xfrm>
            <a:off x="1691680" y="2060848"/>
            <a:ext cx="6933456" cy="2952328"/>
          </a:xfrm>
          <a:prstGeom prst="rect">
            <a:avLst/>
          </a:prstGeom>
          <a:blipFill>
            <a:blip r:embed="rId9" cstate="print"/>
            <a:tile tx="0" ty="0" sx="100000" sy="100000" flip="none" algn="tl"/>
          </a:blipFill>
          <a:ln w="76200">
            <a:solidFill>
              <a:srgbClr val="7030A0"/>
            </a:solidFill>
            <a:miter lim="800000"/>
            <a:headEnd/>
            <a:tailEnd/>
          </a:ln>
          <a:scene3d>
            <a:camera prst="perspectiveBelow" fov="0">
              <a:rot lat="0" lon="0" rev="0"/>
            </a:camera>
            <a:lightRig rig="threePt" dir="t"/>
          </a:scene3d>
        </p:spPr>
        <p:txBody>
          <a:bodyPr/>
          <a:lstStyle/>
          <a:p>
            <a:pPr marL="342900" indent="-342900" eaLnBrk="0" hangingPunct="0">
              <a:spcBef>
                <a:spcPct val="20000"/>
              </a:spcBef>
              <a:buClr>
                <a:srgbClr val="FF0000"/>
              </a:buClr>
              <a:buFont typeface="Wingdings" pitchFamily="2" charset="2"/>
              <a:buChar char="u"/>
              <a:defRPr/>
            </a:pPr>
            <a:r>
              <a:rPr lang="zh-CN" altLang="en-US" sz="2000" b="1" dirty="0">
                <a:solidFill>
                  <a:srgbClr val="FF0000"/>
                </a:solidFill>
                <a:latin typeface="楷体_GB2312" pitchFamily="49" charset="-122"/>
                <a:ea typeface="楷体_GB2312" pitchFamily="49" charset="-122"/>
              </a:rPr>
              <a:t>研究新趋势的识别与跟踪</a:t>
            </a:r>
            <a:endParaRPr lang="en-US" altLang="zh-CN" sz="2000" b="1" dirty="0">
              <a:solidFill>
                <a:srgbClr val="FF0000"/>
              </a:solidFill>
              <a:latin typeface="楷体_GB2312" pitchFamily="49" charset="-122"/>
              <a:ea typeface="楷体_GB2312" pitchFamily="49" charset="-122"/>
            </a:endParaRPr>
          </a:p>
          <a:p>
            <a:pPr marL="342900" indent="-342900" eaLnBrk="0" hangingPunct="0">
              <a:spcBef>
                <a:spcPct val="20000"/>
              </a:spcBef>
              <a:buClr>
                <a:srgbClr val="FF0000"/>
              </a:buClr>
              <a:defRPr/>
            </a:pPr>
            <a:r>
              <a:rPr lang="en-US" altLang="zh-CN" sz="2000" b="1" dirty="0">
                <a:solidFill>
                  <a:srgbClr val="FF0000"/>
                </a:solidFill>
                <a:latin typeface="楷体_GB2312" pitchFamily="49" charset="-122"/>
                <a:ea typeface="楷体_GB2312" pitchFamily="49" charset="-122"/>
              </a:rPr>
              <a:t>   </a:t>
            </a:r>
            <a:r>
              <a:rPr lang="zh-CN" altLang="en-US" sz="2000" b="1" i="1" dirty="0">
                <a:solidFill>
                  <a:srgbClr val="0000FF"/>
                </a:solidFill>
                <a:latin typeface="楷体_GB2312" pitchFamily="49" charset="-122"/>
                <a:ea typeface="楷体_GB2312" pitchFamily="49" charset="-122"/>
              </a:rPr>
              <a:t>识别与跟踪科研发展新趋势越发引起科研人员重视</a:t>
            </a:r>
            <a:endParaRPr lang="en-US" altLang="zh-CN" sz="2000" b="1" i="1" dirty="0">
              <a:solidFill>
                <a:srgbClr val="0000FF"/>
              </a:solidFill>
              <a:latin typeface="楷体_GB2312" pitchFamily="49" charset="-122"/>
              <a:ea typeface="楷体_GB2312" pitchFamily="49" charset="-122"/>
            </a:endParaRPr>
          </a:p>
          <a:p>
            <a:pPr marL="342900" indent="-342900" eaLnBrk="0" hangingPunct="0">
              <a:spcBef>
                <a:spcPct val="20000"/>
              </a:spcBef>
              <a:buClr>
                <a:srgbClr val="FF0000"/>
              </a:buClr>
              <a:defRPr/>
            </a:pPr>
            <a:r>
              <a:rPr lang="en-US" altLang="zh-CN" sz="2000" dirty="0">
                <a:solidFill>
                  <a:srgbClr val="FF0000"/>
                </a:solidFill>
                <a:latin typeface="楷体_GB2312" pitchFamily="49" charset="-122"/>
                <a:ea typeface="楷体_GB2312" pitchFamily="49" charset="-122"/>
              </a:rPr>
              <a:t>   </a:t>
            </a:r>
            <a:r>
              <a:rPr lang="zh-CN" altLang="en-US" sz="2000" dirty="0">
                <a:solidFill>
                  <a:schemeClr val="tx1">
                    <a:lumMod val="90000"/>
                    <a:lumOff val="10000"/>
                  </a:schemeClr>
                </a:solidFill>
                <a:latin typeface="楷体_GB2312" pitchFamily="49" charset="-122"/>
                <a:ea typeface="楷体_GB2312" pitchFamily="49" charset="-122"/>
              </a:rPr>
              <a:t>学科研究新趋势</a:t>
            </a:r>
            <a:r>
              <a:rPr lang="en-US" altLang="zh-CN" sz="2000" dirty="0">
                <a:solidFill>
                  <a:schemeClr val="tx1">
                    <a:lumMod val="90000"/>
                    <a:lumOff val="10000"/>
                  </a:schemeClr>
                </a:solidFill>
                <a:latin typeface="楷体_GB2312" pitchFamily="49" charset="-122"/>
                <a:ea typeface="楷体_GB2312" pitchFamily="49" charset="-122"/>
              </a:rPr>
              <a:t>5</a:t>
            </a:r>
            <a:r>
              <a:rPr lang="zh-CN" altLang="en-US" sz="2000" dirty="0">
                <a:solidFill>
                  <a:schemeClr val="tx1">
                    <a:lumMod val="90000"/>
                    <a:lumOff val="10000"/>
                  </a:schemeClr>
                </a:solidFill>
                <a:latin typeface="楷体_GB2312" pitchFamily="49" charset="-122"/>
                <a:ea typeface="楷体_GB2312" pitchFamily="49" charset="-122"/>
              </a:rPr>
              <a:t>种</a:t>
            </a:r>
            <a:r>
              <a:rPr lang="zh-CN" altLang="en-US" sz="2000" dirty="0">
                <a:solidFill>
                  <a:srgbClr val="FF0000"/>
                </a:solidFill>
                <a:latin typeface="楷体_GB2312" pitchFamily="49" charset="-122"/>
                <a:ea typeface="楷体_GB2312" pitchFamily="49" charset="-122"/>
              </a:rPr>
              <a:t>识别与跟踪</a:t>
            </a:r>
            <a:r>
              <a:rPr lang="zh-CN" altLang="en-US" sz="2000" dirty="0">
                <a:solidFill>
                  <a:schemeClr val="tx1">
                    <a:lumMod val="90000"/>
                    <a:lumOff val="10000"/>
                  </a:schemeClr>
                </a:solidFill>
                <a:latin typeface="楷体_GB2312" pitchFamily="49" charset="-122"/>
                <a:ea typeface="楷体_GB2312" pitchFamily="49" charset="-122"/>
              </a:rPr>
              <a:t>方法：</a:t>
            </a:r>
            <a:endParaRPr lang="en-US" altLang="zh-CN" sz="2000" dirty="0">
              <a:solidFill>
                <a:schemeClr val="tx1">
                  <a:lumMod val="90000"/>
                  <a:lumOff val="10000"/>
                </a:schemeClr>
              </a:solidFill>
              <a:latin typeface="楷体_GB2312" pitchFamily="49" charset="-122"/>
              <a:ea typeface="楷体_GB2312" pitchFamily="49" charset="-122"/>
            </a:endParaRPr>
          </a:p>
          <a:p>
            <a:pPr marL="342900" indent="-342900" eaLnBrk="0" hangingPunct="0">
              <a:spcBef>
                <a:spcPct val="20000"/>
              </a:spcBef>
              <a:buClr>
                <a:srgbClr val="FF0000"/>
              </a:buClr>
              <a:defRPr/>
            </a:pPr>
            <a:r>
              <a:rPr lang="en-US" altLang="zh-CN" sz="2000" dirty="0">
                <a:solidFill>
                  <a:schemeClr val="tx1">
                    <a:lumMod val="90000"/>
                    <a:lumOff val="10000"/>
                  </a:schemeClr>
                </a:solidFill>
                <a:latin typeface="楷体_GB2312" pitchFamily="49" charset="-122"/>
                <a:ea typeface="楷体_GB2312" pitchFamily="49" charset="-122"/>
              </a:rPr>
              <a:t>1</a:t>
            </a:r>
            <a:r>
              <a:rPr lang="zh-CN" altLang="en-US" sz="2000" dirty="0">
                <a:solidFill>
                  <a:schemeClr val="tx1">
                    <a:lumMod val="90000"/>
                    <a:lumOff val="10000"/>
                  </a:schemeClr>
                </a:solidFill>
                <a:latin typeface="楷体_GB2312" pitchFamily="49" charset="-122"/>
                <a:ea typeface="楷体_GB2312" pitchFamily="49" charset="-122"/>
              </a:rPr>
              <a:t>、叙词分段</a:t>
            </a:r>
            <a:r>
              <a:rPr lang="en-US" altLang="zh-CN" sz="2000" dirty="0">
                <a:solidFill>
                  <a:schemeClr val="tx1">
                    <a:lumMod val="90000"/>
                    <a:lumOff val="10000"/>
                  </a:schemeClr>
                </a:solidFill>
                <a:latin typeface="楷体_GB2312" pitchFamily="49" charset="-122"/>
                <a:ea typeface="楷体_GB2312" pitchFamily="49" charset="-122"/>
              </a:rPr>
              <a:t>(</a:t>
            </a:r>
            <a:r>
              <a:rPr lang="en-US" altLang="zh-CN" sz="2000" dirty="0" err="1">
                <a:solidFill>
                  <a:schemeClr val="tx1">
                    <a:lumMod val="90000"/>
                    <a:lumOff val="10000"/>
                  </a:schemeClr>
                </a:solidFill>
                <a:latin typeface="楷体_GB2312" pitchFamily="49" charset="-122"/>
                <a:ea typeface="楷体_GB2312" pitchFamily="49" charset="-122"/>
              </a:rPr>
              <a:t>sotry</a:t>
            </a:r>
            <a:r>
              <a:rPr lang="en-US" altLang="zh-CN" sz="2000" dirty="0">
                <a:solidFill>
                  <a:schemeClr val="tx1">
                    <a:lumMod val="90000"/>
                    <a:lumOff val="10000"/>
                  </a:schemeClr>
                </a:solidFill>
                <a:latin typeface="楷体_GB2312" pitchFamily="49" charset="-122"/>
                <a:ea typeface="楷体_GB2312" pitchFamily="49" charset="-122"/>
              </a:rPr>
              <a:t> segmentation)</a:t>
            </a:r>
          </a:p>
          <a:p>
            <a:pPr marL="342900" indent="-342900" eaLnBrk="0" hangingPunct="0">
              <a:spcBef>
                <a:spcPct val="20000"/>
              </a:spcBef>
              <a:buClr>
                <a:srgbClr val="FF0000"/>
              </a:buClr>
              <a:defRPr/>
            </a:pPr>
            <a:r>
              <a:rPr lang="en-US" altLang="zh-CN" sz="2000" dirty="0">
                <a:solidFill>
                  <a:schemeClr val="tx1">
                    <a:lumMod val="90000"/>
                    <a:lumOff val="10000"/>
                  </a:schemeClr>
                </a:solidFill>
                <a:latin typeface="楷体_GB2312" pitchFamily="49" charset="-122"/>
                <a:ea typeface="楷体_GB2312" pitchFamily="49" charset="-122"/>
              </a:rPr>
              <a:t>2</a:t>
            </a:r>
            <a:r>
              <a:rPr lang="zh-CN" altLang="en-US" sz="2000" dirty="0">
                <a:solidFill>
                  <a:schemeClr val="tx1">
                    <a:lumMod val="90000"/>
                    <a:lumOff val="10000"/>
                  </a:schemeClr>
                </a:solidFill>
                <a:latin typeface="楷体_GB2312" pitchFamily="49" charset="-122"/>
                <a:ea typeface="楷体_GB2312" pitchFamily="49" charset="-122"/>
              </a:rPr>
              <a:t>、主题探索</a:t>
            </a:r>
            <a:r>
              <a:rPr lang="en-US" altLang="zh-CN" sz="2000" dirty="0">
                <a:solidFill>
                  <a:schemeClr val="tx1">
                    <a:lumMod val="90000"/>
                    <a:lumOff val="10000"/>
                  </a:schemeClr>
                </a:solidFill>
                <a:latin typeface="楷体_GB2312" pitchFamily="49" charset="-122"/>
                <a:ea typeface="楷体_GB2312" pitchFamily="49" charset="-122"/>
              </a:rPr>
              <a:t>(topic detection )</a:t>
            </a:r>
          </a:p>
          <a:p>
            <a:pPr marL="342900" indent="-342900" eaLnBrk="0" hangingPunct="0">
              <a:spcBef>
                <a:spcPct val="20000"/>
              </a:spcBef>
              <a:buClr>
                <a:srgbClr val="FF0000"/>
              </a:buClr>
              <a:defRPr/>
            </a:pPr>
            <a:r>
              <a:rPr lang="en-US" altLang="zh-CN" sz="2000" dirty="0">
                <a:solidFill>
                  <a:schemeClr val="tx1">
                    <a:lumMod val="90000"/>
                    <a:lumOff val="10000"/>
                  </a:schemeClr>
                </a:solidFill>
                <a:latin typeface="楷体_GB2312" pitchFamily="49" charset="-122"/>
                <a:ea typeface="楷体_GB2312" pitchFamily="49" charset="-122"/>
              </a:rPr>
              <a:t>3</a:t>
            </a:r>
            <a:r>
              <a:rPr lang="zh-CN" altLang="en-US" sz="2000" dirty="0">
                <a:solidFill>
                  <a:schemeClr val="tx1">
                    <a:lumMod val="90000"/>
                    <a:lumOff val="10000"/>
                  </a:schemeClr>
                </a:solidFill>
                <a:latin typeface="楷体_GB2312" pitchFamily="49" charset="-122"/>
                <a:ea typeface="楷体_GB2312" pitchFamily="49" charset="-122"/>
              </a:rPr>
              <a:t>、主题跟踪</a:t>
            </a:r>
            <a:r>
              <a:rPr lang="en-US" altLang="zh-CN" sz="2000" dirty="0">
                <a:solidFill>
                  <a:schemeClr val="tx1">
                    <a:lumMod val="90000"/>
                    <a:lumOff val="10000"/>
                  </a:schemeClr>
                </a:solidFill>
                <a:latin typeface="楷体_GB2312" pitchFamily="49" charset="-122"/>
                <a:ea typeface="楷体_GB2312" pitchFamily="49" charset="-122"/>
              </a:rPr>
              <a:t>(topic </a:t>
            </a:r>
            <a:r>
              <a:rPr lang="en-US" altLang="zh-CN" sz="2000" dirty="0" err="1">
                <a:solidFill>
                  <a:schemeClr val="tx1">
                    <a:lumMod val="90000"/>
                    <a:lumOff val="10000"/>
                  </a:schemeClr>
                </a:solidFill>
                <a:latin typeface="楷体_GB2312" pitchFamily="49" charset="-122"/>
                <a:ea typeface="楷体_GB2312" pitchFamily="49" charset="-122"/>
              </a:rPr>
              <a:t>trcking</a:t>
            </a:r>
            <a:r>
              <a:rPr lang="en-US" altLang="zh-CN" sz="2000" dirty="0">
                <a:solidFill>
                  <a:schemeClr val="tx1">
                    <a:lumMod val="90000"/>
                    <a:lumOff val="10000"/>
                  </a:schemeClr>
                </a:solidFill>
                <a:latin typeface="楷体_GB2312" pitchFamily="49" charset="-122"/>
                <a:ea typeface="楷体_GB2312" pitchFamily="49" charset="-122"/>
              </a:rPr>
              <a:t> )</a:t>
            </a:r>
          </a:p>
          <a:p>
            <a:pPr marL="342900" indent="-342900" eaLnBrk="0" hangingPunct="0">
              <a:spcBef>
                <a:spcPct val="20000"/>
              </a:spcBef>
              <a:buClr>
                <a:srgbClr val="FF0000"/>
              </a:buClr>
              <a:defRPr/>
            </a:pPr>
            <a:r>
              <a:rPr lang="en-US" altLang="zh-CN" sz="2000" dirty="0">
                <a:solidFill>
                  <a:schemeClr val="tx1">
                    <a:lumMod val="90000"/>
                    <a:lumOff val="10000"/>
                  </a:schemeClr>
                </a:solidFill>
                <a:latin typeface="楷体_GB2312" pitchFamily="49" charset="-122"/>
                <a:ea typeface="楷体_GB2312" pitchFamily="49" charset="-122"/>
              </a:rPr>
              <a:t>4</a:t>
            </a:r>
            <a:r>
              <a:rPr lang="zh-CN" altLang="en-US" sz="2000" dirty="0">
                <a:solidFill>
                  <a:schemeClr val="tx1">
                    <a:lumMod val="90000"/>
                    <a:lumOff val="10000"/>
                  </a:schemeClr>
                </a:solidFill>
                <a:latin typeface="楷体_GB2312" pitchFamily="49" charset="-122"/>
                <a:ea typeface="楷体_GB2312" pitchFamily="49" charset="-122"/>
              </a:rPr>
              <a:t>、新闻首次报道</a:t>
            </a:r>
            <a:r>
              <a:rPr lang="en-US" altLang="zh-CN" sz="2000" dirty="0">
                <a:solidFill>
                  <a:schemeClr val="tx1">
                    <a:lumMod val="90000"/>
                    <a:lumOff val="10000"/>
                  </a:schemeClr>
                </a:solidFill>
                <a:latin typeface="楷体_GB2312" pitchFamily="49" charset="-122"/>
                <a:ea typeface="楷体_GB2312" pitchFamily="49" charset="-122"/>
              </a:rPr>
              <a:t>(first-story detection )</a:t>
            </a:r>
          </a:p>
          <a:p>
            <a:pPr marL="342900" indent="-342900" eaLnBrk="0" hangingPunct="0">
              <a:spcBef>
                <a:spcPct val="20000"/>
              </a:spcBef>
              <a:buClr>
                <a:srgbClr val="FF0000"/>
              </a:buClr>
              <a:defRPr/>
            </a:pPr>
            <a:r>
              <a:rPr lang="en-US" altLang="zh-CN" sz="2000" dirty="0">
                <a:solidFill>
                  <a:schemeClr val="tx1">
                    <a:lumMod val="90000"/>
                    <a:lumOff val="10000"/>
                  </a:schemeClr>
                </a:solidFill>
                <a:latin typeface="楷体_GB2312" pitchFamily="49" charset="-122"/>
                <a:ea typeface="楷体_GB2312" pitchFamily="49" charset="-122"/>
              </a:rPr>
              <a:t>5</a:t>
            </a:r>
            <a:r>
              <a:rPr lang="zh-CN" altLang="en-US" sz="2000" dirty="0">
                <a:solidFill>
                  <a:schemeClr val="tx1">
                    <a:lumMod val="90000"/>
                    <a:lumOff val="10000"/>
                  </a:schemeClr>
                </a:solidFill>
                <a:latin typeface="楷体_GB2312" pitchFamily="49" charset="-122"/>
                <a:ea typeface="楷体_GB2312" pitchFamily="49" charset="-122"/>
              </a:rPr>
              <a:t>、叙词链接识别</a:t>
            </a:r>
            <a:r>
              <a:rPr lang="en-US" altLang="zh-CN" sz="2000" dirty="0">
                <a:solidFill>
                  <a:schemeClr val="tx1">
                    <a:lumMod val="90000"/>
                    <a:lumOff val="10000"/>
                  </a:schemeClr>
                </a:solidFill>
                <a:latin typeface="楷体_GB2312" pitchFamily="49" charset="-122"/>
                <a:ea typeface="楷体_GB2312" pitchFamily="49" charset="-122"/>
              </a:rPr>
              <a:t>(story-link detection )</a:t>
            </a:r>
            <a:endParaRPr lang="en-US" altLang="zh-CN" sz="2000" dirty="0">
              <a:solidFill>
                <a:srgbClr val="FF0000"/>
              </a:solidFill>
              <a:latin typeface="楷体_GB2312" pitchFamily="49" charset="-122"/>
              <a:ea typeface="楷体_GB2312" pitchFamily="49" charset="-122"/>
            </a:endParaRPr>
          </a:p>
          <a:p>
            <a:pPr marL="342900" indent="-342900" eaLnBrk="0" hangingPunct="0">
              <a:spcBef>
                <a:spcPct val="20000"/>
              </a:spcBef>
              <a:buClr>
                <a:srgbClr val="FF0000"/>
              </a:buClr>
              <a:defRPr/>
            </a:pPr>
            <a:r>
              <a:rPr lang="en-US" altLang="zh-CN" sz="2000" b="1" dirty="0">
                <a:solidFill>
                  <a:srgbClr val="FF0000"/>
                </a:solidFill>
                <a:latin typeface="楷体_GB2312" pitchFamily="49" charset="-122"/>
                <a:ea typeface="楷体_GB2312" pitchFamily="49" charset="-122"/>
              </a:rPr>
              <a:t>   </a:t>
            </a:r>
            <a:endParaRPr lang="zh-CN" altLang="en-US" sz="2000" b="1" dirty="0">
              <a:solidFill>
                <a:srgbClr val="FF0000"/>
              </a:solidFill>
              <a:latin typeface="楷体_GB2312" pitchFamily="49" charset="-122"/>
              <a:ea typeface="楷体_GB2312" pitchFamily="49" charset="-122"/>
            </a:endParaRPr>
          </a:p>
        </p:txBody>
      </p:sp>
      <p:sp>
        <p:nvSpPr>
          <p:cNvPr id="8" name="内容占位符 2"/>
          <p:cNvSpPr txBox="1">
            <a:spLocks/>
          </p:cNvSpPr>
          <p:nvPr/>
        </p:nvSpPr>
        <p:spPr bwMode="auto">
          <a:xfrm>
            <a:off x="1785938" y="1571625"/>
            <a:ext cx="6985000" cy="1295400"/>
          </a:xfrm>
          <a:prstGeom prst="rect">
            <a:avLst/>
          </a:prstGeom>
          <a:ln w="76200">
            <a:headEnd/>
            <a:tailEnd/>
          </a:ln>
        </p:spPr>
        <p:style>
          <a:lnRef idx="1">
            <a:schemeClr val="accent6"/>
          </a:lnRef>
          <a:fillRef idx="2">
            <a:schemeClr val="accent6"/>
          </a:fillRef>
          <a:effectRef idx="1">
            <a:schemeClr val="accent6"/>
          </a:effectRef>
          <a:fontRef idx="minor">
            <a:schemeClr val="dk1"/>
          </a:fontRef>
        </p:style>
        <p:txBody>
          <a:bodyPr/>
          <a:lstStyle/>
          <a:p>
            <a:pPr marL="342900" indent="-342900" eaLnBrk="0" hangingPunct="0">
              <a:spcBef>
                <a:spcPct val="20000"/>
              </a:spcBef>
              <a:buClr>
                <a:srgbClr val="FF0000"/>
              </a:buClr>
              <a:buFont typeface="Wingdings" pitchFamily="2" charset="2"/>
              <a:buChar char="u"/>
              <a:defRPr/>
            </a:pPr>
            <a:r>
              <a:rPr lang="zh-CN" altLang="en-US" sz="2000" b="1" dirty="0">
                <a:solidFill>
                  <a:srgbClr val="FF0000"/>
                </a:solidFill>
                <a:latin typeface="楷体_GB2312" pitchFamily="49" charset="-122"/>
                <a:ea typeface="楷体_GB2312" pitchFamily="49" charset="-122"/>
              </a:rPr>
              <a:t>研究前沿的知识基础</a:t>
            </a:r>
            <a:endParaRPr lang="en-US" altLang="zh-CN" sz="2000" b="1" dirty="0">
              <a:solidFill>
                <a:srgbClr val="FF0000"/>
              </a:solidFill>
              <a:latin typeface="楷体_GB2312" pitchFamily="49" charset="-122"/>
              <a:ea typeface="楷体_GB2312" pitchFamily="49" charset="-122"/>
            </a:endParaRPr>
          </a:p>
          <a:p>
            <a:pPr marL="342900" indent="-342900" eaLnBrk="0" hangingPunct="0">
              <a:spcBef>
                <a:spcPct val="20000"/>
              </a:spcBef>
              <a:buClr>
                <a:srgbClr val="FF0000"/>
              </a:buClr>
              <a:defRPr/>
            </a:pPr>
            <a:r>
              <a:rPr lang="en-US" altLang="zh-CN" sz="2000" b="1" dirty="0">
                <a:solidFill>
                  <a:srgbClr val="FF0000"/>
                </a:solidFill>
                <a:latin typeface="楷体_GB2312" pitchFamily="49" charset="-122"/>
                <a:ea typeface="楷体_GB2312" pitchFamily="49" charset="-122"/>
              </a:rPr>
              <a:t>   </a:t>
            </a:r>
            <a:r>
              <a:rPr lang="zh-CN" altLang="en-US" sz="2000" dirty="0">
                <a:solidFill>
                  <a:schemeClr val="tx1">
                    <a:lumMod val="90000"/>
                    <a:lumOff val="10000"/>
                  </a:schemeClr>
                </a:solidFill>
                <a:latin typeface="楷体_GB2312" pitchFamily="49" charset="-122"/>
                <a:ea typeface="楷体_GB2312" pitchFamily="49" charset="-122"/>
              </a:rPr>
              <a:t>在科学文献中的引文和共被引轨迹形成知识基础（即由引用研究前沿术语的科学文献所形成的演化网络）</a:t>
            </a:r>
            <a:endParaRPr lang="en-US" altLang="zh-CN" sz="2000" dirty="0">
              <a:solidFill>
                <a:schemeClr val="tx1">
                  <a:lumMod val="90000"/>
                  <a:lumOff val="10000"/>
                </a:schemeClr>
              </a:solidFill>
              <a:latin typeface="楷体_GB2312" pitchFamily="49" charset="-122"/>
              <a:ea typeface="楷体_GB2312" pitchFamily="49" charset="-122"/>
            </a:endParaRPr>
          </a:p>
          <a:p>
            <a:pPr marL="342900" indent="-342900" eaLnBrk="0" hangingPunct="0">
              <a:spcBef>
                <a:spcPct val="20000"/>
              </a:spcBef>
              <a:buClr>
                <a:srgbClr val="FF0000"/>
              </a:buClr>
              <a:defRPr/>
            </a:pPr>
            <a:r>
              <a:rPr lang="en-US" altLang="zh-CN" sz="2000" b="1" dirty="0">
                <a:solidFill>
                  <a:srgbClr val="FF0000"/>
                </a:solidFill>
                <a:latin typeface="楷体_GB2312" pitchFamily="49" charset="-122"/>
                <a:ea typeface="楷体_GB2312" pitchFamily="49" charset="-122"/>
              </a:rPr>
              <a:t>   </a:t>
            </a:r>
            <a:endParaRPr lang="zh-CN" altLang="en-US" sz="2000" b="1" dirty="0">
              <a:solidFill>
                <a:srgbClr val="FF0000"/>
              </a:solidFill>
              <a:latin typeface="楷体_GB2312" pitchFamily="49" charset="-122"/>
              <a:ea typeface="楷体_GB2312" pitchFamily="49" charset="-122"/>
            </a:endParaRPr>
          </a:p>
        </p:txBody>
      </p:sp>
      <p:graphicFrame>
        <p:nvGraphicFramePr>
          <p:cNvPr id="11" name="图示 10"/>
          <p:cNvGraphicFramePr/>
          <p:nvPr/>
        </p:nvGraphicFramePr>
        <p:xfrm>
          <a:off x="179512" y="3573016"/>
          <a:ext cx="1512168" cy="369332"/>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pic>
        <p:nvPicPr>
          <p:cNvPr id="2052" name="Picture 4"/>
          <p:cNvPicPr>
            <a:picLocks noChangeAspect="1" noChangeArrowheads="1"/>
          </p:cNvPicPr>
          <p:nvPr/>
        </p:nvPicPr>
        <p:blipFill>
          <a:blip r:embed="rId15" cstate="print"/>
          <a:srcRect/>
          <a:stretch>
            <a:fillRect/>
          </a:stretch>
        </p:blipFill>
        <p:spPr bwMode="auto">
          <a:xfrm>
            <a:off x="1691680" y="836712"/>
            <a:ext cx="7272808" cy="5562618"/>
          </a:xfrm>
          <a:prstGeom prst="round2DiagRect">
            <a:avLst>
              <a:gd name="adj1" fmla="val 16667"/>
              <a:gd name="adj2" fmla="val 0"/>
            </a:avLst>
          </a:prstGeom>
          <a:ln w="88900" cap="sq">
            <a:solidFill>
              <a:srgbClr val="00B050"/>
            </a:solidFill>
            <a:miter lim="800000"/>
          </a:ln>
          <a:effectLst>
            <a:outerShdw blurRad="254000" algn="tl" rotWithShape="0">
              <a:srgbClr val="000000">
                <a:alpha val="43000"/>
              </a:srgbClr>
            </a:outerShdw>
          </a:effectLst>
        </p:spPr>
      </p:pic>
      <p:pic>
        <p:nvPicPr>
          <p:cNvPr id="1026" name="Picture 2"/>
          <p:cNvPicPr>
            <a:picLocks noChangeAspect="1" noChangeArrowheads="1"/>
          </p:cNvPicPr>
          <p:nvPr/>
        </p:nvPicPr>
        <p:blipFill>
          <a:blip r:embed="rId16" cstate="print"/>
          <a:srcRect/>
          <a:stretch>
            <a:fillRect/>
          </a:stretch>
        </p:blipFill>
        <p:spPr bwMode="auto">
          <a:xfrm>
            <a:off x="1691680" y="1340768"/>
            <a:ext cx="7272808" cy="5112568"/>
          </a:xfrm>
          <a:prstGeom prst="rect">
            <a:avLst/>
          </a:prstGeom>
          <a:solidFill>
            <a:srgbClr val="FFFFFF">
              <a:shade val="85000"/>
            </a:srgbClr>
          </a:solidFill>
          <a:ln w="76200" cap="sq">
            <a:solidFill>
              <a:srgbClr val="00B0F0"/>
            </a:solidFill>
            <a:miter lim="800000"/>
          </a:ln>
          <a:effectLst>
            <a:outerShdw blurRad="65000" dist="50800" dir="12900000" kx="195000" ky="145000" algn="tl" rotWithShape="0">
              <a:srgbClr val="000000">
                <a:alpha val="30000"/>
              </a:srgbClr>
            </a:outerShdw>
          </a:effectLst>
          <a:scene3d>
            <a:camera prst="orthographicFront">
              <a:rot lat="0" lon="0" rev="0"/>
            </a:camera>
            <a:lightRig rig="twoPt" dir="t">
              <a:rot lat="0" lon="0" rev="7200000"/>
            </a:lightRig>
          </a:scene3d>
          <a:sp3d contourW="12700">
            <a:bevelT w="25400" h="19050"/>
            <a:contourClr>
              <a:srgbClr val="969696"/>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93" decel="100000"/>
                                        <p:tgtEl>
                                          <p:spTgt spid="5"/>
                                        </p:tgtEl>
                                      </p:cBhvr>
                                    </p:animEffect>
                                    <p:animScale>
                                      <p:cBhvr>
                                        <p:cTn id="8" dur="193" decel="100000"/>
                                        <p:tgtEl>
                                          <p:spTgt spid="5"/>
                                        </p:tgtEl>
                                      </p:cBhvr>
                                      <p:from x="10000" y="10000"/>
                                      <p:to x="200000" y="450000"/>
                                    </p:animScale>
                                    <p:animScale>
                                      <p:cBhvr>
                                        <p:cTn id="9" dur="308" accel="100000" fill="hold">
                                          <p:stCondLst>
                                            <p:cond delay="193"/>
                                          </p:stCondLst>
                                        </p:cTn>
                                        <p:tgtEl>
                                          <p:spTgt spid="5"/>
                                        </p:tgtEl>
                                      </p:cBhvr>
                                      <p:from x="200000" y="450000"/>
                                      <p:to x="100000" y="100000"/>
                                    </p:animScale>
                                    <p:set>
                                      <p:cBhvr>
                                        <p:cTn id="10" dur="193" fill="hold"/>
                                        <p:tgtEl>
                                          <p:spTgt spid="5"/>
                                        </p:tgtEl>
                                        <p:attrNameLst>
                                          <p:attrName>ppt_x</p:attrName>
                                        </p:attrNameLst>
                                      </p:cBhvr>
                                      <p:to>
                                        <p:strVal val="(0.5)"/>
                                      </p:to>
                                    </p:set>
                                    <p:anim from="(0.5)" to="(#ppt_x)" calcmode="lin" valueType="num">
                                      <p:cBhvr>
                                        <p:cTn id="11" dur="308" accel="100000" fill="hold">
                                          <p:stCondLst>
                                            <p:cond delay="193"/>
                                          </p:stCondLst>
                                        </p:cTn>
                                        <p:tgtEl>
                                          <p:spTgt spid="5"/>
                                        </p:tgtEl>
                                        <p:attrNameLst>
                                          <p:attrName>ppt_x</p:attrName>
                                        </p:attrNameLst>
                                      </p:cBhvr>
                                    </p:anim>
                                    <p:set>
                                      <p:cBhvr>
                                        <p:cTn id="12" dur="193" fill="hold"/>
                                        <p:tgtEl>
                                          <p:spTgt spid="5"/>
                                        </p:tgtEl>
                                        <p:attrNameLst>
                                          <p:attrName>ppt_y</p:attrName>
                                        </p:attrNameLst>
                                      </p:cBhvr>
                                      <p:to>
                                        <p:strVal val="(#ppt_y+0.4)"/>
                                      </p:to>
                                    </p:set>
                                    <p:anim from="(#ppt_y+0.4)" to="(#ppt_y)" calcmode="lin" valueType="num">
                                      <p:cBhvr>
                                        <p:cTn id="13" dur="308" accel="100000" fill="hold">
                                          <p:stCondLst>
                                            <p:cond delay="193"/>
                                          </p:stCondLst>
                                        </p:cTn>
                                        <p:tgtEl>
                                          <p:spTgt spid="5"/>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1" presetClass="entr" presetSubtype="0" fill="hold" nodeType="clickEffect">
                                  <p:stCondLst>
                                    <p:cond delay="0"/>
                                  </p:stCondLst>
                                  <p:childTnLst>
                                    <p:set>
                                      <p:cBhvr>
                                        <p:cTn id="17" dur="1" fill="hold">
                                          <p:stCondLst>
                                            <p:cond delay="0"/>
                                          </p:stCondLst>
                                        </p:cTn>
                                        <p:tgtEl>
                                          <p:spTgt spid="2053"/>
                                        </p:tgtEl>
                                        <p:attrNameLst>
                                          <p:attrName>style.visibility</p:attrName>
                                        </p:attrNameLst>
                                      </p:cBhvr>
                                      <p:to>
                                        <p:strVal val="visible"/>
                                      </p:to>
                                    </p:set>
                                    <p:animEffect transition="in" filter="fade">
                                      <p:cBhvr>
                                        <p:cTn id="18" dur="193" decel="100000"/>
                                        <p:tgtEl>
                                          <p:spTgt spid="2053"/>
                                        </p:tgtEl>
                                      </p:cBhvr>
                                    </p:animEffect>
                                    <p:animScale>
                                      <p:cBhvr>
                                        <p:cTn id="19" dur="193" decel="100000"/>
                                        <p:tgtEl>
                                          <p:spTgt spid="2053"/>
                                        </p:tgtEl>
                                      </p:cBhvr>
                                      <p:from x="10000" y="10000"/>
                                      <p:to x="200000" y="450000"/>
                                    </p:animScale>
                                    <p:animScale>
                                      <p:cBhvr>
                                        <p:cTn id="20" dur="308" accel="100000" fill="hold">
                                          <p:stCondLst>
                                            <p:cond delay="193"/>
                                          </p:stCondLst>
                                        </p:cTn>
                                        <p:tgtEl>
                                          <p:spTgt spid="2053"/>
                                        </p:tgtEl>
                                      </p:cBhvr>
                                      <p:from x="200000" y="450000"/>
                                      <p:to x="100000" y="100000"/>
                                    </p:animScale>
                                    <p:set>
                                      <p:cBhvr>
                                        <p:cTn id="21" dur="193" fill="hold"/>
                                        <p:tgtEl>
                                          <p:spTgt spid="2053"/>
                                        </p:tgtEl>
                                        <p:attrNameLst>
                                          <p:attrName>ppt_x</p:attrName>
                                        </p:attrNameLst>
                                      </p:cBhvr>
                                      <p:to>
                                        <p:strVal val="(0.5)"/>
                                      </p:to>
                                    </p:set>
                                    <p:anim from="(0.5)" to="(#ppt_x)" calcmode="lin" valueType="num">
                                      <p:cBhvr>
                                        <p:cTn id="22" dur="308" accel="100000" fill="hold">
                                          <p:stCondLst>
                                            <p:cond delay="193"/>
                                          </p:stCondLst>
                                        </p:cTn>
                                        <p:tgtEl>
                                          <p:spTgt spid="2053"/>
                                        </p:tgtEl>
                                        <p:attrNameLst>
                                          <p:attrName>ppt_x</p:attrName>
                                        </p:attrNameLst>
                                      </p:cBhvr>
                                    </p:anim>
                                    <p:set>
                                      <p:cBhvr>
                                        <p:cTn id="23" dur="193" fill="hold"/>
                                        <p:tgtEl>
                                          <p:spTgt spid="2053"/>
                                        </p:tgtEl>
                                        <p:attrNameLst>
                                          <p:attrName>ppt_y</p:attrName>
                                        </p:attrNameLst>
                                      </p:cBhvr>
                                      <p:to>
                                        <p:strVal val="(#ppt_y+0.4)"/>
                                      </p:to>
                                    </p:set>
                                    <p:anim from="(#ppt_y+0.4)" to="(#ppt_y)" calcmode="lin" valueType="num">
                                      <p:cBhvr>
                                        <p:cTn id="24" dur="308" accel="100000" fill="hold">
                                          <p:stCondLst>
                                            <p:cond delay="193"/>
                                          </p:stCondLst>
                                        </p:cTn>
                                        <p:tgtEl>
                                          <p:spTgt spid="2053"/>
                                        </p:tgtEl>
                                        <p:attrNameLst>
                                          <p:attrName>ppt_y</p:attrName>
                                        </p:attrNameLst>
                                      </p:cBhvr>
                                    </p:anim>
                                  </p:childTnLst>
                                </p:cTn>
                              </p:par>
                            </p:childTnLst>
                          </p:cTn>
                        </p:par>
                      </p:childTnLst>
                    </p:cTn>
                  </p:par>
                  <p:par>
                    <p:cTn id="25" fill="hold">
                      <p:stCondLst>
                        <p:cond delay="indefinite"/>
                      </p:stCondLst>
                      <p:childTnLst>
                        <p:par>
                          <p:cTn id="26" fill="hold">
                            <p:stCondLst>
                              <p:cond delay="0"/>
                            </p:stCondLst>
                            <p:childTnLst>
                              <p:par>
                                <p:cTn id="27" presetID="4" presetClass="exit" presetSubtype="16" fill="hold" nodeType="clickEffect">
                                  <p:stCondLst>
                                    <p:cond delay="0"/>
                                  </p:stCondLst>
                                  <p:childTnLst>
                                    <p:animEffect transition="out" filter="box(in)">
                                      <p:cBhvr>
                                        <p:cTn id="28" dur="500"/>
                                        <p:tgtEl>
                                          <p:spTgt spid="2053"/>
                                        </p:tgtEl>
                                      </p:cBhvr>
                                    </p:animEffect>
                                    <p:set>
                                      <p:cBhvr>
                                        <p:cTn id="29" dur="1" fill="hold">
                                          <p:stCondLst>
                                            <p:cond delay="499"/>
                                          </p:stCondLst>
                                        </p:cTn>
                                        <p:tgtEl>
                                          <p:spTgt spid="2053"/>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4" presetClass="entr" presetSubtype="16" fill="hold"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ox(in)">
                                      <p:cBhvr>
                                        <p:cTn id="34" dur="5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8" presetClass="exit" presetSubtype="16" fill="hold" nodeType="clickEffect">
                                  <p:stCondLst>
                                    <p:cond delay="0"/>
                                  </p:stCondLst>
                                  <p:childTnLst>
                                    <p:animEffect transition="out" filter="diamond(in)">
                                      <p:cBhvr>
                                        <p:cTn id="38" dur="500"/>
                                        <p:tgtEl>
                                          <p:spTgt spid="7"/>
                                        </p:tgtEl>
                                      </p:cBhvr>
                                    </p:animEffect>
                                    <p:set>
                                      <p:cBhvr>
                                        <p:cTn id="39" dur="1" fill="hold">
                                          <p:stCondLst>
                                            <p:cond delay="499"/>
                                          </p:stCondLst>
                                        </p:cTn>
                                        <p:tgtEl>
                                          <p:spTgt spid="7"/>
                                        </p:tgtEl>
                                        <p:attrNameLst>
                                          <p:attrName>style.visibility</p:attrName>
                                        </p:attrNameLst>
                                      </p:cBhvr>
                                      <p:to>
                                        <p:strVal val="hidden"/>
                                      </p:to>
                                    </p:set>
                                  </p:childTnLst>
                                </p:cTn>
                              </p:par>
                            </p:childTnLst>
                          </p:cTn>
                        </p:par>
                      </p:childTnLst>
                    </p:cTn>
                  </p:par>
                  <p:par>
                    <p:cTn id="40" fill="hold">
                      <p:stCondLst>
                        <p:cond delay="indefinite"/>
                      </p:stCondLst>
                      <p:childTnLst>
                        <p:par>
                          <p:cTn id="41" fill="hold">
                            <p:stCondLst>
                              <p:cond delay="0"/>
                            </p:stCondLst>
                            <p:childTnLst>
                              <p:par>
                                <p:cTn id="42" presetID="17" presetClass="entr" presetSubtype="10"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ppt_w</p:attrName>
                                        </p:attrNameLst>
                                      </p:cBhvr>
                                      <p:tavLst>
                                        <p:tav tm="0">
                                          <p:val>
                                            <p:fltVal val="0"/>
                                          </p:val>
                                        </p:tav>
                                        <p:tav tm="100000">
                                          <p:val>
                                            <p:strVal val="#ppt_w"/>
                                          </p:val>
                                        </p:tav>
                                      </p:tavLst>
                                    </p:anim>
                                    <p:anim calcmode="lin" valueType="num">
                                      <p:cBhvr>
                                        <p:cTn id="45" dur="5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5" presetClass="exit" presetSubtype="10" fill="hold" grpId="1" nodeType="clickEffect">
                                  <p:stCondLst>
                                    <p:cond delay="0"/>
                                  </p:stCondLst>
                                  <p:childTnLst>
                                    <p:animEffect transition="out" filter="checkerboard(across)">
                                      <p:cBhvr>
                                        <p:cTn id="49" dur="500"/>
                                        <p:tgtEl>
                                          <p:spTgt spid="8"/>
                                        </p:tgtEl>
                                      </p:cBhvr>
                                    </p:animEffect>
                                    <p:set>
                                      <p:cBhvr>
                                        <p:cTn id="50" dur="1" fill="hold">
                                          <p:stCondLst>
                                            <p:cond delay="499"/>
                                          </p:stCondLst>
                                        </p:cTn>
                                        <p:tgtEl>
                                          <p:spTgt spid="8"/>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4" presetClass="entr" presetSubtype="16" fill="hold" nodeType="clickEffect">
                                  <p:stCondLst>
                                    <p:cond delay="0"/>
                                  </p:stCondLst>
                                  <p:childTnLst>
                                    <p:set>
                                      <p:cBhvr>
                                        <p:cTn id="54" dur="1" fill="hold">
                                          <p:stCondLst>
                                            <p:cond delay="0"/>
                                          </p:stCondLst>
                                        </p:cTn>
                                        <p:tgtEl>
                                          <p:spTgt spid="2052"/>
                                        </p:tgtEl>
                                        <p:attrNameLst>
                                          <p:attrName>style.visibility</p:attrName>
                                        </p:attrNameLst>
                                      </p:cBhvr>
                                      <p:to>
                                        <p:strVal val="visible"/>
                                      </p:to>
                                    </p:set>
                                    <p:animEffect transition="in" filter="box(in)">
                                      <p:cBhvr>
                                        <p:cTn id="55" dur="500"/>
                                        <p:tgtEl>
                                          <p:spTgt spid="2052"/>
                                        </p:tgtEl>
                                      </p:cBhvr>
                                    </p:animEffect>
                                  </p:childTnLst>
                                </p:cTn>
                              </p:par>
                            </p:childTnLst>
                          </p:cTn>
                        </p:par>
                      </p:childTnLst>
                    </p:cTn>
                  </p:par>
                  <p:par>
                    <p:cTn id="56" fill="hold">
                      <p:stCondLst>
                        <p:cond delay="indefinite"/>
                      </p:stCondLst>
                      <p:childTnLst>
                        <p:par>
                          <p:cTn id="57" fill="hold">
                            <p:stCondLst>
                              <p:cond delay="0"/>
                            </p:stCondLst>
                            <p:childTnLst>
                              <p:par>
                                <p:cTn id="58" presetID="3" presetClass="exit" presetSubtype="10" fill="hold" nodeType="clickEffect">
                                  <p:stCondLst>
                                    <p:cond delay="0"/>
                                  </p:stCondLst>
                                  <p:childTnLst>
                                    <p:animEffect transition="out" filter="blinds(horizontal)">
                                      <p:cBhvr>
                                        <p:cTn id="59" dur="500"/>
                                        <p:tgtEl>
                                          <p:spTgt spid="2052"/>
                                        </p:tgtEl>
                                      </p:cBhvr>
                                    </p:animEffect>
                                    <p:set>
                                      <p:cBhvr>
                                        <p:cTn id="60" dur="1" fill="hold">
                                          <p:stCondLst>
                                            <p:cond delay="499"/>
                                          </p:stCondLst>
                                        </p:cTn>
                                        <p:tgtEl>
                                          <p:spTgt spid="2052"/>
                                        </p:tgtEl>
                                        <p:attrNameLst>
                                          <p:attrName>style.visibility</p:attrName>
                                        </p:attrNameLst>
                                      </p:cBhvr>
                                      <p:to>
                                        <p:strVal val="hidden"/>
                                      </p:to>
                                    </p:set>
                                  </p:childTnLst>
                                </p:cTn>
                              </p:par>
                            </p:childTnLst>
                          </p:cTn>
                        </p:par>
                      </p:childTnLst>
                    </p:cTn>
                  </p:par>
                  <p:par>
                    <p:cTn id="61" fill="hold">
                      <p:stCondLst>
                        <p:cond delay="indefinite"/>
                      </p:stCondLst>
                      <p:childTnLst>
                        <p:par>
                          <p:cTn id="62" fill="hold">
                            <p:stCondLst>
                              <p:cond delay="0"/>
                            </p:stCondLst>
                            <p:childTnLst>
                              <p:par>
                                <p:cTn id="63" presetID="51" presetClass="entr" presetSubtype="0"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193" decel="100000"/>
                                        <p:tgtEl>
                                          <p:spTgt spid="11"/>
                                        </p:tgtEl>
                                      </p:cBhvr>
                                    </p:animEffect>
                                    <p:animScale>
                                      <p:cBhvr>
                                        <p:cTn id="66" dur="193" decel="100000"/>
                                        <p:tgtEl>
                                          <p:spTgt spid="11"/>
                                        </p:tgtEl>
                                      </p:cBhvr>
                                      <p:from x="10000" y="10000"/>
                                      <p:to x="200000" y="450000"/>
                                    </p:animScale>
                                    <p:animScale>
                                      <p:cBhvr>
                                        <p:cTn id="67" dur="308" accel="100000" fill="hold">
                                          <p:stCondLst>
                                            <p:cond delay="193"/>
                                          </p:stCondLst>
                                        </p:cTn>
                                        <p:tgtEl>
                                          <p:spTgt spid="11"/>
                                        </p:tgtEl>
                                      </p:cBhvr>
                                      <p:from x="200000" y="450000"/>
                                      <p:to x="100000" y="100000"/>
                                    </p:animScale>
                                    <p:set>
                                      <p:cBhvr>
                                        <p:cTn id="68" dur="193" fill="hold"/>
                                        <p:tgtEl>
                                          <p:spTgt spid="11"/>
                                        </p:tgtEl>
                                        <p:attrNameLst>
                                          <p:attrName>ppt_x</p:attrName>
                                        </p:attrNameLst>
                                      </p:cBhvr>
                                      <p:to>
                                        <p:strVal val="(0.5)"/>
                                      </p:to>
                                    </p:set>
                                    <p:anim from="(0.5)" to="(#ppt_x)" calcmode="lin" valueType="num">
                                      <p:cBhvr>
                                        <p:cTn id="69" dur="308" accel="100000" fill="hold">
                                          <p:stCondLst>
                                            <p:cond delay="193"/>
                                          </p:stCondLst>
                                        </p:cTn>
                                        <p:tgtEl>
                                          <p:spTgt spid="11"/>
                                        </p:tgtEl>
                                        <p:attrNameLst>
                                          <p:attrName>ppt_x</p:attrName>
                                        </p:attrNameLst>
                                      </p:cBhvr>
                                    </p:anim>
                                    <p:set>
                                      <p:cBhvr>
                                        <p:cTn id="70" dur="193" fill="hold"/>
                                        <p:tgtEl>
                                          <p:spTgt spid="11"/>
                                        </p:tgtEl>
                                        <p:attrNameLst>
                                          <p:attrName>ppt_y</p:attrName>
                                        </p:attrNameLst>
                                      </p:cBhvr>
                                      <p:to>
                                        <p:strVal val="(#ppt_y+0.4)"/>
                                      </p:to>
                                    </p:set>
                                    <p:anim from="(#ppt_y+0.4)" to="(#ppt_y)" calcmode="lin" valueType="num">
                                      <p:cBhvr>
                                        <p:cTn id="71" dur="308" accel="100000" fill="hold">
                                          <p:stCondLst>
                                            <p:cond delay="193"/>
                                          </p:stCondLst>
                                        </p:cTn>
                                        <p:tgtEl>
                                          <p:spTgt spid="11"/>
                                        </p:tgtEl>
                                        <p:attrNameLst>
                                          <p:attrName>ppt_y</p:attrName>
                                        </p:attrNameLst>
                                      </p:cBhvr>
                                    </p:anim>
                                  </p:childTnLst>
                                </p:cTn>
                              </p:par>
                            </p:childTnLst>
                          </p:cTn>
                        </p:par>
                      </p:childTnLst>
                    </p:cTn>
                  </p:par>
                  <p:par>
                    <p:cTn id="72" fill="hold">
                      <p:stCondLst>
                        <p:cond delay="indefinite"/>
                      </p:stCondLst>
                      <p:childTnLst>
                        <p:par>
                          <p:cTn id="73" fill="hold">
                            <p:stCondLst>
                              <p:cond delay="0"/>
                            </p:stCondLst>
                            <p:childTnLst>
                              <p:par>
                                <p:cTn id="74" presetID="39" presetClass="entr" presetSubtype="0" accel="100000" fill="hold" nodeType="clickEffect">
                                  <p:stCondLst>
                                    <p:cond delay="0"/>
                                  </p:stCondLst>
                                  <p:childTnLst>
                                    <p:set>
                                      <p:cBhvr>
                                        <p:cTn id="75" dur="1" fill="hold">
                                          <p:stCondLst>
                                            <p:cond delay="0"/>
                                          </p:stCondLst>
                                        </p:cTn>
                                        <p:tgtEl>
                                          <p:spTgt spid="1026"/>
                                        </p:tgtEl>
                                        <p:attrNameLst>
                                          <p:attrName>style.visibility</p:attrName>
                                        </p:attrNameLst>
                                      </p:cBhvr>
                                      <p:to>
                                        <p:strVal val="visible"/>
                                      </p:to>
                                    </p:set>
                                    <p:anim calcmode="lin" valueType="num">
                                      <p:cBhvr>
                                        <p:cTn id="76" dur="500" fill="hold"/>
                                        <p:tgtEl>
                                          <p:spTgt spid="1026"/>
                                        </p:tgtEl>
                                        <p:attrNameLst>
                                          <p:attrName>ppt_h</p:attrName>
                                        </p:attrNameLst>
                                      </p:cBhvr>
                                      <p:tavLst>
                                        <p:tav tm="0">
                                          <p:val>
                                            <p:strVal val="#ppt_h/20"/>
                                          </p:val>
                                        </p:tav>
                                        <p:tav tm="50000">
                                          <p:val>
                                            <p:strVal val="#ppt_h/20"/>
                                          </p:val>
                                        </p:tav>
                                        <p:tav tm="100000">
                                          <p:val>
                                            <p:strVal val="#ppt_h"/>
                                          </p:val>
                                        </p:tav>
                                      </p:tavLst>
                                    </p:anim>
                                    <p:anim calcmode="lin" valueType="num">
                                      <p:cBhvr>
                                        <p:cTn id="77" dur="500" fill="hold"/>
                                        <p:tgtEl>
                                          <p:spTgt spid="1026"/>
                                        </p:tgtEl>
                                        <p:attrNameLst>
                                          <p:attrName>ppt_w</p:attrName>
                                        </p:attrNameLst>
                                      </p:cBhvr>
                                      <p:tavLst>
                                        <p:tav tm="0">
                                          <p:val>
                                            <p:strVal val="#ppt_w+.3"/>
                                          </p:val>
                                        </p:tav>
                                        <p:tav tm="50000">
                                          <p:val>
                                            <p:strVal val="#ppt_w+.3"/>
                                          </p:val>
                                        </p:tav>
                                        <p:tav tm="100000">
                                          <p:val>
                                            <p:strVal val="#ppt_w"/>
                                          </p:val>
                                        </p:tav>
                                      </p:tavLst>
                                    </p:anim>
                                    <p:anim calcmode="lin" valueType="num">
                                      <p:cBhvr>
                                        <p:cTn id="78" dur="500" fill="hold"/>
                                        <p:tgtEl>
                                          <p:spTgt spid="1026"/>
                                        </p:tgtEl>
                                        <p:attrNameLst>
                                          <p:attrName>ppt_x</p:attrName>
                                        </p:attrNameLst>
                                      </p:cBhvr>
                                      <p:tavLst>
                                        <p:tav tm="0">
                                          <p:val>
                                            <p:strVal val="#ppt_x-.3"/>
                                          </p:val>
                                        </p:tav>
                                        <p:tav tm="50000">
                                          <p:val>
                                            <p:strVal val="#ppt_x"/>
                                          </p:val>
                                        </p:tav>
                                        <p:tav tm="100000">
                                          <p:val>
                                            <p:strVal val="#ppt_x"/>
                                          </p:val>
                                        </p:tav>
                                      </p:tavLst>
                                    </p:anim>
                                    <p:anim calcmode="lin" valueType="num">
                                      <p:cBhvr>
                                        <p:cTn id="79" dur="500" fill="hold"/>
                                        <p:tgtEl>
                                          <p:spTgt spid="10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8" grpId="0" animBg="1"/>
      <p:bldP spid="8" grpId="1" animBg="1"/>
      <p:bldGraphic spid="11"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6" descr="设计思想"/>
          <p:cNvPicPr>
            <a:picLocks noChangeAspect="1" noChangeArrowheads="1"/>
          </p:cNvPicPr>
          <p:nvPr/>
        </p:nvPicPr>
        <p:blipFill>
          <a:blip r:embed="rId3" cstate="print"/>
          <a:srcRect/>
          <a:stretch>
            <a:fillRect/>
          </a:stretch>
        </p:blipFill>
        <p:spPr bwMode="auto">
          <a:xfrm>
            <a:off x="971600" y="1268760"/>
            <a:ext cx="7086180" cy="4515619"/>
          </a:xfrm>
          <a:prstGeom prst="rect">
            <a:avLst/>
          </a:prstGeom>
          <a:noFill/>
          <a:ln w="9525">
            <a:noFill/>
            <a:miter lim="800000"/>
            <a:headEnd/>
            <a:tailEnd/>
          </a:ln>
        </p:spPr>
      </p:pic>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4"/>
          <p:cNvSpPr>
            <a:spLocks noChangeArrowheads="1"/>
          </p:cNvSpPr>
          <p:nvPr/>
        </p:nvSpPr>
        <p:spPr bwMode="auto">
          <a:xfrm>
            <a:off x="69850" y="2595698"/>
            <a:ext cx="2355975" cy="1521756"/>
          </a:xfrm>
          <a:prstGeom prst="flowChartDecision">
            <a:avLst/>
          </a:prstGeom>
          <a:solidFill>
            <a:srgbClr val="FFCC00"/>
          </a:solidFill>
          <a:ln w="9525" algn="ctr">
            <a:noFill/>
            <a:miter lim="800000"/>
            <a:headEnd/>
            <a:tailEnd/>
          </a:ln>
        </p:spPr>
        <p:txBody>
          <a:bodyPr anchor="ctr"/>
          <a:lstStyle/>
          <a:p>
            <a:pPr algn="ctr"/>
            <a:r>
              <a:rPr lang="zh-CN" altLang="en-US" sz="2400" dirty="0" smtClean="0"/>
              <a:t>  是否</a:t>
            </a:r>
            <a:r>
              <a:rPr lang="zh-CN" altLang="en-US" sz="2400" dirty="0"/>
              <a:t>安装</a:t>
            </a:r>
            <a:r>
              <a:rPr lang="en-US" altLang="zh-CN" sz="2400" dirty="0">
                <a:latin typeface="Times New Roman" pitchFamily="18" charset="0"/>
                <a:cs typeface="Times New Roman" pitchFamily="18" charset="0"/>
              </a:rPr>
              <a:t>JAVA</a:t>
            </a:r>
          </a:p>
        </p:txBody>
      </p:sp>
      <p:sp>
        <p:nvSpPr>
          <p:cNvPr id="4" name="AutoShape 5"/>
          <p:cNvSpPr>
            <a:spLocks noChangeArrowheads="1"/>
          </p:cNvSpPr>
          <p:nvPr/>
        </p:nvSpPr>
        <p:spPr bwMode="auto">
          <a:xfrm>
            <a:off x="830263" y="1522525"/>
            <a:ext cx="846563" cy="515304"/>
          </a:xfrm>
          <a:prstGeom prst="flowChartAlternateProcess">
            <a:avLst/>
          </a:prstGeom>
          <a:solidFill>
            <a:srgbClr val="FFCC00"/>
          </a:solidFill>
          <a:ln w="9525">
            <a:noFill/>
            <a:miter lim="800000"/>
            <a:headEnd/>
            <a:tailEnd/>
          </a:ln>
        </p:spPr>
        <p:txBody>
          <a:bodyPr wrap="none" anchor="ctr"/>
          <a:lstStyle/>
          <a:p>
            <a:pPr algn="ctr"/>
            <a:r>
              <a:rPr lang="zh-CN" altLang="en-US" sz="2400" dirty="0"/>
              <a:t>开机</a:t>
            </a:r>
          </a:p>
        </p:txBody>
      </p:sp>
      <p:sp>
        <p:nvSpPr>
          <p:cNvPr id="5" name="AutoShape 6"/>
          <p:cNvSpPr>
            <a:spLocks noChangeArrowheads="1"/>
          </p:cNvSpPr>
          <p:nvPr/>
        </p:nvSpPr>
        <p:spPr bwMode="auto">
          <a:xfrm>
            <a:off x="3240088" y="2548015"/>
            <a:ext cx="5465919" cy="1096363"/>
          </a:xfrm>
          <a:prstGeom prst="flowChartAlternateProcess">
            <a:avLst/>
          </a:prstGeom>
          <a:solidFill>
            <a:srgbClr val="FFCC00"/>
          </a:solidFill>
          <a:ln w="9525" algn="ctr">
            <a:noFill/>
            <a:miter lim="800000"/>
            <a:headEnd/>
            <a:tailEnd/>
          </a:ln>
        </p:spPr>
        <p:txBody>
          <a:bodyPr anchor="ctr"/>
          <a:lstStyle/>
          <a:p>
            <a:pPr algn="ctr"/>
            <a:r>
              <a:rPr lang="zh-CN" altLang="en-US" sz="2800" dirty="0"/>
              <a:t>进入网站：</a:t>
            </a:r>
            <a:r>
              <a:rPr lang="en-US" altLang="zh-CN" sz="2800" dirty="0">
                <a:hlinkClick r:id="rId3"/>
              </a:rPr>
              <a:t>http://cluster.cis.drexel.edu/~cchen/citespace</a:t>
            </a:r>
            <a:r>
              <a:rPr lang="en-US" altLang="zh-CN" dirty="0">
                <a:hlinkClick r:id="rId3"/>
              </a:rPr>
              <a:t>/</a:t>
            </a:r>
            <a:r>
              <a:rPr lang="en-US" altLang="zh-CN" dirty="0"/>
              <a:t>  OR </a:t>
            </a:r>
            <a:r>
              <a:rPr lang="zh-CN" altLang="en-US" sz="2800" dirty="0"/>
              <a:t>离线开启</a:t>
            </a:r>
          </a:p>
        </p:txBody>
      </p:sp>
      <p:sp>
        <p:nvSpPr>
          <p:cNvPr id="6" name="AutoShape 7"/>
          <p:cNvSpPr>
            <a:spLocks noChangeArrowheads="1"/>
          </p:cNvSpPr>
          <p:nvPr/>
        </p:nvSpPr>
        <p:spPr bwMode="auto">
          <a:xfrm>
            <a:off x="285750" y="4656175"/>
            <a:ext cx="1934162" cy="931304"/>
          </a:xfrm>
          <a:prstGeom prst="flowChartAlternateProcess">
            <a:avLst/>
          </a:prstGeom>
          <a:solidFill>
            <a:srgbClr val="FFCC00"/>
          </a:solidFill>
          <a:ln w="9525" algn="ctr">
            <a:noFill/>
            <a:miter lim="800000"/>
            <a:headEnd/>
            <a:tailEnd/>
          </a:ln>
        </p:spPr>
        <p:txBody>
          <a:bodyPr anchor="ctr"/>
          <a:lstStyle/>
          <a:p>
            <a:pPr algn="ctr"/>
            <a:r>
              <a:rPr lang="zh-CN" altLang="en-US" sz="2400" dirty="0">
                <a:latin typeface="Times New Roman" pitchFamily="18" charset="0"/>
                <a:cs typeface="Times New Roman" pitchFamily="18" charset="0"/>
              </a:rPr>
              <a:t>下载</a:t>
            </a:r>
            <a:r>
              <a:rPr lang="en-US" altLang="zh-CN" sz="2400" dirty="0">
                <a:latin typeface="Times New Roman" pitchFamily="18" charset="0"/>
                <a:cs typeface="Times New Roman" pitchFamily="18" charset="0"/>
              </a:rPr>
              <a:t>JAVA</a:t>
            </a:r>
            <a:r>
              <a:rPr lang="zh-CN" altLang="en-US" sz="2400" dirty="0">
                <a:latin typeface="Times New Roman" pitchFamily="18" charset="0"/>
                <a:cs typeface="Times New Roman" pitchFamily="18" charset="0"/>
              </a:rPr>
              <a:t>并安装</a:t>
            </a:r>
          </a:p>
        </p:txBody>
      </p:sp>
      <p:sp>
        <p:nvSpPr>
          <p:cNvPr id="7" name="Line 8"/>
          <p:cNvSpPr>
            <a:spLocks noChangeShapeType="1"/>
          </p:cNvSpPr>
          <p:nvPr/>
        </p:nvSpPr>
        <p:spPr bwMode="auto">
          <a:xfrm>
            <a:off x="1333500" y="2121962"/>
            <a:ext cx="0" cy="242891"/>
          </a:xfrm>
          <a:prstGeom prst="line">
            <a:avLst/>
          </a:prstGeom>
          <a:noFill/>
          <a:ln w="9525">
            <a:solidFill>
              <a:schemeClr val="tx1"/>
            </a:solidFill>
            <a:round/>
            <a:headEnd/>
            <a:tailEnd type="triangle" w="med" len="med"/>
          </a:ln>
        </p:spPr>
        <p:txBody>
          <a:bodyPr/>
          <a:lstStyle/>
          <a:p>
            <a:endParaRPr lang="zh-CN" altLang="en-US"/>
          </a:p>
        </p:txBody>
      </p:sp>
      <p:sp>
        <p:nvSpPr>
          <p:cNvPr id="8" name="Line 9"/>
          <p:cNvSpPr>
            <a:spLocks noChangeShapeType="1"/>
          </p:cNvSpPr>
          <p:nvPr/>
        </p:nvSpPr>
        <p:spPr bwMode="auto">
          <a:xfrm>
            <a:off x="1354138" y="4144437"/>
            <a:ext cx="0" cy="242891"/>
          </a:xfrm>
          <a:prstGeom prst="line">
            <a:avLst/>
          </a:prstGeom>
          <a:noFill/>
          <a:ln w="9525">
            <a:solidFill>
              <a:schemeClr val="tx1"/>
            </a:solidFill>
            <a:round/>
            <a:headEnd/>
            <a:tailEnd type="triangle" w="med" len="med"/>
          </a:ln>
        </p:spPr>
        <p:txBody>
          <a:bodyPr/>
          <a:lstStyle/>
          <a:p>
            <a:endParaRPr lang="zh-CN" altLang="en-US"/>
          </a:p>
        </p:txBody>
      </p:sp>
      <p:sp>
        <p:nvSpPr>
          <p:cNvPr id="9" name="Line 10"/>
          <p:cNvSpPr>
            <a:spLocks noChangeShapeType="1"/>
          </p:cNvSpPr>
          <p:nvPr/>
        </p:nvSpPr>
        <p:spPr bwMode="auto">
          <a:xfrm flipV="1">
            <a:off x="2630489" y="3066773"/>
            <a:ext cx="496768" cy="1342"/>
          </a:xfrm>
          <a:prstGeom prst="line">
            <a:avLst/>
          </a:prstGeom>
          <a:noFill/>
          <a:ln w="9525">
            <a:solidFill>
              <a:schemeClr val="tx1"/>
            </a:solidFill>
            <a:round/>
            <a:headEnd/>
            <a:tailEnd type="triangle" w="med" len="med"/>
          </a:ln>
        </p:spPr>
        <p:txBody>
          <a:bodyPr/>
          <a:lstStyle/>
          <a:p>
            <a:endParaRPr lang="zh-CN" altLang="en-US"/>
          </a:p>
        </p:txBody>
      </p:sp>
      <p:sp>
        <p:nvSpPr>
          <p:cNvPr id="10" name="Line 13"/>
          <p:cNvSpPr>
            <a:spLocks noChangeShapeType="1"/>
          </p:cNvSpPr>
          <p:nvPr/>
        </p:nvSpPr>
        <p:spPr bwMode="auto">
          <a:xfrm>
            <a:off x="5797550" y="3782608"/>
            <a:ext cx="0" cy="365007"/>
          </a:xfrm>
          <a:prstGeom prst="line">
            <a:avLst/>
          </a:prstGeom>
          <a:noFill/>
          <a:ln w="9525">
            <a:solidFill>
              <a:schemeClr val="tx1"/>
            </a:solidFill>
            <a:round/>
            <a:headEnd/>
            <a:tailEnd type="triangle" w="med" len="med"/>
          </a:ln>
        </p:spPr>
        <p:txBody>
          <a:bodyPr/>
          <a:lstStyle/>
          <a:p>
            <a:endParaRPr lang="zh-CN" altLang="en-US"/>
          </a:p>
        </p:txBody>
      </p:sp>
      <p:pic>
        <p:nvPicPr>
          <p:cNvPr id="11" name="Picture 14" descr="开机"/>
          <p:cNvPicPr>
            <a:picLocks noChangeAspect="1" noChangeArrowheads="1"/>
          </p:cNvPicPr>
          <p:nvPr/>
        </p:nvPicPr>
        <p:blipFill>
          <a:blip r:embed="rId4" cstate="print"/>
          <a:srcRect/>
          <a:stretch>
            <a:fillRect/>
          </a:stretch>
        </p:blipFill>
        <p:spPr bwMode="auto">
          <a:xfrm>
            <a:off x="2571750" y="4498539"/>
            <a:ext cx="6017067" cy="1665202"/>
          </a:xfrm>
          <a:prstGeom prst="rect">
            <a:avLst/>
          </a:prstGeom>
          <a:noFill/>
          <a:ln w="19050">
            <a:solidFill>
              <a:srgbClr val="FFCC00"/>
            </a:solidFill>
            <a:miter lim="800000"/>
            <a:headEnd/>
            <a:tailEnd/>
          </a:ln>
        </p:spPr>
      </p:pic>
      <p:sp>
        <p:nvSpPr>
          <p:cNvPr id="12" name="Line 16"/>
          <p:cNvSpPr>
            <a:spLocks noChangeShapeType="1"/>
          </p:cNvSpPr>
          <p:nvPr/>
        </p:nvSpPr>
        <p:spPr bwMode="auto">
          <a:xfrm flipV="1">
            <a:off x="2374900" y="3455765"/>
            <a:ext cx="799532" cy="669626"/>
          </a:xfrm>
          <a:prstGeom prst="line">
            <a:avLst/>
          </a:prstGeom>
          <a:noFill/>
          <a:ln w="9525">
            <a:solidFill>
              <a:schemeClr val="tx1"/>
            </a:solidFill>
            <a:round/>
            <a:headEnd/>
            <a:tailEnd type="triangle" w="med" len="med"/>
          </a:ln>
        </p:spPr>
        <p:txBody>
          <a:bodyPr/>
          <a:lstStyle/>
          <a:p>
            <a:endParaRPr lang="zh-CN" altLang="en-US"/>
          </a:p>
        </p:txBody>
      </p:sp>
      <p:sp>
        <p:nvSpPr>
          <p:cNvPr id="13" name="Text Box 17"/>
          <p:cNvSpPr txBox="1">
            <a:spLocks noChangeArrowheads="1"/>
          </p:cNvSpPr>
          <p:nvPr/>
        </p:nvSpPr>
        <p:spPr bwMode="auto">
          <a:xfrm>
            <a:off x="1366838" y="4124966"/>
            <a:ext cx="382129" cy="369332"/>
          </a:xfrm>
          <a:prstGeom prst="rect">
            <a:avLst/>
          </a:prstGeom>
          <a:noFill/>
          <a:ln w="9525">
            <a:noFill/>
            <a:miter lim="800000"/>
            <a:headEnd/>
            <a:tailEnd/>
          </a:ln>
        </p:spPr>
        <p:txBody>
          <a:bodyPr wrap="square">
            <a:spAutoFit/>
          </a:bodyPr>
          <a:lstStyle/>
          <a:p>
            <a:r>
              <a:rPr lang="zh-CN" altLang="en-US"/>
              <a:t>否</a:t>
            </a:r>
          </a:p>
        </p:txBody>
      </p:sp>
      <p:sp>
        <p:nvSpPr>
          <p:cNvPr id="14" name="Text Box 18"/>
          <p:cNvSpPr txBox="1">
            <a:spLocks noChangeArrowheads="1"/>
          </p:cNvSpPr>
          <p:nvPr/>
        </p:nvSpPr>
        <p:spPr bwMode="auto">
          <a:xfrm>
            <a:off x="2701925" y="2737491"/>
            <a:ext cx="382129" cy="369332"/>
          </a:xfrm>
          <a:prstGeom prst="rect">
            <a:avLst/>
          </a:prstGeom>
          <a:noFill/>
          <a:ln w="9525">
            <a:noFill/>
            <a:miter lim="800000"/>
            <a:headEnd/>
            <a:tailEnd/>
          </a:ln>
        </p:spPr>
        <p:txBody>
          <a:bodyPr wrap="square">
            <a:spAutoFit/>
          </a:bodyPr>
          <a:lstStyle/>
          <a:p>
            <a:r>
              <a:rPr lang="zh-CN" altLang="en-US"/>
              <a:t>是</a:t>
            </a:r>
          </a:p>
        </p:txBody>
      </p:sp>
      <p:sp>
        <p:nvSpPr>
          <p:cNvPr id="15" name="Oval 19"/>
          <p:cNvSpPr>
            <a:spLocks noChangeArrowheads="1"/>
          </p:cNvSpPr>
          <p:nvPr/>
        </p:nvSpPr>
        <p:spPr bwMode="auto">
          <a:xfrm>
            <a:off x="3743326" y="5151033"/>
            <a:ext cx="1266906" cy="365007"/>
          </a:xfrm>
          <a:prstGeom prst="ellipse">
            <a:avLst/>
          </a:prstGeom>
          <a:solidFill>
            <a:schemeClr val="accent1">
              <a:alpha val="0"/>
            </a:schemeClr>
          </a:solidFill>
          <a:ln w="25400">
            <a:solidFill>
              <a:srgbClr val="FF0000"/>
            </a:solidFill>
            <a:round/>
            <a:headEnd/>
            <a:tailEnd/>
          </a:ln>
        </p:spPr>
        <p:txBody>
          <a:bodyPr wrap="none" anchor="ctr"/>
          <a:lstStyle/>
          <a:p>
            <a:endParaRPr lang="zh-CN" altLang="en-US"/>
          </a:p>
        </p:txBody>
      </p:sp>
      <p:sp>
        <p:nvSpPr>
          <p:cNvPr id="16" name="矩形 15"/>
          <p:cNvSpPr/>
          <p:nvPr/>
        </p:nvSpPr>
        <p:spPr>
          <a:xfrm>
            <a:off x="683568" y="908720"/>
            <a:ext cx="3621504" cy="523220"/>
          </a:xfrm>
          <a:prstGeom prst="rect">
            <a:avLst/>
          </a:prstGeom>
        </p:spPr>
        <p:txBody>
          <a:bodyPr wrap="none">
            <a:spAutoFit/>
          </a:bodyPr>
          <a:lstStyle/>
          <a:p>
            <a:r>
              <a:rPr lang="en-US" altLang="zh-CN" sz="2800" b="1" dirty="0" smtClean="0">
                <a:solidFill>
                  <a:srgbClr val="005D97"/>
                </a:solidFill>
                <a:latin typeface="黑体" pitchFamily="49" charset="-122"/>
                <a:ea typeface="黑体" pitchFamily="49" charset="-122"/>
              </a:rPr>
              <a:t>3.1 </a:t>
            </a:r>
            <a:r>
              <a:rPr lang="en-US" altLang="zh-CN" sz="2800" b="1" dirty="0" err="1" smtClean="0">
                <a:solidFill>
                  <a:srgbClr val="005D97"/>
                </a:solidFill>
                <a:latin typeface="黑体" pitchFamily="49" charset="-122"/>
                <a:ea typeface="黑体" pitchFamily="49" charset="-122"/>
              </a:rPr>
              <a:t>Citespace</a:t>
            </a:r>
            <a:r>
              <a:rPr lang="zh-CN" altLang="en-US" sz="2800" b="1" dirty="0" smtClean="0">
                <a:solidFill>
                  <a:srgbClr val="005D97"/>
                </a:solidFill>
                <a:latin typeface="黑体" pitchFamily="49" charset="-122"/>
                <a:ea typeface="黑体" pitchFamily="49" charset="-122"/>
              </a:rPr>
              <a:t>的安装</a:t>
            </a:r>
            <a:endParaRPr lang="en-US" altLang="zh-CN" sz="2800" b="1" dirty="0" smtClean="0">
              <a:solidFill>
                <a:srgbClr val="005D97"/>
              </a:solidFill>
              <a:latin typeface="黑体" pitchFamily="49" charset="-122"/>
              <a:ea typeface="黑体" pitchFamily="49" charset="-122"/>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611560" y="1556792"/>
            <a:ext cx="6688609" cy="5034267"/>
          </a:xfrm>
          <a:prstGeom prst="rect">
            <a:avLst/>
          </a:prstGeom>
          <a:noFill/>
          <a:ln w="9525">
            <a:noFill/>
            <a:miter lim="800000"/>
            <a:headEnd/>
            <a:tailEnd/>
          </a:ln>
        </p:spPr>
      </p:pic>
      <p:sp>
        <p:nvSpPr>
          <p:cNvPr id="5" name="矩形 4"/>
          <p:cNvSpPr/>
          <p:nvPr/>
        </p:nvSpPr>
        <p:spPr>
          <a:xfrm>
            <a:off x="7452320" y="1844824"/>
            <a:ext cx="1421904" cy="4217180"/>
          </a:xfrm>
          <a:prstGeom prst="rect">
            <a:avLst/>
          </a:prstGeom>
        </p:spPr>
        <p:txBody>
          <a:bodyPr wrap="square">
            <a:spAutoFit/>
          </a:bodyPr>
          <a:lstStyle/>
          <a:p>
            <a:pPr>
              <a:lnSpc>
                <a:spcPct val="125000"/>
              </a:lnSpc>
            </a:pPr>
            <a:r>
              <a:rPr lang="en-US" altLang="zh-CN" b="1" dirty="0" smtClean="0">
                <a:solidFill>
                  <a:srgbClr val="005D97"/>
                </a:solidFill>
                <a:latin typeface="Times New Roman" pitchFamily="18" charset="0"/>
                <a:cs typeface="Times New Roman" pitchFamily="18" charset="0"/>
              </a:rPr>
              <a:t>1.</a:t>
            </a:r>
            <a:r>
              <a:rPr lang="zh-CN" altLang="en-US" b="1" dirty="0" smtClean="0">
                <a:solidFill>
                  <a:srgbClr val="005D97"/>
                </a:solidFill>
                <a:latin typeface="Times New Roman" pitchFamily="18" charset="0"/>
                <a:cs typeface="Times New Roman" pitchFamily="18" charset="0"/>
              </a:rPr>
              <a:t>项目</a:t>
            </a:r>
          </a:p>
          <a:p>
            <a:pPr>
              <a:lnSpc>
                <a:spcPct val="125000"/>
              </a:lnSpc>
            </a:pPr>
            <a:r>
              <a:rPr lang="en-US" altLang="zh-CN" b="1" dirty="0" smtClean="0">
                <a:solidFill>
                  <a:srgbClr val="005D97"/>
                </a:solidFill>
                <a:latin typeface="Times New Roman" pitchFamily="18" charset="0"/>
                <a:cs typeface="Times New Roman" pitchFamily="18" charset="0"/>
              </a:rPr>
              <a:t>2.</a:t>
            </a:r>
            <a:r>
              <a:rPr lang="zh-CN" altLang="en-US" b="1" dirty="0" smtClean="0">
                <a:solidFill>
                  <a:srgbClr val="005D97"/>
                </a:solidFill>
                <a:latin typeface="Times New Roman" pitchFamily="18" charset="0"/>
                <a:cs typeface="Times New Roman" pitchFamily="18" charset="0"/>
              </a:rPr>
              <a:t>空间状态</a:t>
            </a:r>
          </a:p>
          <a:p>
            <a:pPr>
              <a:lnSpc>
                <a:spcPct val="125000"/>
              </a:lnSpc>
            </a:pPr>
            <a:r>
              <a:rPr lang="en-US" altLang="zh-CN" b="1" dirty="0" smtClean="0">
                <a:solidFill>
                  <a:srgbClr val="005D97"/>
                </a:solidFill>
                <a:latin typeface="Times New Roman" pitchFamily="18" charset="0"/>
                <a:cs typeface="Times New Roman" pitchFamily="18" charset="0"/>
              </a:rPr>
              <a:t>3.</a:t>
            </a:r>
            <a:r>
              <a:rPr lang="zh-CN" altLang="en-US" b="1" dirty="0" smtClean="0">
                <a:solidFill>
                  <a:srgbClr val="005D97"/>
                </a:solidFill>
                <a:latin typeface="Times New Roman" pitchFamily="18" charset="0"/>
                <a:cs typeface="Times New Roman" pitchFamily="18" charset="0"/>
              </a:rPr>
              <a:t>运行过程</a:t>
            </a:r>
          </a:p>
          <a:p>
            <a:pPr>
              <a:lnSpc>
                <a:spcPct val="125000"/>
              </a:lnSpc>
            </a:pPr>
            <a:r>
              <a:rPr lang="en-US" altLang="zh-CN" b="1" dirty="0" smtClean="0">
                <a:solidFill>
                  <a:srgbClr val="005D97"/>
                </a:solidFill>
                <a:latin typeface="Times New Roman" pitchFamily="18" charset="0"/>
                <a:cs typeface="Times New Roman" pitchFamily="18" charset="0"/>
              </a:rPr>
              <a:t>4.</a:t>
            </a:r>
            <a:r>
              <a:rPr lang="zh-CN" altLang="en-US" b="1" dirty="0" smtClean="0">
                <a:solidFill>
                  <a:srgbClr val="005D97"/>
                </a:solidFill>
                <a:latin typeface="Times New Roman" pitchFamily="18" charset="0"/>
                <a:cs typeface="Times New Roman" pitchFamily="18" charset="0"/>
              </a:rPr>
              <a:t>时间切割</a:t>
            </a:r>
          </a:p>
          <a:p>
            <a:pPr>
              <a:lnSpc>
                <a:spcPct val="125000"/>
              </a:lnSpc>
            </a:pPr>
            <a:r>
              <a:rPr lang="en-US" altLang="zh-CN" b="1" dirty="0" smtClean="0">
                <a:solidFill>
                  <a:srgbClr val="005D97"/>
                </a:solidFill>
                <a:latin typeface="Times New Roman" pitchFamily="18" charset="0"/>
                <a:cs typeface="Times New Roman" pitchFamily="18" charset="0"/>
              </a:rPr>
              <a:t>5.</a:t>
            </a:r>
            <a:r>
              <a:rPr lang="zh-CN" altLang="en-US" b="1" dirty="0" smtClean="0">
                <a:solidFill>
                  <a:srgbClr val="005D97"/>
                </a:solidFill>
                <a:latin typeface="Times New Roman" pitchFamily="18" charset="0"/>
                <a:cs typeface="Times New Roman" pitchFamily="18" charset="0"/>
              </a:rPr>
              <a:t>术语来源</a:t>
            </a:r>
          </a:p>
          <a:p>
            <a:pPr>
              <a:lnSpc>
                <a:spcPct val="125000"/>
              </a:lnSpc>
            </a:pPr>
            <a:r>
              <a:rPr lang="en-US" altLang="zh-CN" b="1" dirty="0" smtClean="0">
                <a:solidFill>
                  <a:srgbClr val="005D97"/>
                </a:solidFill>
                <a:latin typeface="Times New Roman" pitchFamily="18" charset="0"/>
                <a:cs typeface="Times New Roman" pitchFamily="18" charset="0"/>
              </a:rPr>
              <a:t>6.</a:t>
            </a:r>
            <a:r>
              <a:rPr lang="zh-CN" altLang="en-US" b="1" dirty="0" smtClean="0">
                <a:solidFill>
                  <a:srgbClr val="005D97"/>
                </a:solidFill>
                <a:latin typeface="Times New Roman" pitchFamily="18" charset="0"/>
                <a:cs typeface="Times New Roman" pitchFamily="18" charset="0"/>
              </a:rPr>
              <a:t>术语类型</a:t>
            </a:r>
          </a:p>
          <a:p>
            <a:pPr>
              <a:lnSpc>
                <a:spcPct val="125000"/>
              </a:lnSpc>
            </a:pPr>
            <a:r>
              <a:rPr lang="en-US" altLang="zh-CN" b="1" dirty="0" smtClean="0">
                <a:solidFill>
                  <a:srgbClr val="005D97"/>
                </a:solidFill>
                <a:latin typeface="Times New Roman" pitchFamily="18" charset="0"/>
                <a:cs typeface="Times New Roman" pitchFamily="18" charset="0"/>
              </a:rPr>
              <a:t>7.</a:t>
            </a:r>
            <a:r>
              <a:rPr lang="zh-CN" altLang="en-US" b="1" dirty="0" smtClean="0">
                <a:solidFill>
                  <a:srgbClr val="005D97"/>
                </a:solidFill>
                <a:latin typeface="Times New Roman" pitchFamily="18" charset="0"/>
                <a:cs typeface="Times New Roman" pitchFamily="18" charset="0"/>
              </a:rPr>
              <a:t>节点类型</a:t>
            </a:r>
          </a:p>
          <a:p>
            <a:pPr>
              <a:lnSpc>
                <a:spcPct val="125000"/>
              </a:lnSpc>
            </a:pPr>
            <a:r>
              <a:rPr lang="en-US" altLang="zh-CN" b="1" dirty="0" smtClean="0">
                <a:solidFill>
                  <a:srgbClr val="005D97"/>
                </a:solidFill>
                <a:latin typeface="Times New Roman" pitchFamily="18" charset="0"/>
                <a:cs typeface="Times New Roman" pitchFamily="18" charset="0"/>
              </a:rPr>
              <a:t>8.</a:t>
            </a:r>
            <a:r>
              <a:rPr lang="zh-CN" altLang="en-US" b="1" dirty="0" smtClean="0">
                <a:solidFill>
                  <a:srgbClr val="005D97"/>
                </a:solidFill>
                <a:latin typeface="Times New Roman" pitchFamily="18" charset="0"/>
                <a:cs typeface="Times New Roman" pitchFamily="18" charset="0"/>
              </a:rPr>
              <a:t>连线</a:t>
            </a:r>
          </a:p>
          <a:p>
            <a:pPr>
              <a:lnSpc>
                <a:spcPct val="125000"/>
              </a:lnSpc>
            </a:pPr>
            <a:r>
              <a:rPr lang="en-US" altLang="zh-CN" b="1" dirty="0" smtClean="0">
                <a:solidFill>
                  <a:srgbClr val="005D97"/>
                </a:solidFill>
                <a:latin typeface="Times New Roman" pitchFamily="18" charset="0"/>
                <a:cs typeface="Times New Roman" pitchFamily="18" charset="0"/>
              </a:rPr>
              <a:t>9.</a:t>
            </a:r>
            <a:r>
              <a:rPr lang="zh-CN" altLang="en-US" b="1" dirty="0" smtClean="0">
                <a:solidFill>
                  <a:srgbClr val="005D97"/>
                </a:solidFill>
                <a:latin typeface="Times New Roman" pitchFamily="18" charset="0"/>
                <a:cs typeface="Times New Roman" pitchFamily="18" charset="0"/>
              </a:rPr>
              <a:t>阈值</a:t>
            </a:r>
          </a:p>
          <a:p>
            <a:pPr>
              <a:lnSpc>
                <a:spcPct val="125000"/>
              </a:lnSpc>
            </a:pPr>
            <a:r>
              <a:rPr lang="en-US" altLang="zh-CN" b="1" dirty="0" smtClean="0">
                <a:solidFill>
                  <a:srgbClr val="005D97"/>
                </a:solidFill>
                <a:latin typeface="Times New Roman" pitchFamily="18" charset="0"/>
                <a:cs typeface="Times New Roman" pitchFamily="18" charset="0"/>
              </a:rPr>
              <a:t>10.</a:t>
            </a:r>
            <a:r>
              <a:rPr lang="zh-CN" altLang="en-US" b="1" dirty="0" smtClean="0">
                <a:solidFill>
                  <a:srgbClr val="005D97"/>
                </a:solidFill>
                <a:latin typeface="Times New Roman" pitchFamily="18" charset="0"/>
                <a:cs typeface="Times New Roman" pitchFamily="18" charset="0"/>
              </a:rPr>
              <a:t>剪裁</a:t>
            </a:r>
          </a:p>
          <a:p>
            <a:pPr>
              <a:lnSpc>
                <a:spcPct val="125000"/>
              </a:lnSpc>
            </a:pPr>
            <a:r>
              <a:rPr lang="en-US" altLang="zh-CN" b="1" dirty="0" smtClean="0">
                <a:solidFill>
                  <a:srgbClr val="005D97"/>
                </a:solidFill>
                <a:latin typeface="Times New Roman" pitchFamily="18" charset="0"/>
                <a:cs typeface="Times New Roman" pitchFamily="18" charset="0"/>
              </a:rPr>
              <a:t>11.</a:t>
            </a:r>
            <a:r>
              <a:rPr lang="zh-CN" altLang="en-US" b="1" dirty="0" smtClean="0">
                <a:solidFill>
                  <a:srgbClr val="005D97"/>
                </a:solidFill>
                <a:latin typeface="Times New Roman" pitchFamily="18" charset="0"/>
                <a:cs typeface="Times New Roman" pitchFamily="18" charset="0"/>
              </a:rPr>
              <a:t>可视化</a:t>
            </a:r>
          </a:p>
          <a:p>
            <a:pPr>
              <a:lnSpc>
                <a:spcPct val="125000"/>
              </a:lnSpc>
            </a:pPr>
            <a:r>
              <a:rPr lang="en-US" altLang="zh-CN" b="1" dirty="0" smtClean="0">
                <a:solidFill>
                  <a:srgbClr val="005D97"/>
                </a:solidFill>
                <a:latin typeface="Times New Roman" pitchFamily="18" charset="0"/>
                <a:cs typeface="Times New Roman" pitchFamily="18" charset="0"/>
              </a:rPr>
              <a:t>12.</a:t>
            </a:r>
            <a:r>
              <a:rPr lang="zh-CN" altLang="en-US" b="1" dirty="0" smtClean="0">
                <a:solidFill>
                  <a:srgbClr val="005D97"/>
                </a:solidFill>
                <a:latin typeface="Times New Roman" pitchFamily="18" charset="0"/>
                <a:cs typeface="Times New Roman" pitchFamily="18" charset="0"/>
              </a:rPr>
              <a:t>菜单栏</a:t>
            </a:r>
            <a:endParaRPr lang="zh-CN" altLang="en-US" b="1" dirty="0">
              <a:solidFill>
                <a:srgbClr val="005D97"/>
              </a:solidFill>
              <a:latin typeface="Times New Roman" pitchFamily="18" charset="0"/>
              <a:cs typeface="Times New Roman" pitchFamily="18" charset="0"/>
            </a:endParaRPr>
          </a:p>
        </p:txBody>
      </p:sp>
      <p:sp>
        <p:nvSpPr>
          <p:cNvPr id="6" name="矩形 5"/>
          <p:cNvSpPr/>
          <p:nvPr/>
        </p:nvSpPr>
        <p:spPr>
          <a:xfrm>
            <a:off x="683568" y="908720"/>
            <a:ext cx="3982180" cy="523220"/>
          </a:xfrm>
          <a:prstGeom prst="rect">
            <a:avLst/>
          </a:prstGeom>
        </p:spPr>
        <p:txBody>
          <a:bodyPr wrap="none">
            <a:spAutoFit/>
          </a:bodyPr>
          <a:lstStyle/>
          <a:p>
            <a:r>
              <a:rPr lang="en-US" altLang="zh-CN" sz="2800" b="1" dirty="0" smtClean="0">
                <a:solidFill>
                  <a:srgbClr val="005D97"/>
                </a:solidFill>
                <a:latin typeface="黑体" pitchFamily="49" charset="-122"/>
                <a:ea typeface="黑体" pitchFamily="49" charset="-122"/>
              </a:rPr>
              <a:t>3.2 </a:t>
            </a:r>
            <a:r>
              <a:rPr lang="en-US" altLang="zh-CN" sz="2800" b="1" dirty="0" err="1" smtClean="0">
                <a:solidFill>
                  <a:srgbClr val="005D97"/>
                </a:solidFill>
                <a:latin typeface="黑体" pitchFamily="49" charset="-122"/>
                <a:ea typeface="黑体" pitchFamily="49" charset="-122"/>
              </a:rPr>
              <a:t>Citespace</a:t>
            </a:r>
            <a:r>
              <a:rPr lang="zh-CN" altLang="en-US" sz="2800" b="1" dirty="0" smtClean="0">
                <a:solidFill>
                  <a:srgbClr val="005D97"/>
                </a:solidFill>
                <a:latin typeface="黑体" pitchFamily="49" charset="-122"/>
                <a:ea typeface="黑体" pitchFamily="49" charset="-122"/>
              </a:rPr>
              <a:t>的主界面</a:t>
            </a:r>
            <a:endParaRPr lang="en-US" altLang="zh-CN" sz="2800" b="1" dirty="0" smtClean="0">
              <a:solidFill>
                <a:srgbClr val="005D97"/>
              </a:solidFill>
              <a:latin typeface="黑体" pitchFamily="49" charset="-122"/>
              <a:ea typeface="黑体" pitchFamily="49" charset="-122"/>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962926" y="1988840"/>
            <a:ext cx="7200463" cy="3830960"/>
          </a:xfrm>
          <a:prstGeom prst="rect">
            <a:avLst/>
          </a:prstGeom>
          <a:noFill/>
          <a:ln w="9525">
            <a:noFill/>
            <a:miter lim="800000"/>
            <a:headEnd/>
            <a:tailEnd/>
          </a:ln>
        </p:spPr>
      </p:pic>
      <p:sp>
        <p:nvSpPr>
          <p:cNvPr id="3" name="AutoShape 2"/>
          <p:cNvSpPr>
            <a:spLocks noChangeArrowheads="1"/>
          </p:cNvSpPr>
          <p:nvPr/>
        </p:nvSpPr>
        <p:spPr bwMode="auto">
          <a:xfrm>
            <a:off x="1691680" y="836712"/>
            <a:ext cx="5256584" cy="720626"/>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defRPr/>
            </a:pPr>
            <a:r>
              <a:rPr lang="en-US" altLang="zh-CN" sz="3600" b="1" dirty="0" smtClean="0"/>
              <a:t>4. </a:t>
            </a:r>
            <a:r>
              <a:rPr lang="en-US" altLang="zh-CN" sz="3600" b="1" dirty="0" err="1" smtClean="0"/>
              <a:t>Citespace</a:t>
            </a:r>
            <a:r>
              <a:rPr lang="zh-CN" altLang="en-US" sz="3600" b="1" dirty="0"/>
              <a:t>的操作步骤</a:t>
            </a: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cstate="print"/>
          <a:srcRect/>
          <a:stretch>
            <a:fillRect/>
          </a:stretch>
        </p:blipFill>
        <p:spPr bwMode="auto">
          <a:xfrm>
            <a:off x="827584" y="1556792"/>
            <a:ext cx="7324760" cy="4252275"/>
          </a:xfrm>
          <a:prstGeom prst="rect">
            <a:avLst/>
          </a:prstGeom>
          <a:noFill/>
          <a:ln w="9525">
            <a:noFill/>
            <a:miter lim="800000"/>
            <a:headEnd/>
            <a:tailEnd/>
          </a:ln>
        </p:spPr>
      </p:pic>
      <p:sp>
        <p:nvSpPr>
          <p:cNvPr id="6" name="矩形 5"/>
          <p:cNvSpPr/>
          <p:nvPr/>
        </p:nvSpPr>
        <p:spPr>
          <a:xfrm>
            <a:off x="823449" y="908720"/>
            <a:ext cx="2164375" cy="523220"/>
          </a:xfrm>
          <a:prstGeom prst="rect">
            <a:avLst/>
          </a:prstGeom>
        </p:spPr>
        <p:txBody>
          <a:bodyPr wrap="none">
            <a:spAutoFit/>
          </a:bodyPr>
          <a:lstStyle/>
          <a:p>
            <a:r>
              <a:rPr lang="en-US" altLang="zh-CN" sz="2800" b="1" dirty="0" smtClean="0">
                <a:solidFill>
                  <a:srgbClr val="005D97"/>
                </a:solidFill>
                <a:latin typeface="黑体" pitchFamily="49" charset="-122"/>
                <a:ea typeface="黑体" pitchFamily="49" charset="-122"/>
              </a:rPr>
              <a:t>4.1</a:t>
            </a:r>
            <a:r>
              <a:rPr lang="zh-CN" altLang="en-US" sz="2800" b="1" dirty="0" smtClean="0">
                <a:solidFill>
                  <a:srgbClr val="005D97"/>
                </a:solidFill>
                <a:latin typeface="黑体" pitchFamily="49" charset="-122"/>
                <a:ea typeface="黑体" pitchFamily="49" charset="-122"/>
              </a:rPr>
              <a:t>创建项目</a:t>
            </a:r>
            <a:endParaRPr lang="en-US" altLang="zh-CN" sz="2800" b="1" dirty="0" smtClean="0">
              <a:solidFill>
                <a:srgbClr val="005D97"/>
              </a:solidFill>
              <a:latin typeface="黑体" pitchFamily="49" charset="-122"/>
              <a:ea typeface="黑体" pitchFamily="49" charset="-122"/>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cstate="print"/>
          <a:srcRect/>
          <a:stretch>
            <a:fillRect/>
          </a:stretch>
        </p:blipFill>
        <p:spPr bwMode="auto">
          <a:xfrm>
            <a:off x="611561" y="1124744"/>
            <a:ext cx="7848871" cy="4561860"/>
          </a:xfrm>
          <a:prstGeom prst="rect">
            <a:avLst/>
          </a:prstGeom>
          <a:noFill/>
          <a:ln w="9525">
            <a:noFill/>
            <a:miter lim="800000"/>
            <a:headEnd/>
            <a:tailEnd/>
          </a:ln>
        </p:spPr>
      </p:pic>
      <p:sp>
        <p:nvSpPr>
          <p:cNvPr id="3" name="矩形 2"/>
          <p:cNvSpPr/>
          <p:nvPr/>
        </p:nvSpPr>
        <p:spPr>
          <a:xfrm>
            <a:off x="786326" y="908720"/>
            <a:ext cx="2345514" cy="523220"/>
          </a:xfrm>
          <a:prstGeom prst="rect">
            <a:avLst/>
          </a:prstGeom>
        </p:spPr>
        <p:txBody>
          <a:bodyPr wrap="none">
            <a:spAutoFit/>
          </a:bodyPr>
          <a:lstStyle/>
          <a:p>
            <a:r>
              <a:rPr lang="en-US" altLang="zh-CN" sz="2800" b="1" dirty="0" smtClean="0">
                <a:solidFill>
                  <a:srgbClr val="005D97"/>
                </a:solidFill>
                <a:latin typeface="黑体" pitchFamily="49" charset="-122"/>
                <a:ea typeface="黑体" pitchFamily="49" charset="-122"/>
              </a:rPr>
              <a:t>4.2 </a:t>
            </a:r>
            <a:r>
              <a:rPr lang="zh-CN" altLang="en-US" sz="2800" b="1" dirty="0" smtClean="0">
                <a:solidFill>
                  <a:srgbClr val="005D97"/>
                </a:solidFill>
                <a:latin typeface="黑体" pitchFamily="49" charset="-122"/>
                <a:ea typeface="黑体" pitchFamily="49" charset="-122"/>
              </a:rPr>
              <a:t>参数设置</a:t>
            </a:r>
            <a:endParaRPr lang="en-US" altLang="zh-CN" sz="2800" b="1" dirty="0" smtClean="0">
              <a:solidFill>
                <a:srgbClr val="005D97"/>
              </a:solidFill>
              <a:latin typeface="黑体" pitchFamily="49" charset="-122"/>
              <a:ea typeface="黑体" pitchFamily="49" charset="-122"/>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cstate="print"/>
          <a:srcRect/>
          <a:stretch>
            <a:fillRect/>
          </a:stretch>
        </p:blipFill>
        <p:spPr bwMode="auto">
          <a:xfrm>
            <a:off x="1331640" y="1556792"/>
            <a:ext cx="6619875" cy="3171825"/>
          </a:xfrm>
          <a:prstGeom prst="rect">
            <a:avLst/>
          </a:prstGeom>
          <a:noFill/>
          <a:ln w="9525">
            <a:noFill/>
            <a:miter lim="800000"/>
            <a:headEnd/>
            <a:tailEnd/>
          </a:ln>
        </p:spPr>
      </p:pic>
      <p:sp>
        <p:nvSpPr>
          <p:cNvPr id="4" name="矩形 3"/>
          <p:cNvSpPr/>
          <p:nvPr/>
        </p:nvSpPr>
        <p:spPr>
          <a:xfrm>
            <a:off x="1043608" y="5013176"/>
            <a:ext cx="7488832" cy="400110"/>
          </a:xfrm>
          <a:prstGeom prst="rect">
            <a:avLst/>
          </a:prstGeom>
        </p:spPr>
        <p:txBody>
          <a:bodyPr wrap="square">
            <a:spAutoFit/>
          </a:bodyPr>
          <a:lstStyle/>
          <a:p>
            <a:r>
              <a:rPr lang="zh-CN" altLang="en-US" sz="2000" b="1" dirty="0" smtClean="0">
                <a:solidFill>
                  <a:srgbClr val="005D97"/>
                </a:solidFill>
              </a:rPr>
              <a:t>自由词：文章的关键词和作者自己标引的词（不够规范）</a:t>
            </a:r>
            <a:endParaRPr lang="zh-CN" altLang="en-US" sz="2000" b="1" dirty="0">
              <a:solidFill>
                <a:srgbClr val="005D97"/>
              </a:solidFill>
            </a:endParaRPr>
          </a:p>
        </p:txBody>
      </p:sp>
      <p:sp>
        <p:nvSpPr>
          <p:cNvPr id="6" name="矩形 5"/>
          <p:cNvSpPr/>
          <p:nvPr/>
        </p:nvSpPr>
        <p:spPr>
          <a:xfrm>
            <a:off x="786326" y="908720"/>
            <a:ext cx="2345514" cy="523220"/>
          </a:xfrm>
          <a:prstGeom prst="rect">
            <a:avLst/>
          </a:prstGeom>
        </p:spPr>
        <p:txBody>
          <a:bodyPr wrap="none">
            <a:spAutoFit/>
          </a:bodyPr>
          <a:lstStyle/>
          <a:p>
            <a:r>
              <a:rPr lang="en-US" altLang="zh-CN" sz="2800" b="1" dirty="0" smtClean="0">
                <a:solidFill>
                  <a:srgbClr val="005D97"/>
                </a:solidFill>
                <a:latin typeface="黑体" pitchFamily="49" charset="-122"/>
                <a:ea typeface="黑体" pitchFamily="49" charset="-122"/>
              </a:rPr>
              <a:t>4.2 </a:t>
            </a:r>
            <a:r>
              <a:rPr lang="zh-CN" altLang="en-US" sz="2800" b="1" dirty="0" smtClean="0">
                <a:solidFill>
                  <a:srgbClr val="005D97"/>
                </a:solidFill>
                <a:latin typeface="黑体" pitchFamily="49" charset="-122"/>
                <a:ea typeface="黑体" pitchFamily="49" charset="-122"/>
              </a:rPr>
              <a:t>参数设置</a:t>
            </a:r>
            <a:endParaRPr lang="en-US" altLang="zh-CN" sz="2800" b="1" dirty="0" smtClean="0">
              <a:solidFill>
                <a:srgbClr val="005D97"/>
              </a:solidFill>
              <a:latin typeface="黑体" pitchFamily="49" charset="-122"/>
              <a:ea typeface="黑体" pitchFamily="49" charset="-122"/>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11" descr="分析类型"/>
          <p:cNvPicPr>
            <a:picLocks noChangeAspect="1" noChangeArrowheads="1"/>
          </p:cNvPicPr>
          <p:nvPr/>
        </p:nvPicPr>
        <p:blipFill>
          <a:blip r:embed="rId2" cstate="print"/>
          <a:srcRect/>
          <a:stretch>
            <a:fillRect/>
          </a:stretch>
        </p:blipFill>
        <p:spPr bwMode="auto">
          <a:xfrm>
            <a:off x="1043608" y="3212977"/>
            <a:ext cx="6696744" cy="1169099"/>
          </a:xfrm>
          <a:prstGeom prst="rect">
            <a:avLst/>
          </a:prstGeom>
          <a:noFill/>
          <a:ln w="9525">
            <a:noFill/>
            <a:miter lim="800000"/>
            <a:headEnd/>
            <a:tailEnd/>
          </a:ln>
        </p:spPr>
      </p:pic>
      <p:sp>
        <p:nvSpPr>
          <p:cNvPr id="23" name="AutoShape 12"/>
          <p:cNvSpPr>
            <a:spLocks noChangeArrowheads="1"/>
          </p:cNvSpPr>
          <p:nvPr/>
        </p:nvSpPr>
        <p:spPr bwMode="auto">
          <a:xfrm>
            <a:off x="1331838" y="2636095"/>
            <a:ext cx="1439962" cy="390176"/>
          </a:xfrm>
          <a:prstGeom prst="wedgeRoundRectCallout">
            <a:avLst>
              <a:gd name="adj1" fmla="val -47509"/>
              <a:gd name="adj2" fmla="val 163921"/>
              <a:gd name="adj3" fmla="val 16667"/>
            </a:avLst>
          </a:prstGeom>
          <a:solidFill>
            <a:schemeClr val="accent1">
              <a:alpha val="58823"/>
            </a:schemeClr>
          </a:solidFill>
          <a:ln w="9525">
            <a:solidFill>
              <a:schemeClr val="tx1"/>
            </a:solidFill>
            <a:miter lim="800000"/>
            <a:headEnd/>
            <a:tailEnd/>
          </a:ln>
        </p:spPr>
        <p:txBody>
          <a:bodyPr/>
          <a:lstStyle/>
          <a:p>
            <a:pPr algn="ctr"/>
            <a:r>
              <a:rPr lang="zh-CN" altLang="en-US" sz="2000"/>
              <a:t>共引作者</a:t>
            </a:r>
          </a:p>
        </p:txBody>
      </p:sp>
      <p:sp>
        <p:nvSpPr>
          <p:cNvPr id="24" name="AutoShape 13"/>
          <p:cNvSpPr>
            <a:spLocks noChangeArrowheads="1"/>
          </p:cNvSpPr>
          <p:nvPr/>
        </p:nvSpPr>
        <p:spPr bwMode="auto">
          <a:xfrm>
            <a:off x="3274938" y="2132856"/>
            <a:ext cx="1644258" cy="390177"/>
          </a:xfrm>
          <a:prstGeom prst="wedgeRoundRectCallout">
            <a:avLst>
              <a:gd name="adj1" fmla="val -108389"/>
              <a:gd name="adj2" fmla="val 280037"/>
              <a:gd name="adj3" fmla="val 16667"/>
            </a:avLst>
          </a:prstGeom>
          <a:solidFill>
            <a:schemeClr val="accent1">
              <a:alpha val="58823"/>
            </a:schemeClr>
          </a:solidFill>
          <a:ln w="9525">
            <a:solidFill>
              <a:schemeClr val="tx1"/>
            </a:solidFill>
            <a:miter lim="800000"/>
            <a:headEnd/>
            <a:tailEnd/>
          </a:ln>
        </p:spPr>
        <p:txBody>
          <a:bodyPr/>
          <a:lstStyle/>
          <a:p>
            <a:pPr algn="ctr"/>
            <a:r>
              <a:rPr lang="zh-CN" altLang="en-US" sz="2000" dirty="0"/>
              <a:t>共引机构</a:t>
            </a:r>
          </a:p>
        </p:txBody>
      </p:sp>
      <p:sp>
        <p:nvSpPr>
          <p:cNvPr id="25" name="AutoShape 14"/>
          <p:cNvSpPr>
            <a:spLocks noChangeArrowheads="1"/>
          </p:cNvSpPr>
          <p:nvPr/>
        </p:nvSpPr>
        <p:spPr bwMode="auto">
          <a:xfrm>
            <a:off x="3223577" y="2925020"/>
            <a:ext cx="1348423" cy="390176"/>
          </a:xfrm>
          <a:prstGeom prst="wedgeRoundRectCallout">
            <a:avLst>
              <a:gd name="adj1" fmla="val -52093"/>
              <a:gd name="adj2" fmla="val 97255"/>
              <a:gd name="adj3" fmla="val 16667"/>
            </a:avLst>
          </a:prstGeom>
          <a:solidFill>
            <a:srgbClr val="C0C0C0">
              <a:alpha val="58823"/>
            </a:srgbClr>
          </a:solidFill>
          <a:ln w="31750">
            <a:solidFill>
              <a:srgbClr val="FF0000"/>
            </a:solidFill>
            <a:miter lim="800000"/>
            <a:headEnd/>
            <a:tailEnd/>
          </a:ln>
        </p:spPr>
        <p:txBody>
          <a:bodyPr/>
          <a:lstStyle/>
          <a:p>
            <a:pPr algn="ctr"/>
            <a:r>
              <a:rPr lang="zh-CN" altLang="en-US" sz="2000" b="1" dirty="0">
                <a:solidFill>
                  <a:srgbClr val="FF3300"/>
                </a:solidFill>
              </a:rPr>
              <a:t>共引国别</a:t>
            </a:r>
          </a:p>
        </p:txBody>
      </p:sp>
      <p:sp>
        <p:nvSpPr>
          <p:cNvPr id="26" name="AutoShape 15"/>
          <p:cNvSpPr>
            <a:spLocks noChangeArrowheads="1"/>
          </p:cNvSpPr>
          <p:nvPr/>
        </p:nvSpPr>
        <p:spPr bwMode="auto">
          <a:xfrm>
            <a:off x="5003725" y="2132856"/>
            <a:ext cx="1644259" cy="390177"/>
          </a:xfrm>
          <a:prstGeom prst="wedgeRoundRectCallout">
            <a:avLst>
              <a:gd name="adj1" fmla="val -102347"/>
              <a:gd name="adj2" fmla="val 282968"/>
              <a:gd name="adj3" fmla="val 16667"/>
            </a:avLst>
          </a:prstGeom>
          <a:solidFill>
            <a:schemeClr val="accent1">
              <a:alpha val="58823"/>
            </a:schemeClr>
          </a:solidFill>
          <a:ln w="9525">
            <a:solidFill>
              <a:schemeClr val="tx1"/>
            </a:solidFill>
            <a:miter lim="800000"/>
            <a:headEnd/>
            <a:tailEnd/>
          </a:ln>
        </p:spPr>
        <p:txBody>
          <a:bodyPr/>
          <a:lstStyle/>
          <a:p>
            <a:pPr algn="ctr"/>
            <a:r>
              <a:rPr lang="zh-CN" altLang="en-US" sz="2000"/>
              <a:t>共引时间</a:t>
            </a:r>
          </a:p>
        </p:txBody>
      </p:sp>
      <p:sp>
        <p:nvSpPr>
          <p:cNvPr id="27" name="AutoShape 16"/>
          <p:cNvSpPr>
            <a:spLocks noChangeArrowheads="1"/>
          </p:cNvSpPr>
          <p:nvPr/>
        </p:nvSpPr>
        <p:spPr bwMode="auto">
          <a:xfrm>
            <a:off x="4794568" y="2925020"/>
            <a:ext cx="1001568" cy="390176"/>
          </a:xfrm>
          <a:prstGeom prst="wedgeRoundRectCallout">
            <a:avLst>
              <a:gd name="adj1" fmla="val -52792"/>
              <a:gd name="adj2" fmla="val 97255"/>
              <a:gd name="adj3" fmla="val 16667"/>
            </a:avLst>
          </a:prstGeom>
          <a:solidFill>
            <a:schemeClr val="accent1">
              <a:alpha val="58823"/>
            </a:schemeClr>
          </a:solidFill>
          <a:ln w="9525">
            <a:solidFill>
              <a:schemeClr val="tx1"/>
            </a:solidFill>
            <a:miter lim="800000"/>
            <a:headEnd/>
            <a:tailEnd/>
          </a:ln>
        </p:spPr>
        <p:txBody>
          <a:bodyPr/>
          <a:lstStyle/>
          <a:p>
            <a:pPr algn="ctr"/>
            <a:r>
              <a:rPr lang="zh-CN" altLang="en-US" sz="2000"/>
              <a:t>关键词</a:t>
            </a:r>
          </a:p>
        </p:txBody>
      </p:sp>
      <p:sp>
        <p:nvSpPr>
          <p:cNvPr id="28" name="AutoShape 17"/>
          <p:cNvSpPr>
            <a:spLocks noChangeArrowheads="1"/>
          </p:cNvSpPr>
          <p:nvPr/>
        </p:nvSpPr>
        <p:spPr bwMode="auto">
          <a:xfrm>
            <a:off x="6803951" y="2132856"/>
            <a:ext cx="1440458" cy="390177"/>
          </a:xfrm>
          <a:prstGeom prst="wedgeRoundRectCallout">
            <a:avLst>
              <a:gd name="adj1" fmla="val -146473"/>
              <a:gd name="adj2" fmla="val 311548"/>
              <a:gd name="adj3" fmla="val 16667"/>
            </a:avLst>
          </a:prstGeom>
          <a:solidFill>
            <a:schemeClr val="accent1">
              <a:alpha val="58823"/>
            </a:schemeClr>
          </a:solidFill>
          <a:ln w="9525">
            <a:solidFill>
              <a:schemeClr val="tx1"/>
            </a:solidFill>
            <a:miter lim="800000"/>
            <a:headEnd/>
            <a:tailEnd/>
          </a:ln>
        </p:spPr>
        <p:txBody>
          <a:bodyPr/>
          <a:lstStyle/>
          <a:p>
            <a:pPr algn="ctr"/>
            <a:r>
              <a:rPr lang="zh-CN" altLang="en-US" sz="2000"/>
              <a:t>共引领域</a:t>
            </a:r>
          </a:p>
        </p:txBody>
      </p:sp>
      <p:sp>
        <p:nvSpPr>
          <p:cNvPr id="29" name="AutoShape 18"/>
          <p:cNvSpPr>
            <a:spLocks noChangeArrowheads="1"/>
          </p:cNvSpPr>
          <p:nvPr/>
        </p:nvSpPr>
        <p:spPr bwMode="auto">
          <a:xfrm>
            <a:off x="755575" y="4436321"/>
            <a:ext cx="1512169" cy="648864"/>
          </a:xfrm>
          <a:prstGeom prst="wedgeRoundRectCallout">
            <a:avLst>
              <a:gd name="adj1" fmla="val -14620"/>
              <a:gd name="adj2" fmla="val -95593"/>
              <a:gd name="adj3" fmla="val 16667"/>
            </a:avLst>
          </a:prstGeom>
          <a:solidFill>
            <a:srgbClr val="C0C0C0">
              <a:alpha val="58823"/>
            </a:srgbClr>
          </a:solidFill>
          <a:ln w="31750" algn="ctr">
            <a:solidFill>
              <a:srgbClr val="FF0000"/>
            </a:solidFill>
            <a:miter lim="800000"/>
            <a:headEnd/>
            <a:tailEnd/>
          </a:ln>
        </p:spPr>
        <p:txBody>
          <a:bodyPr/>
          <a:lstStyle/>
          <a:p>
            <a:pPr algn="ctr"/>
            <a:r>
              <a:rPr lang="zh-CN" altLang="en-US" sz="2000" b="1" dirty="0">
                <a:solidFill>
                  <a:srgbClr val="FF3300"/>
                </a:solidFill>
              </a:rPr>
              <a:t>共引文献（</a:t>
            </a:r>
            <a:r>
              <a:rPr lang="en-US" altLang="zh-CN" sz="2000" b="1" dirty="0">
                <a:solidFill>
                  <a:srgbClr val="FF3300"/>
                </a:solidFill>
              </a:rPr>
              <a:t>DCA</a:t>
            </a:r>
            <a:r>
              <a:rPr lang="zh-CN" altLang="en-US" sz="2000" b="1" dirty="0">
                <a:solidFill>
                  <a:srgbClr val="FF3300"/>
                </a:solidFill>
              </a:rPr>
              <a:t>）</a:t>
            </a:r>
          </a:p>
        </p:txBody>
      </p:sp>
      <p:sp>
        <p:nvSpPr>
          <p:cNvPr id="30" name="AutoShape 19"/>
          <p:cNvSpPr>
            <a:spLocks noChangeArrowheads="1"/>
          </p:cNvSpPr>
          <p:nvPr/>
        </p:nvSpPr>
        <p:spPr bwMode="auto">
          <a:xfrm>
            <a:off x="2411338" y="4796682"/>
            <a:ext cx="1296566" cy="713179"/>
          </a:xfrm>
          <a:prstGeom prst="wedgeRoundRectCallout">
            <a:avLst>
              <a:gd name="adj1" fmla="val -11171"/>
              <a:gd name="adj2" fmla="val -153606"/>
              <a:gd name="adj3" fmla="val 16667"/>
            </a:avLst>
          </a:prstGeom>
          <a:solidFill>
            <a:schemeClr val="accent1">
              <a:alpha val="58823"/>
            </a:schemeClr>
          </a:solidFill>
          <a:ln w="9525">
            <a:solidFill>
              <a:schemeClr val="tx1"/>
            </a:solidFill>
            <a:miter lim="800000"/>
            <a:headEnd/>
            <a:tailEnd/>
          </a:ln>
        </p:spPr>
        <p:txBody>
          <a:bodyPr/>
          <a:lstStyle/>
          <a:p>
            <a:pPr algn="ctr"/>
            <a:r>
              <a:rPr lang="zh-CN" altLang="en-US" sz="2000" dirty="0"/>
              <a:t>共引作者</a:t>
            </a:r>
            <a:r>
              <a:rPr lang="en-US" altLang="zh-CN" sz="2000" dirty="0"/>
              <a:t>(ACA)</a:t>
            </a:r>
          </a:p>
        </p:txBody>
      </p:sp>
      <p:sp>
        <p:nvSpPr>
          <p:cNvPr id="31" name="AutoShape 20"/>
          <p:cNvSpPr>
            <a:spLocks noChangeArrowheads="1"/>
          </p:cNvSpPr>
          <p:nvPr/>
        </p:nvSpPr>
        <p:spPr bwMode="auto">
          <a:xfrm>
            <a:off x="3851920" y="4653137"/>
            <a:ext cx="1296144" cy="778922"/>
          </a:xfrm>
          <a:prstGeom prst="wedgeRoundRectCallout">
            <a:avLst>
              <a:gd name="adj1" fmla="val -59014"/>
              <a:gd name="adj2" fmla="val -119907"/>
              <a:gd name="adj3" fmla="val 16667"/>
            </a:avLst>
          </a:prstGeom>
          <a:solidFill>
            <a:schemeClr val="accent1">
              <a:alpha val="58823"/>
            </a:schemeClr>
          </a:solidFill>
          <a:ln w="9525">
            <a:solidFill>
              <a:schemeClr val="tx1"/>
            </a:solidFill>
            <a:miter lim="800000"/>
            <a:headEnd/>
            <a:tailEnd/>
          </a:ln>
        </p:spPr>
        <p:txBody>
          <a:bodyPr/>
          <a:lstStyle/>
          <a:p>
            <a:pPr algn="ctr"/>
            <a:r>
              <a:rPr lang="zh-CN" altLang="en-US" sz="2000" dirty="0"/>
              <a:t>共引杂志</a:t>
            </a:r>
            <a:r>
              <a:rPr lang="en-US" altLang="zh-CN" sz="2000" dirty="0"/>
              <a:t>(JCA)</a:t>
            </a:r>
          </a:p>
        </p:txBody>
      </p:sp>
      <p:sp>
        <p:nvSpPr>
          <p:cNvPr id="13" name="AutoShape 20"/>
          <p:cNvSpPr>
            <a:spLocks noChangeArrowheads="1"/>
          </p:cNvSpPr>
          <p:nvPr/>
        </p:nvSpPr>
        <p:spPr bwMode="auto">
          <a:xfrm>
            <a:off x="5220072" y="4581129"/>
            <a:ext cx="1368152" cy="432048"/>
          </a:xfrm>
          <a:prstGeom prst="wedgeRoundRectCallout">
            <a:avLst>
              <a:gd name="adj1" fmla="val -70425"/>
              <a:gd name="adj2" fmla="val -143136"/>
              <a:gd name="adj3" fmla="val 16667"/>
            </a:avLst>
          </a:prstGeom>
          <a:solidFill>
            <a:schemeClr val="accent1">
              <a:alpha val="58823"/>
            </a:schemeClr>
          </a:solidFill>
          <a:ln w="9525">
            <a:solidFill>
              <a:schemeClr val="tx1"/>
            </a:solidFill>
            <a:miter lim="800000"/>
            <a:headEnd/>
            <a:tailEnd/>
          </a:ln>
        </p:spPr>
        <p:txBody>
          <a:bodyPr/>
          <a:lstStyle/>
          <a:p>
            <a:pPr algn="ctr"/>
            <a:r>
              <a:rPr lang="zh-CN" altLang="en-US" sz="2000" dirty="0" smtClean="0"/>
              <a:t>相关文献</a:t>
            </a:r>
            <a:endParaRPr lang="en-US" altLang="zh-CN" sz="2000" dirty="0"/>
          </a:p>
        </p:txBody>
      </p:sp>
      <p:sp>
        <p:nvSpPr>
          <p:cNvPr id="14" name="AutoShape 20"/>
          <p:cNvSpPr>
            <a:spLocks noChangeArrowheads="1"/>
          </p:cNvSpPr>
          <p:nvPr/>
        </p:nvSpPr>
        <p:spPr bwMode="auto">
          <a:xfrm>
            <a:off x="6372200" y="3861049"/>
            <a:ext cx="1368152" cy="432048"/>
          </a:xfrm>
          <a:prstGeom prst="wedgeRoundRectCallout">
            <a:avLst>
              <a:gd name="adj1" fmla="val -85096"/>
              <a:gd name="adj2" fmla="val -1180"/>
              <a:gd name="adj3" fmla="val 16667"/>
            </a:avLst>
          </a:prstGeom>
          <a:solidFill>
            <a:schemeClr val="accent1">
              <a:alpha val="58823"/>
            </a:schemeClr>
          </a:solidFill>
          <a:ln w="9525">
            <a:solidFill>
              <a:schemeClr val="tx1"/>
            </a:solidFill>
            <a:miter lim="800000"/>
            <a:headEnd/>
            <a:tailEnd/>
          </a:ln>
        </p:spPr>
        <p:txBody>
          <a:bodyPr/>
          <a:lstStyle/>
          <a:p>
            <a:pPr algn="ctr"/>
            <a:r>
              <a:rPr lang="zh-CN" altLang="en-US" sz="2000" dirty="0" smtClean="0"/>
              <a:t>资助基金</a:t>
            </a:r>
            <a:endParaRPr lang="en-US" altLang="zh-CN" sz="2000" dirty="0"/>
          </a:p>
        </p:txBody>
      </p:sp>
      <p:sp>
        <p:nvSpPr>
          <p:cNvPr id="16" name="矩形 15"/>
          <p:cNvSpPr/>
          <p:nvPr/>
        </p:nvSpPr>
        <p:spPr>
          <a:xfrm>
            <a:off x="786326" y="908720"/>
            <a:ext cx="2345514" cy="523220"/>
          </a:xfrm>
          <a:prstGeom prst="rect">
            <a:avLst/>
          </a:prstGeom>
        </p:spPr>
        <p:txBody>
          <a:bodyPr wrap="none">
            <a:spAutoFit/>
          </a:bodyPr>
          <a:lstStyle/>
          <a:p>
            <a:r>
              <a:rPr lang="en-US" altLang="zh-CN" sz="2800" b="1" dirty="0" smtClean="0">
                <a:solidFill>
                  <a:srgbClr val="005D97"/>
                </a:solidFill>
                <a:latin typeface="黑体" pitchFamily="49" charset="-122"/>
                <a:ea typeface="黑体" pitchFamily="49" charset="-122"/>
              </a:rPr>
              <a:t>4.2 </a:t>
            </a:r>
            <a:r>
              <a:rPr lang="zh-CN" altLang="en-US" sz="2800" b="1" dirty="0" smtClean="0">
                <a:solidFill>
                  <a:srgbClr val="005D97"/>
                </a:solidFill>
                <a:latin typeface="黑体" pitchFamily="49" charset="-122"/>
                <a:ea typeface="黑体" pitchFamily="49" charset="-122"/>
              </a:rPr>
              <a:t>参数设置</a:t>
            </a:r>
            <a:endParaRPr lang="en-US" altLang="zh-CN" sz="2800" b="1" dirty="0" smtClean="0">
              <a:solidFill>
                <a:srgbClr val="005D97"/>
              </a:solidFill>
              <a:latin typeface="黑体" pitchFamily="49" charset="-122"/>
              <a:ea typeface="黑体" pitchFamily="49" charset="-122"/>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cstate="print"/>
          <a:srcRect/>
          <a:stretch>
            <a:fillRect/>
          </a:stretch>
        </p:blipFill>
        <p:spPr bwMode="auto">
          <a:xfrm>
            <a:off x="611560" y="1412776"/>
            <a:ext cx="7429500" cy="5057775"/>
          </a:xfrm>
          <a:prstGeom prst="rect">
            <a:avLst/>
          </a:prstGeom>
          <a:noFill/>
          <a:ln w="9525">
            <a:noFill/>
            <a:miter lim="800000"/>
            <a:headEnd/>
            <a:tailEnd/>
          </a:ln>
        </p:spPr>
      </p:pic>
      <p:sp>
        <p:nvSpPr>
          <p:cNvPr id="5" name="矩形 4"/>
          <p:cNvSpPr/>
          <p:nvPr/>
        </p:nvSpPr>
        <p:spPr>
          <a:xfrm>
            <a:off x="786326" y="908720"/>
            <a:ext cx="2345514" cy="523220"/>
          </a:xfrm>
          <a:prstGeom prst="rect">
            <a:avLst/>
          </a:prstGeom>
        </p:spPr>
        <p:txBody>
          <a:bodyPr wrap="none">
            <a:spAutoFit/>
          </a:bodyPr>
          <a:lstStyle/>
          <a:p>
            <a:r>
              <a:rPr lang="en-US" altLang="zh-CN" sz="2800" b="1" dirty="0" smtClean="0">
                <a:solidFill>
                  <a:srgbClr val="005D97"/>
                </a:solidFill>
                <a:latin typeface="黑体" pitchFamily="49" charset="-122"/>
                <a:ea typeface="黑体" pitchFamily="49" charset="-122"/>
              </a:rPr>
              <a:t>4.2 </a:t>
            </a:r>
            <a:r>
              <a:rPr lang="zh-CN" altLang="en-US" sz="2800" b="1" dirty="0" smtClean="0">
                <a:solidFill>
                  <a:srgbClr val="005D97"/>
                </a:solidFill>
                <a:latin typeface="黑体" pitchFamily="49" charset="-122"/>
                <a:ea typeface="黑体" pitchFamily="49" charset="-122"/>
              </a:rPr>
              <a:t>参数设置</a:t>
            </a:r>
            <a:endParaRPr lang="en-US" altLang="zh-CN" sz="2800" b="1" dirty="0" smtClean="0">
              <a:solidFill>
                <a:srgbClr val="005D97"/>
              </a:solidFill>
              <a:latin typeface="黑体" pitchFamily="49" charset="-122"/>
              <a:ea typeface="黑体" pitchFamily="49" charset="-122"/>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cstate="print"/>
          <a:srcRect/>
          <a:stretch>
            <a:fillRect/>
          </a:stretch>
        </p:blipFill>
        <p:spPr bwMode="auto">
          <a:xfrm>
            <a:off x="683568" y="2132856"/>
            <a:ext cx="7784355" cy="2296343"/>
          </a:xfrm>
          <a:prstGeom prst="rect">
            <a:avLst/>
          </a:prstGeom>
          <a:noFill/>
          <a:ln w="9525">
            <a:noFill/>
            <a:miter lim="800000"/>
            <a:headEnd/>
            <a:tailEnd/>
          </a:ln>
        </p:spPr>
      </p:pic>
      <p:sp>
        <p:nvSpPr>
          <p:cNvPr id="5" name="矩形 4"/>
          <p:cNvSpPr/>
          <p:nvPr/>
        </p:nvSpPr>
        <p:spPr>
          <a:xfrm>
            <a:off x="1043608" y="4725144"/>
            <a:ext cx="6048672" cy="400110"/>
          </a:xfrm>
          <a:prstGeom prst="rect">
            <a:avLst/>
          </a:prstGeom>
        </p:spPr>
        <p:txBody>
          <a:bodyPr wrap="square">
            <a:spAutoFit/>
          </a:bodyPr>
          <a:lstStyle/>
          <a:p>
            <a:r>
              <a:rPr lang="zh-CN" altLang="en-US" sz="2000" b="1" dirty="0" smtClean="0">
                <a:solidFill>
                  <a:srgbClr val="0070C0"/>
                </a:solidFill>
              </a:rPr>
              <a:t>由于文献较多，因此需要对复杂的网络进行剪裁</a:t>
            </a:r>
          </a:p>
        </p:txBody>
      </p:sp>
      <p:sp>
        <p:nvSpPr>
          <p:cNvPr id="6" name="矩形 5"/>
          <p:cNvSpPr/>
          <p:nvPr/>
        </p:nvSpPr>
        <p:spPr>
          <a:xfrm>
            <a:off x="786326" y="908720"/>
            <a:ext cx="2345514" cy="523220"/>
          </a:xfrm>
          <a:prstGeom prst="rect">
            <a:avLst/>
          </a:prstGeom>
        </p:spPr>
        <p:txBody>
          <a:bodyPr wrap="none">
            <a:spAutoFit/>
          </a:bodyPr>
          <a:lstStyle/>
          <a:p>
            <a:r>
              <a:rPr lang="en-US" altLang="zh-CN" sz="2800" b="1" dirty="0" smtClean="0">
                <a:solidFill>
                  <a:srgbClr val="005D97"/>
                </a:solidFill>
                <a:latin typeface="黑体" pitchFamily="49" charset="-122"/>
                <a:ea typeface="黑体" pitchFamily="49" charset="-122"/>
              </a:rPr>
              <a:t>4.2 </a:t>
            </a:r>
            <a:r>
              <a:rPr lang="zh-CN" altLang="en-US" sz="2800" b="1" dirty="0" smtClean="0">
                <a:solidFill>
                  <a:srgbClr val="005D97"/>
                </a:solidFill>
                <a:latin typeface="黑体" pitchFamily="49" charset="-122"/>
                <a:ea typeface="黑体" pitchFamily="49" charset="-122"/>
              </a:rPr>
              <a:t>参数设置</a:t>
            </a:r>
            <a:endParaRPr lang="en-US" altLang="zh-CN" sz="2800" b="1" dirty="0" smtClean="0">
              <a:solidFill>
                <a:srgbClr val="005D97"/>
              </a:solidFill>
              <a:latin typeface="黑体" pitchFamily="49" charset="-122"/>
              <a:ea typeface="黑体" pitchFamily="49" charset="-122"/>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3" cstate="print"/>
          <a:srcRect/>
          <a:stretch>
            <a:fillRect/>
          </a:stretch>
        </p:blipFill>
        <p:spPr bwMode="auto">
          <a:xfrm>
            <a:off x="503213" y="1412776"/>
            <a:ext cx="7584306" cy="5040560"/>
          </a:xfrm>
          <a:prstGeom prst="rect">
            <a:avLst/>
          </a:prstGeom>
          <a:noFill/>
          <a:ln w="9525">
            <a:noFill/>
            <a:miter lim="800000"/>
            <a:headEnd/>
            <a:tailEnd/>
          </a:ln>
        </p:spPr>
      </p:pic>
      <p:sp>
        <p:nvSpPr>
          <p:cNvPr id="5" name="矩形 4"/>
          <p:cNvSpPr/>
          <p:nvPr/>
        </p:nvSpPr>
        <p:spPr>
          <a:xfrm>
            <a:off x="786326" y="908720"/>
            <a:ext cx="2345514" cy="523220"/>
          </a:xfrm>
          <a:prstGeom prst="rect">
            <a:avLst/>
          </a:prstGeom>
        </p:spPr>
        <p:txBody>
          <a:bodyPr wrap="none">
            <a:spAutoFit/>
          </a:bodyPr>
          <a:lstStyle/>
          <a:p>
            <a:r>
              <a:rPr lang="en-US" altLang="zh-CN" sz="2800" b="1" dirty="0" smtClean="0">
                <a:solidFill>
                  <a:srgbClr val="005D97"/>
                </a:solidFill>
                <a:latin typeface="黑体" pitchFamily="49" charset="-122"/>
                <a:ea typeface="黑体" pitchFamily="49" charset="-122"/>
              </a:rPr>
              <a:t>4.2 </a:t>
            </a:r>
            <a:r>
              <a:rPr lang="zh-CN" altLang="en-US" sz="2800" b="1" dirty="0" smtClean="0">
                <a:solidFill>
                  <a:srgbClr val="005D97"/>
                </a:solidFill>
                <a:latin typeface="黑体" pitchFamily="49" charset="-122"/>
                <a:ea typeface="黑体" pitchFamily="49" charset="-122"/>
              </a:rPr>
              <a:t>参数设置</a:t>
            </a:r>
            <a:endParaRPr lang="en-US" altLang="zh-CN" sz="2800" b="1" dirty="0" smtClean="0">
              <a:solidFill>
                <a:srgbClr val="005D97"/>
              </a:solidFill>
              <a:latin typeface="黑体" pitchFamily="49" charset="-122"/>
              <a:ea typeface="黑体" pitchFamily="49" charset="-122"/>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3" cstate="print"/>
          <a:srcRect/>
          <a:stretch>
            <a:fillRect/>
          </a:stretch>
        </p:blipFill>
        <p:spPr bwMode="auto">
          <a:xfrm>
            <a:off x="179512" y="1556792"/>
            <a:ext cx="8744930" cy="4426781"/>
          </a:xfrm>
          <a:prstGeom prst="rect">
            <a:avLst/>
          </a:prstGeom>
          <a:noFill/>
          <a:ln w="9525">
            <a:noFill/>
            <a:miter lim="800000"/>
            <a:headEnd/>
            <a:tailEnd/>
          </a:ln>
        </p:spPr>
      </p:pic>
      <p:sp>
        <p:nvSpPr>
          <p:cNvPr id="5" name="矩形 4"/>
          <p:cNvSpPr/>
          <p:nvPr/>
        </p:nvSpPr>
        <p:spPr>
          <a:xfrm>
            <a:off x="786326" y="908720"/>
            <a:ext cx="2345514" cy="523220"/>
          </a:xfrm>
          <a:prstGeom prst="rect">
            <a:avLst/>
          </a:prstGeom>
        </p:spPr>
        <p:txBody>
          <a:bodyPr wrap="none">
            <a:spAutoFit/>
          </a:bodyPr>
          <a:lstStyle/>
          <a:p>
            <a:r>
              <a:rPr lang="en-US" altLang="zh-CN" sz="2800" b="1" dirty="0" smtClean="0">
                <a:solidFill>
                  <a:srgbClr val="005D97"/>
                </a:solidFill>
                <a:latin typeface="黑体" pitchFamily="49" charset="-122"/>
                <a:ea typeface="黑体" pitchFamily="49" charset="-122"/>
              </a:rPr>
              <a:t>4.2 </a:t>
            </a:r>
            <a:r>
              <a:rPr lang="zh-CN" altLang="en-US" sz="2800" b="1" dirty="0" smtClean="0">
                <a:solidFill>
                  <a:srgbClr val="005D97"/>
                </a:solidFill>
                <a:latin typeface="黑体" pitchFamily="49" charset="-122"/>
                <a:ea typeface="黑体" pitchFamily="49" charset="-122"/>
              </a:rPr>
              <a:t>参数设置</a:t>
            </a:r>
            <a:endParaRPr lang="en-US" altLang="zh-CN" sz="2800" b="1" dirty="0" smtClean="0">
              <a:solidFill>
                <a:srgbClr val="005D97"/>
              </a:solidFill>
              <a:latin typeface="黑体" pitchFamily="49" charset="-122"/>
              <a:ea typeface="黑体" pitchFamily="49" charset="-122"/>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p:cNvPicPr>
            <a:picLocks noChangeAspect="1" noChangeArrowheads="1"/>
          </p:cNvPicPr>
          <p:nvPr/>
        </p:nvPicPr>
        <p:blipFill>
          <a:blip r:embed="rId3" cstate="print"/>
          <a:srcRect/>
          <a:stretch>
            <a:fillRect/>
          </a:stretch>
        </p:blipFill>
        <p:spPr bwMode="auto">
          <a:xfrm>
            <a:off x="971600" y="1628800"/>
            <a:ext cx="6984776" cy="4369693"/>
          </a:xfrm>
          <a:prstGeom prst="rect">
            <a:avLst/>
          </a:prstGeom>
          <a:noFill/>
          <a:ln w="9525">
            <a:noFill/>
            <a:miter lim="800000"/>
            <a:headEnd/>
            <a:tailEnd/>
          </a:ln>
        </p:spPr>
      </p:pic>
      <p:sp>
        <p:nvSpPr>
          <p:cNvPr id="4" name="矩形 3"/>
          <p:cNvSpPr/>
          <p:nvPr/>
        </p:nvSpPr>
        <p:spPr>
          <a:xfrm>
            <a:off x="786326" y="908720"/>
            <a:ext cx="2351926" cy="523220"/>
          </a:xfrm>
          <a:prstGeom prst="rect">
            <a:avLst/>
          </a:prstGeom>
        </p:spPr>
        <p:txBody>
          <a:bodyPr wrap="none">
            <a:spAutoFit/>
          </a:bodyPr>
          <a:lstStyle/>
          <a:p>
            <a:r>
              <a:rPr lang="en-US" altLang="zh-CN" sz="2800" b="1" dirty="0" smtClean="0">
                <a:solidFill>
                  <a:srgbClr val="005D97"/>
                </a:solidFill>
                <a:latin typeface="黑体" pitchFamily="49" charset="-122"/>
                <a:ea typeface="黑体" pitchFamily="49" charset="-122"/>
              </a:rPr>
              <a:t>4.3 </a:t>
            </a:r>
            <a:r>
              <a:rPr lang="zh-CN" altLang="en-US" sz="2800" b="1" dirty="0" smtClean="0">
                <a:solidFill>
                  <a:srgbClr val="005D97"/>
                </a:solidFill>
                <a:latin typeface="黑体" pitchFamily="49" charset="-122"/>
                <a:ea typeface="黑体" pitchFamily="49" charset="-122"/>
              </a:rPr>
              <a:t>图谱分析</a:t>
            </a:r>
            <a:endParaRPr lang="en-US" altLang="zh-CN" sz="2800" b="1" dirty="0" smtClean="0">
              <a:solidFill>
                <a:srgbClr val="005D97"/>
              </a:solidFill>
              <a:latin typeface="黑体" pitchFamily="49" charset="-122"/>
              <a:ea typeface="黑体" pitchFamily="49" charset="-122"/>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83568" y="1196752"/>
            <a:ext cx="7848872" cy="3677930"/>
          </a:xfrm>
          <a:prstGeom prst="rect">
            <a:avLst/>
          </a:prstGeom>
        </p:spPr>
        <p:txBody>
          <a:bodyPr wrap="square">
            <a:spAutoFit/>
          </a:bodyPr>
          <a:lstStyle/>
          <a:p>
            <a:endParaRPr lang="zh-CN" altLang="en-US" sz="2000" dirty="0" smtClean="0"/>
          </a:p>
          <a:p>
            <a:pPr marL="457200" indent="-457200">
              <a:lnSpc>
                <a:spcPct val="135000"/>
              </a:lnSpc>
              <a:buFont typeface="Wingdings" pitchFamily="2" charset="2"/>
              <a:buChar char="ü"/>
            </a:pPr>
            <a:r>
              <a:rPr lang="zh-CN" altLang="en-US" sz="2000" b="1" dirty="0" smtClean="0">
                <a:solidFill>
                  <a:srgbClr val="00B050"/>
                </a:solidFill>
              </a:rPr>
              <a:t>引文年环代表这篇文章的引文历史；</a:t>
            </a:r>
          </a:p>
          <a:p>
            <a:pPr marL="457200" indent="-457200">
              <a:lnSpc>
                <a:spcPct val="135000"/>
              </a:lnSpc>
              <a:buFont typeface="Wingdings" pitchFamily="2" charset="2"/>
              <a:buChar char="ü"/>
            </a:pPr>
            <a:r>
              <a:rPr lang="zh-CN" altLang="en-US" sz="2000" b="1" dirty="0" smtClean="0">
                <a:solidFill>
                  <a:srgbClr val="00B050"/>
                </a:solidFill>
              </a:rPr>
              <a:t>引文年轮的颜色代表相应的引文时间；</a:t>
            </a:r>
          </a:p>
          <a:p>
            <a:pPr marL="457200" indent="-457200">
              <a:lnSpc>
                <a:spcPct val="135000"/>
              </a:lnSpc>
              <a:buFont typeface="Wingdings" pitchFamily="2" charset="2"/>
              <a:buChar char="ü"/>
            </a:pPr>
            <a:r>
              <a:rPr lang="zh-CN" altLang="en-US" sz="2000" b="1" dirty="0" smtClean="0">
                <a:solidFill>
                  <a:srgbClr val="00B050"/>
                </a:solidFill>
              </a:rPr>
              <a:t>一个年轮的厚度与某个时间分区内引文数量成比例；</a:t>
            </a:r>
          </a:p>
          <a:p>
            <a:pPr marL="457200" indent="-457200">
              <a:lnSpc>
                <a:spcPct val="135000"/>
              </a:lnSpc>
              <a:buFont typeface="Wingdings" pitchFamily="2" charset="2"/>
              <a:buChar char="ü"/>
            </a:pPr>
            <a:r>
              <a:rPr lang="zh-CN" altLang="en-US" sz="2000" b="1" dirty="0" smtClean="0">
                <a:solidFill>
                  <a:srgbClr val="00B050"/>
                </a:solidFill>
              </a:rPr>
              <a:t>点击节点中心，显示数字代表整个时间跨度内的被引次数；</a:t>
            </a:r>
          </a:p>
          <a:p>
            <a:pPr marL="457200" indent="-457200">
              <a:lnSpc>
                <a:spcPct val="135000"/>
              </a:lnSpc>
              <a:buFont typeface="Wingdings" pitchFamily="2" charset="2"/>
              <a:buChar char="ü"/>
            </a:pPr>
            <a:r>
              <a:rPr lang="zh-CN" altLang="en-US" sz="2000" b="1" dirty="0" smtClean="0">
                <a:solidFill>
                  <a:srgbClr val="00B050"/>
                </a:solidFill>
              </a:rPr>
              <a:t>两个节点之间连线的颜色表示节点首次共被引的时间；</a:t>
            </a:r>
          </a:p>
          <a:p>
            <a:pPr marL="457200" indent="-457200">
              <a:lnSpc>
                <a:spcPct val="135000"/>
              </a:lnSpc>
              <a:buFont typeface="Wingdings" pitchFamily="2" charset="2"/>
              <a:buChar char="ü"/>
            </a:pPr>
            <a:r>
              <a:rPr lang="zh-CN" altLang="en-US" sz="2000" b="1" dirty="0" smtClean="0">
                <a:solidFill>
                  <a:srgbClr val="00B050"/>
                </a:solidFill>
              </a:rPr>
              <a:t>两个节点之间连线的粗细表示节点共被引的次数，线条越粗表示共被引次数越多。</a:t>
            </a:r>
          </a:p>
          <a:p>
            <a:endParaRPr lang="zh-CN" altLang="en-US" sz="2400" dirty="0" smtClean="0"/>
          </a:p>
        </p:txBody>
      </p:sp>
      <p:pic>
        <p:nvPicPr>
          <p:cNvPr id="12290" name="Picture 2"/>
          <p:cNvPicPr>
            <a:picLocks noChangeAspect="1" noChangeArrowheads="1"/>
          </p:cNvPicPr>
          <p:nvPr/>
        </p:nvPicPr>
        <p:blipFill>
          <a:blip r:embed="rId3" cstate="print"/>
          <a:srcRect/>
          <a:stretch>
            <a:fillRect/>
          </a:stretch>
        </p:blipFill>
        <p:spPr bwMode="auto">
          <a:xfrm>
            <a:off x="4139952" y="4084162"/>
            <a:ext cx="3672408" cy="2327742"/>
          </a:xfrm>
          <a:prstGeom prst="rect">
            <a:avLst/>
          </a:prstGeom>
          <a:noFill/>
          <a:ln w="9525">
            <a:noFill/>
            <a:miter lim="800000"/>
            <a:headEnd/>
            <a:tailEnd/>
          </a:ln>
        </p:spPr>
      </p:pic>
      <p:sp>
        <p:nvSpPr>
          <p:cNvPr id="5" name="矩形 4"/>
          <p:cNvSpPr/>
          <p:nvPr/>
        </p:nvSpPr>
        <p:spPr>
          <a:xfrm>
            <a:off x="786326" y="908720"/>
            <a:ext cx="2351926" cy="523220"/>
          </a:xfrm>
          <a:prstGeom prst="rect">
            <a:avLst/>
          </a:prstGeom>
        </p:spPr>
        <p:txBody>
          <a:bodyPr wrap="none">
            <a:spAutoFit/>
          </a:bodyPr>
          <a:lstStyle/>
          <a:p>
            <a:r>
              <a:rPr lang="en-US" altLang="zh-CN" sz="2800" b="1" dirty="0" smtClean="0">
                <a:solidFill>
                  <a:srgbClr val="005D97"/>
                </a:solidFill>
                <a:latin typeface="黑体" pitchFamily="49" charset="-122"/>
                <a:ea typeface="黑体" pitchFamily="49" charset="-122"/>
              </a:rPr>
              <a:t>4.3 </a:t>
            </a:r>
            <a:r>
              <a:rPr lang="zh-CN" altLang="en-US" sz="2800" b="1" dirty="0" smtClean="0">
                <a:solidFill>
                  <a:srgbClr val="005D97"/>
                </a:solidFill>
                <a:latin typeface="黑体" pitchFamily="49" charset="-122"/>
                <a:ea typeface="黑体" pitchFamily="49" charset="-122"/>
              </a:rPr>
              <a:t>图谱分析</a:t>
            </a:r>
            <a:endParaRPr lang="en-US" altLang="zh-CN" sz="2800" b="1" dirty="0" smtClean="0">
              <a:solidFill>
                <a:srgbClr val="005D97"/>
              </a:solidFill>
              <a:latin typeface="黑体" pitchFamily="49" charset="-122"/>
              <a:ea typeface="黑体" pitchFamily="49" charset="-122"/>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3" cstate="print"/>
          <a:srcRect/>
          <a:stretch>
            <a:fillRect/>
          </a:stretch>
        </p:blipFill>
        <p:spPr bwMode="auto">
          <a:xfrm>
            <a:off x="539552" y="980728"/>
            <a:ext cx="7992888" cy="2880394"/>
          </a:xfrm>
          <a:prstGeom prst="rect">
            <a:avLst/>
          </a:prstGeom>
          <a:noFill/>
          <a:ln w="9525">
            <a:noFill/>
            <a:miter lim="800000"/>
            <a:headEnd/>
            <a:tailEnd/>
          </a:ln>
        </p:spPr>
      </p:pic>
      <p:sp>
        <p:nvSpPr>
          <p:cNvPr id="5" name="矩形 4"/>
          <p:cNvSpPr/>
          <p:nvPr/>
        </p:nvSpPr>
        <p:spPr>
          <a:xfrm>
            <a:off x="683568" y="4005064"/>
            <a:ext cx="7488832" cy="1938992"/>
          </a:xfrm>
          <a:prstGeom prst="rect">
            <a:avLst/>
          </a:prstGeom>
        </p:spPr>
        <p:txBody>
          <a:bodyPr wrap="square">
            <a:spAutoFit/>
          </a:bodyPr>
          <a:lstStyle/>
          <a:p>
            <a:r>
              <a:rPr lang="zh-CN" altLang="en-US" sz="2000" b="1" dirty="0" smtClean="0">
                <a:solidFill>
                  <a:srgbClr val="0070C0"/>
                </a:solidFill>
              </a:rPr>
              <a:t>左图：热点词汇图</a:t>
            </a:r>
            <a:endParaRPr lang="en-US" altLang="zh-CN" sz="2000" b="1" dirty="0" smtClean="0">
              <a:solidFill>
                <a:srgbClr val="0070C0"/>
              </a:solidFill>
            </a:endParaRPr>
          </a:p>
          <a:p>
            <a:r>
              <a:rPr lang="zh-CN" altLang="en-US" sz="2000" b="1" dirty="0" smtClean="0">
                <a:solidFill>
                  <a:srgbClr val="0070C0"/>
                </a:solidFill>
              </a:rPr>
              <a:t>右图：研究前沿视图</a:t>
            </a:r>
          </a:p>
          <a:p>
            <a:pPr>
              <a:buFont typeface="Wingdings" pitchFamily="2" charset="2"/>
              <a:buChar char="ü"/>
            </a:pPr>
            <a:r>
              <a:rPr lang="zh-CN" altLang="en-US" sz="2000" b="1" dirty="0" smtClean="0">
                <a:solidFill>
                  <a:srgbClr val="00B050"/>
                </a:solidFill>
              </a:rPr>
              <a:t>其中每个圆形节点代表一个关键词，节点越大表明该关键词在研究领域内出现的频次越高，是高频关键词</a:t>
            </a:r>
          </a:p>
          <a:p>
            <a:pPr>
              <a:buFont typeface="Wingdings" pitchFamily="2" charset="2"/>
              <a:buChar char="ü"/>
            </a:pPr>
            <a:r>
              <a:rPr lang="zh-CN" altLang="en-US" sz="2000" b="1" dirty="0" smtClean="0">
                <a:solidFill>
                  <a:srgbClr val="00B050"/>
                </a:solidFill>
              </a:rPr>
              <a:t>带有紫红色光圈的节点具有较高的中心性，与其它节点之间也联系紧密</a:t>
            </a: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2"/>
          <p:cNvSpPr>
            <a:spLocks noChangeArrowheads="1"/>
          </p:cNvSpPr>
          <p:nvPr/>
        </p:nvSpPr>
        <p:spPr bwMode="auto">
          <a:xfrm>
            <a:off x="1115616" y="1916832"/>
            <a:ext cx="3312368" cy="576262"/>
          </a:xfrm>
          <a:prstGeom prst="rect">
            <a:avLst/>
          </a:prstGeom>
          <a:solidFill>
            <a:srgbClr val="FFCC00"/>
          </a:solidFill>
          <a:ln w="9525">
            <a:noFill/>
            <a:miter lim="800000"/>
            <a:headEnd/>
            <a:tailEnd/>
          </a:ln>
        </p:spPr>
        <p:txBody>
          <a:bodyPr wrap="none" anchor="ctr"/>
          <a:lstStyle/>
          <a:p>
            <a:pPr algn="ctr"/>
            <a:r>
              <a:rPr lang="en-US" altLang="zh-CN" sz="2800" b="1" dirty="0" smtClean="0">
                <a:solidFill>
                  <a:srgbClr val="00B050"/>
                </a:solidFill>
              </a:rPr>
              <a:t>5.1 </a:t>
            </a:r>
            <a:r>
              <a:rPr lang="zh-CN" altLang="en-US" sz="2800" b="1" dirty="0" smtClean="0">
                <a:solidFill>
                  <a:srgbClr val="00B050"/>
                </a:solidFill>
              </a:rPr>
              <a:t>外文案例分析</a:t>
            </a:r>
            <a:endParaRPr lang="zh-CN" altLang="en-US" sz="2800" b="1" dirty="0">
              <a:solidFill>
                <a:srgbClr val="00B050"/>
              </a:solidFill>
            </a:endParaRPr>
          </a:p>
        </p:txBody>
      </p:sp>
      <p:sp>
        <p:nvSpPr>
          <p:cNvPr id="13" name="AutoShape 2"/>
          <p:cNvSpPr>
            <a:spLocks noChangeArrowheads="1"/>
          </p:cNvSpPr>
          <p:nvPr/>
        </p:nvSpPr>
        <p:spPr bwMode="auto">
          <a:xfrm>
            <a:off x="1691680" y="836712"/>
            <a:ext cx="5256584" cy="720626"/>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defRPr/>
            </a:pPr>
            <a:r>
              <a:rPr lang="en-US" altLang="zh-CN" sz="3600" b="1" dirty="0" smtClean="0"/>
              <a:t>5</a:t>
            </a:r>
            <a:r>
              <a:rPr lang="zh-CN" altLang="en-US" sz="3600" b="1" dirty="0" smtClean="0"/>
              <a:t>、案例分析</a:t>
            </a:r>
            <a:endParaRPr lang="zh-CN" altLang="en-US" sz="3600" b="1" dirty="0"/>
          </a:p>
        </p:txBody>
      </p:sp>
      <p:sp>
        <p:nvSpPr>
          <p:cNvPr id="14" name="Rectangle 2"/>
          <p:cNvSpPr>
            <a:spLocks noChangeArrowheads="1"/>
          </p:cNvSpPr>
          <p:nvPr/>
        </p:nvSpPr>
        <p:spPr bwMode="auto">
          <a:xfrm>
            <a:off x="1115616" y="2636912"/>
            <a:ext cx="3312368" cy="576262"/>
          </a:xfrm>
          <a:prstGeom prst="rect">
            <a:avLst/>
          </a:prstGeom>
          <a:solidFill>
            <a:srgbClr val="FFCC00"/>
          </a:solidFill>
          <a:ln w="9525">
            <a:noFill/>
            <a:miter lim="800000"/>
            <a:headEnd/>
            <a:tailEnd/>
          </a:ln>
        </p:spPr>
        <p:txBody>
          <a:bodyPr wrap="none" anchor="ctr"/>
          <a:lstStyle/>
          <a:p>
            <a:pPr algn="ctr"/>
            <a:r>
              <a:rPr lang="en-US" altLang="zh-CN" sz="2800" b="1" dirty="0" smtClean="0">
                <a:solidFill>
                  <a:srgbClr val="00B050"/>
                </a:solidFill>
              </a:rPr>
              <a:t>5.2 </a:t>
            </a:r>
            <a:r>
              <a:rPr lang="zh-CN" altLang="en-US" sz="2800" b="1" dirty="0" smtClean="0">
                <a:solidFill>
                  <a:srgbClr val="00B050"/>
                </a:solidFill>
              </a:rPr>
              <a:t>中文案例分析</a:t>
            </a:r>
            <a:endParaRPr lang="zh-CN" altLang="en-US" sz="2800" b="1" dirty="0">
              <a:solidFill>
                <a:srgbClr val="00B050"/>
              </a:solidFill>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a:stretch>
            <a:fillRect/>
          </a:stretch>
        </p:blipFill>
        <p:spPr bwMode="auto">
          <a:xfrm>
            <a:off x="827584" y="2996952"/>
            <a:ext cx="6840759" cy="3185683"/>
          </a:xfrm>
          <a:prstGeom prst="rect">
            <a:avLst/>
          </a:prstGeom>
          <a:noFill/>
          <a:ln w="9525">
            <a:noFill/>
            <a:miter lim="800000"/>
            <a:headEnd/>
            <a:tailEnd/>
          </a:ln>
        </p:spPr>
      </p:pic>
      <p:sp>
        <p:nvSpPr>
          <p:cNvPr id="3" name="Text Box 12"/>
          <p:cNvSpPr txBox="1">
            <a:spLocks noChangeArrowheads="1"/>
          </p:cNvSpPr>
          <p:nvPr/>
        </p:nvSpPr>
        <p:spPr bwMode="auto">
          <a:xfrm>
            <a:off x="755576" y="1916832"/>
            <a:ext cx="8157344" cy="461665"/>
          </a:xfrm>
          <a:prstGeom prst="rect">
            <a:avLst/>
          </a:prstGeom>
          <a:noFill/>
          <a:ln w="9525">
            <a:noFill/>
            <a:miter lim="800000"/>
            <a:headEnd/>
            <a:tailEnd/>
          </a:ln>
        </p:spPr>
        <p:txBody>
          <a:bodyPr wrap="square">
            <a:spAutoFit/>
          </a:bodyPr>
          <a:lstStyle/>
          <a:p>
            <a:r>
              <a:rPr lang="en-US" altLang="zh-CN" sz="2400" dirty="0"/>
              <a:t>★★</a:t>
            </a:r>
            <a:r>
              <a:rPr lang="zh-CN" altLang="en-US" sz="2400" dirty="0" smtClean="0"/>
              <a:t>目前</a:t>
            </a:r>
            <a:r>
              <a:rPr lang="en-US" altLang="zh-CN" sz="2400" dirty="0" err="1" smtClean="0"/>
              <a:t>Citespace</a:t>
            </a:r>
            <a:r>
              <a:rPr lang="zh-CN" altLang="en-US" sz="2400" dirty="0"/>
              <a:t>数据主要</a:t>
            </a:r>
            <a:r>
              <a:rPr lang="zh-CN" altLang="en-US" sz="2400" dirty="0" smtClean="0"/>
              <a:t>来源于</a:t>
            </a:r>
            <a:r>
              <a:rPr lang="en-US" altLang="zh-CN" sz="2400" dirty="0" smtClean="0"/>
              <a:t>Web </a:t>
            </a:r>
            <a:r>
              <a:rPr lang="en-US" altLang="zh-CN" sz="2400" dirty="0"/>
              <a:t>of </a:t>
            </a:r>
            <a:r>
              <a:rPr lang="en-US" altLang="zh-CN" sz="2400" dirty="0" smtClean="0"/>
              <a:t>Science </a:t>
            </a:r>
            <a:r>
              <a:rPr lang="zh-CN" altLang="en-US" sz="2400" dirty="0"/>
              <a:t>。</a:t>
            </a:r>
          </a:p>
        </p:txBody>
      </p:sp>
      <p:sp>
        <p:nvSpPr>
          <p:cNvPr id="4" name="Text Box 14"/>
          <p:cNvSpPr txBox="1">
            <a:spLocks noChangeArrowheads="1"/>
          </p:cNvSpPr>
          <p:nvPr/>
        </p:nvSpPr>
        <p:spPr bwMode="auto">
          <a:xfrm>
            <a:off x="827584" y="2492896"/>
            <a:ext cx="8157344" cy="461665"/>
          </a:xfrm>
          <a:prstGeom prst="rect">
            <a:avLst/>
          </a:prstGeom>
          <a:noFill/>
          <a:ln w="9525">
            <a:noFill/>
            <a:miter lim="800000"/>
            <a:headEnd/>
            <a:tailEnd/>
          </a:ln>
        </p:spPr>
        <p:txBody>
          <a:bodyPr wrap="square">
            <a:spAutoFit/>
          </a:bodyPr>
          <a:lstStyle/>
          <a:p>
            <a:r>
              <a:rPr lang="zh-CN" altLang="en-US" sz="2400" dirty="0" smtClean="0"/>
              <a:t>以“溢油”为标题在</a:t>
            </a:r>
            <a:r>
              <a:rPr lang="en-US" altLang="zh-CN" sz="2400" dirty="0" err="1" smtClean="0"/>
              <a:t>WoS</a:t>
            </a:r>
            <a:r>
              <a:rPr lang="zh-CN" altLang="en-US" sz="2400" dirty="0" smtClean="0"/>
              <a:t>上</a:t>
            </a:r>
            <a:r>
              <a:rPr lang="zh-CN" altLang="en-US" sz="2400" dirty="0"/>
              <a:t>进行检索。</a:t>
            </a:r>
          </a:p>
        </p:txBody>
      </p:sp>
      <p:sp>
        <p:nvSpPr>
          <p:cNvPr id="15" name="Rectangle 25">
            <a:hlinkClick r:id="rId3"/>
          </p:cNvPr>
          <p:cNvSpPr>
            <a:spLocks noChangeArrowheads="1"/>
          </p:cNvSpPr>
          <p:nvPr/>
        </p:nvSpPr>
        <p:spPr bwMode="auto">
          <a:xfrm>
            <a:off x="7020272" y="2636912"/>
            <a:ext cx="1439862" cy="360362"/>
          </a:xfrm>
          <a:prstGeom prst="rect">
            <a:avLst/>
          </a:prstGeom>
          <a:gradFill rotWithShape="1">
            <a:gsLst>
              <a:gs pos="0">
                <a:srgbClr val="EBF1AD">
                  <a:alpha val="49001"/>
                </a:srgbClr>
              </a:gs>
              <a:gs pos="100000">
                <a:schemeClr val="bg1"/>
              </a:gs>
            </a:gsLst>
            <a:lin ang="0" scaled="1"/>
          </a:gradFill>
          <a:ln w="9525">
            <a:noFill/>
            <a:miter lim="800000"/>
            <a:headEnd/>
            <a:tailEnd/>
          </a:ln>
          <a:effectLst>
            <a:outerShdw dist="35921" dir="2700000" algn="ctr" rotWithShape="0">
              <a:schemeClr val="bg2"/>
            </a:outerShdw>
          </a:effectLst>
        </p:spPr>
        <p:txBody>
          <a:bodyPr wrap="none" anchor="ctr"/>
          <a:lstStyle/>
          <a:p>
            <a:pPr>
              <a:defRPr/>
            </a:pPr>
            <a:endParaRPr lang="zh-CN" altLang="en-US" dirty="0">
              <a:solidFill>
                <a:srgbClr val="FF0000"/>
              </a:solidFill>
            </a:endParaRPr>
          </a:p>
        </p:txBody>
      </p:sp>
      <p:sp>
        <p:nvSpPr>
          <p:cNvPr id="18" name="Oval 27"/>
          <p:cNvSpPr>
            <a:spLocks noChangeArrowheads="1"/>
          </p:cNvSpPr>
          <p:nvPr/>
        </p:nvSpPr>
        <p:spPr bwMode="auto">
          <a:xfrm>
            <a:off x="2627784" y="2924944"/>
            <a:ext cx="1223962" cy="430783"/>
          </a:xfrm>
          <a:prstGeom prst="ellipse">
            <a:avLst/>
          </a:prstGeom>
          <a:solidFill>
            <a:schemeClr val="accent1">
              <a:alpha val="0"/>
            </a:schemeClr>
          </a:solidFill>
          <a:ln w="25400">
            <a:solidFill>
              <a:srgbClr val="FF0000"/>
            </a:solidFill>
            <a:round/>
            <a:headEnd/>
            <a:tailEnd/>
          </a:ln>
        </p:spPr>
        <p:txBody>
          <a:bodyPr wrap="none" anchor="ctr"/>
          <a:lstStyle/>
          <a:p>
            <a:endParaRPr lang="zh-CN" altLang="en-US"/>
          </a:p>
        </p:txBody>
      </p:sp>
      <p:sp>
        <p:nvSpPr>
          <p:cNvPr id="19" name="Oval 27"/>
          <p:cNvSpPr>
            <a:spLocks noChangeArrowheads="1"/>
          </p:cNvSpPr>
          <p:nvPr/>
        </p:nvSpPr>
        <p:spPr bwMode="auto">
          <a:xfrm>
            <a:off x="1475656" y="4149080"/>
            <a:ext cx="720080" cy="358775"/>
          </a:xfrm>
          <a:prstGeom prst="ellipse">
            <a:avLst/>
          </a:prstGeom>
          <a:solidFill>
            <a:schemeClr val="accent1">
              <a:alpha val="0"/>
            </a:schemeClr>
          </a:solidFill>
          <a:ln w="25400">
            <a:solidFill>
              <a:srgbClr val="FF0000"/>
            </a:solidFill>
            <a:round/>
            <a:headEnd/>
            <a:tailEnd/>
          </a:ln>
        </p:spPr>
        <p:txBody>
          <a:bodyPr wrap="none" anchor="ctr"/>
          <a:lstStyle/>
          <a:p>
            <a:endParaRPr lang="zh-CN" altLang="en-US"/>
          </a:p>
        </p:txBody>
      </p:sp>
      <p:grpSp>
        <p:nvGrpSpPr>
          <p:cNvPr id="24" name="组合 23"/>
          <p:cNvGrpSpPr/>
          <p:nvPr/>
        </p:nvGrpSpPr>
        <p:grpSpPr>
          <a:xfrm>
            <a:off x="755576" y="5013176"/>
            <a:ext cx="6552728" cy="1584176"/>
            <a:chOff x="755576" y="5661248"/>
            <a:chExt cx="7048500" cy="1638300"/>
          </a:xfrm>
        </p:grpSpPr>
        <p:pic>
          <p:nvPicPr>
            <p:cNvPr id="2053" name="Picture 5"/>
            <p:cNvPicPr>
              <a:picLocks noChangeAspect="1" noChangeArrowheads="1"/>
            </p:cNvPicPr>
            <p:nvPr/>
          </p:nvPicPr>
          <p:blipFill>
            <a:blip r:embed="rId4" cstate="print"/>
            <a:srcRect/>
            <a:stretch>
              <a:fillRect/>
            </a:stretch>
          </p:blipFill>
          <p:spPr bwMode="auto">
            <a:xfrm>
              <a:off x="755576" y="5661248"/>
              <a:ext cx="7048500" cy="1638300"/>
            </a:xfrm>
            <a:prstGeom prst="rect">
              <a:avLst/>
            </a:prstGeom>
            <a:noFill/>
            <a:ln w="9525">
              <a:noFill/>
              <a:miter lim="800000"/>
              <a:headEnd/>
              <a:tailEnd/>
            </a:ln>
          </p:spPr>
        </p:pic>
        <p:sp>
          <p:nvSpPr>
            <p:cNvPr id="21" name="Oval 27"/>
            <p:cNvSpPr>
              <a:spLocks noChangeArrowheads="1"/>
            </p:cNvSpPr>
            <p:nvPr/>
          </p:nvSpPr>
          <p:spPr bwMode="auto">
            <a:xfrm>
              <a:off x="1547664" y="6237312"/>
              <a:ext cx="1686505" cy="358775"/>
            </a:xfrm>
            <a:prstGeom prst="ellipse">
              <a:avLst/>
            </a:prstGeom>
            <a:solidFill>
              <a:schemeClr val="accent1">
                <a:alpha val="0"/>
              </a:schemeClr>
            </a:solidFill>
            <a:ln w="25400">
              <a:solidFill>
                <a:srgbClr val="FF0000"/>
              </a:solidFill>
              <a:round/>
              <a:headEnd/>
              <a:tailEnd/>
            </a:ln>
          </p:spPr>
          <p:txBody>
            <a:bodyPr wrap="none" anchor="ctr"/>
            <a:lstStyle/>
            <a:p>
              <a:endParaRPr lang="zh-CN" altLang="en-US"/>
            </a:p>
          </p:txBody>
        </p:sp>
      </p:grpSp>
      <p:sp>
        <p:nvSpPr>
          <p:cNvPr id="20" name="AutoShape 2"/>
          <p:cNvSpPr>
            <a:spLocks noChangeArrowheads="1"/>
          </p:cNvSpPr>
          <p:nvPr/>
        </p:nvSpPr>
        <p:spPr bwMode="auto">
          <a:xfrm>
            <a:off x="1691680" y="908720"/>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en-US" altLang="zh-CN" sz="3600" dirty="0" smtClean="0"/>
              <a:t>5.1.1 </a:t>
            </a:r>
            <a:r>
              <a:rPr lang="zh-CN" altLang="en-US" sz="3600" dirty="0" smtClean="0"/>
              <a:t>检索策略</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cstate="print"/>
          <a:srcRect/>
          <a:stretch>
            <a:fillRect/>
          </a:stretch>
        </p:blipFill>
        <p:spPr bwMode="auto">
          <a:xfrm>
            <a:off x="1043608" y="1988840"/>
            <a:ext cx="6912768" cy="4248472"/>
          </a:xfrm>
          <a:prstGeom prst="rect">
            <a:avLst/>
          </a:prstGeom>
          <a:noFill/>
          <a:ln w="9525">
            <a:noFill/>
            <a:miter lim="800000"/>
            <a:headEnd/>
            <a:tailEnd/>
          </a:ln>
        </p:spPr>
      </p:pic>
      <p:sp>
        <p:nvSpPr>
          <p:cNvPr id="4" name="Oval 13"/>
          <p:cNvSpPr>
            <a:spLocks noChangeArrowheads="1"/>
          </p:cNvSpPr>
          <p:nvPr/>
        </p:nvSpPr>
        <p:spPr bwMode="auto">
          <a:xfrm>
            <a:off x="1043608" y="3429000"/>
            <a:ext cx="936104" cy="358775"/>
          </a:xfrm>
          <a:prstGeom prst="ellipse">
            <a:avLst/>
          </a:prstGeom>
          <a:solidFill>
            <a:schemeClr val="accent1">
              <a:alpha val="0"/>
            </a:schemeClr>
          </a:solidFill>
          <a:ln w="25400">
            <a:solidFill>
              <a:srgbClr val="FF0000"/>
            </a:solidFill>
            <a:round/>
            <a:headEnd/>
            <a:tailEnd/>
          </a:ln>
        </p:spPr>
        <p:txBody>
          <a:bodyPr wrap="none" anchor="ctr"/>
          <a:lstStyle/>
          <a:p>
            <a:endParaRPr lang="zh-CN" altLang="en-US"/>
          </a:p>
        </p:txBody>
      </p:sp>
      <p:sp>
        <p:nvSpPr>
          <p:cNvPr id="5" name="Oval 13"/>
          <p:cNvSpPr>
            <a:spLocks noChangeArrowheads="1"/>
          </p:cNvSpPr>
          <p:nvPr/>
        </p:nvSpPr>
        <p:spPr bwMode="auto">
          <a:xfrm>
            <a:off x="1043608" y="5661248"/>
            <a:ext cx="1008112" cy="358775"/>
          </a:xfrm>
          <a:prstGeom prst="ellipse">
            <a:avLst/>
          </a:prstGeom>
          <a:solidFill>
            <a:schemeClr val="accent1">
              <a:alpha val="0"/>
            </a:schemeClr>
          </a:solidFill>
          <a:ln w="25400">
            <a:solidFill>
              <a:srgbClr val="FF0000"/>
            </a:solidFill>
            <a:round/>
            <a:headEnd/>
            <a:tailEnd/>
          </a:ln>
        </p:spPr>
        <p:txBody>
          <a:bodyPr wrap="none" anchor="ctr"/>
          <a:lstStyle/>
          <a:p>
            <a:endParaRPr lang="zh-CN" altLang="en-US"/>
          </a:p>
        </p:txBody>
      </p:sp>
      <p:sp>
        <p:nvSpPr>
          <p:cNvPr id="17" name="AutoShape 2"/>
          <p:cNvSpPr>
            <a:spLocks noChangeArrowheads="1"/>
          </p:cNvSpPr>
          <p:nvPr/>
        </p:nvSpPr>
        <p:spPr bwMode="auto">
          <a:xfrm>
            <a:off x="1691680" y="908720"/>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en-US" altLang="zh-CN" sz="3600" dirty="0" smtClean="0"/>
              <a:t>5.1.2 </a:t>
            </a:r>
            <a:r>
              <a:rPr lang="zh-CN" altLang="en-US" sz="3600" dirty="0" smtClean="0"/>
              <a:t>数据收集</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1043608" y="4221088"/>
            <a:ext cx="6768752" cy="1872208"/>
            <a:chOff x="276225" y="2338388"/>
            <a:chExt cx="8591550" cy="2181225"/>
          </a:xfrm>
        </p:grpSpPr>
        <p:pic>
          <p:nvPicPr>
            <p:cNvPr id="3079" name="Picture 7"/>
            <p:cNvPicPr>
              <a:picLocks noChangeAspect="1" noChangeArrowheads="1"/>
            </p:cNvPicPr>
            <p:nvPr/>
          </p:nvPicPr>
          <p:blipFill>
            <a:blip r:embed="rId2" cstate="print"/>
            <a:srcRect/>
            <a:stretch>
              <a:fillRect/>
            </a:stretch>
          </p:blipFill>
          <p:spPr bwMode="auto">
            <a:xfrm>
              <a:off x="276225" y="2338388"/>
              <a:ext cx="8591550" cy="2181225"/>
            </a:xfrm>
            <a:prstGeom prst="rect">
              <a:avLst/>
            </a:prstGeom>
            <a:noFill/>
            <a:ln w="9525">
              <a:noFill/>
              <a:miter lim="800000"/>
              <a:headEnd/>
              <a:tailEnd/>
            </a:ln>
          </p:spPr>
        </p:pic>
        <p:pic>
          <p:nvPicPr>
            <p:cNvPr id="3076" name="Picture 4"/>
            <p:cNvPicPr>
              <a:picLocks noChangeAspect="1" noChangeArrowheads="1"/>
            </p:cNvPicPr>
            <p:nvPr/>
          </p:nvPicPr>
          <p:blipFill>
            <a:blip r:embed="rId3" cstate="print"/>
            <a:srcRect/>
            <a:stretch>
              <a:fillRect/>
            </a:stretch>
          </p:blipFill>
          <p:spPr bwMode="auto">
            <a:xfrm>
              <a:off x="4067944" y="3356992"/>
              <a:ext cx="3209925" cy="933450"/>
            </a:xfrm>
            <a:prstGeom prst="rect">
              <a:avLst/>
            </a:prstGeom>
            <a:noFill/>
            <a:ln w="9525">
              <a:noFill/>
              <a:miter lim="800000"/>
              <a:headEnd/>
              <a:tailEnd/>
            </a:ln>
          </p:spPr>
        </p:pic>
      </p:grpSp>
      <p:pic>
        <p:nvPicPr>
          <p:cNvPr id="3078" name="Picture 6"/>
          <p:cNvPicPr>
            <a:picLocks noChangeAspect="1" noChangeArrowheads="1"/>
          </p:cNvPicPr>
          <p:nvPr/>
        </p:nvPicPr>
        <p:blipFill>
          <a:blip r:embed="rId4" cstate="print"/>
          <a:srcRect/>
          <a:stretch>
            <a:fillRect/>
          </a:stretch>
        </p:blipFill>
        <p:spPr bwMode="auto">
          <a:xfrm>
            <a:off x="899592" y="2348880"/>
            <a:ext cx="5610225" cy="2590800"/>
          </a:xfrm>
          <a:prstGeom prst="rect">
            <a:avLst/>
          </a:prstGeom>
          <a:noFill/>
          <a:ln w="9525">
            <a:noFill/>
            <a:miter lim="800000"/>
            <a:headEnd/>
            <a:tailEnd/>
          </a:ln>
        </p:spPr>
      </p:pic>
      <p:sp>
        <p:nvSpPr>
          <p:cNvPr id="11" name="Oval 13"/>
          <p:cNvSpPr>
            <a:spLocks noChangeArrowheads="1"/>
          </p:cNvSpPr>
          <p:nvPr/>
        </p:nvSpPr>
        <p:spPr bwMode="auto">
          <a:xfrm>
            <a:off x="3995936" y="5805264"/>
            <a:ext cx="1584325" cy="358775"/>
          </a:xfrm>
          <a:prstGeom prst="ellipse">
            <a:avLst/>
          </a:prstGeom>
          <a:solidFill>
            <a:schemeClr val="accent1">
              <a:alpha val="0"/>
            </a:schemeClr>
          </a:solidFill>
          <a:ln w="25400">
            <a:solidFill>
              <a:srgbClr val="FF0000"/>
            </a:solidFill>
            <a:round/>
            <a:headEnd/>
            <a:tailEnd/>
          </a:ln>
        </p:spPr>
        <p:txBody>
          <a:bodyPr wrap="none" anchor="ctr"/>
          <a:lstStyle/>
          <a:p>
            <a:endParaRPr lang="zh-CN" altLang="en-US"/>
          </a:p>
        </p:txBody>
      </p:sp>
      <p:sp>
        <p:nvSpPr>
          <p:cNvPr id="12" name="Oval 11"/>
          <p:cNvSpPr>
            <a:spLocks noChangeArrowheads="1"/>
          </p:cNvSpPr>
          <p:nvPr/>
        </p:nvSpPr>
        <p:spPr bwMode="auto">
          <a:xfrm>
            <a:off x="2051720" y="4005064"/>
            <a:ext cx="1728192" cy="432048"/>
          </a:xfrm>
          <a:prstGeom prst="ellipse">
            <a:avLst/>
          </a:prstGeom>
          <a:solidFill>
            <a:schemeClr val="accent1">
              <a:alpha val="0"/>
            </a:schemeClr>
          </a:solidFill>
          <a:ln w="25400">
            <a:solidFill>
              <a:srgbClr val="FF0000"/>
            </a:solidFill>
            <a:round/>
            <a:headEnd/>
            <a:tailEnd/>
          </a:ln>
        </p:spPr>
        <p:txBody>
          <a:bodyPr wrap="none" anchor="ctr"/>
          <a:lstStyle/>
          <a:p>
            <a:endParaRPr lang="zh-CN" altLang="en-US"/>
          </a:p>
        </p:txBody>
      </p:sp>
      <p:pic>
        <p:nvPicPr>
          <p:cNvPr id="3080" name="Picture 8"/>
          <p:cNvPicPr>
            <a:picLocks noChangeAspect="1" noChangeArrowheads="1"/>
          </p:cNvPicPr>
          <p:nvPr/>
        </p:nvPicPr>
        <p:blipFill>
          <a:blip r:embed="rId5" cstate="print"/>
          <a:srcRect/>
          <a:stretch>
            <a:fillRect/>
          </a:stretch>
        </p:blipFill>
        <p:spPr bwMode="auto">
          <a:xfrm>
            <a:off x="3851920" y="2636912"/>
            <a:ext cx="4181475" cy="2181225"/>
          </a:xfrm>
          <a:prstGeom prst="rect">
            <a:avLst/>
          </a:prstGeom>
          <a:noFill/>
          <a:ln w="9525">
            <a:noFill/>
            <a:miter lim="800000"/>
            <a:headEnd/>
            <a:tailEnd/>
          </a:ln>
        </p:spPr>
      </p:pic>
      <p:grpSp>
        <p:nvGrpSpPr>
          <p:cNvPr id="27" name="组合 26"/>
          <p:cNvGrpSpPr/>
          <p:nvPr/>
        </p:nvGrpSpPr>
        <p:grpSpPr>
          <a:xfrm>
            <a:off x="4644008" y="2276872"/>
            <a:ext cx="3384376" cy="1223144"/>
            <a:chOff x="5436145" y="1916832"/>
            <a:chExt cx="3816350" cy="1727200"/>
          </a:xfrm>
        </p:grpSpPr>
        <p:sp>
          <p:nvSpPr>
            <p:cNvPr id="24" name="Oval 11"/>
            <p:cNvSpPr>
              <a:spLocks noChangeArrowheads="1"/>
            </p:cNvSpPr>
            <p:nvPr/>
          </p:nvSpPr>
          <p:spPr bwMode="auto">
            <a:xfrm>
              <a:off x="5436145" y="3284984"/>
              <a:ext cx="1223963" cy="359048"/>
            </a:xfrm>
            <a:prstGeom prst="ellipse">
              <a:avLst/>
            </a:prstGeom>
            <a:solidFill>
              <a:schemeClr val="accent1">
                <a:alpha val="0"/>
              </a:schemeClr>
            </a:solidFill>
            <a:ln w="25400">
              <a:solidFill>
                <a:srgbClr val="FF0000"/>
              </a:solidFill>
              <a:round/>
              <a:headEnd/>
              <a:tailEnd/>
            </a:ln>
          </p:spPr>
          <p:txBody>
            <a:bodyPr wrap="none" anchor="ctr"/>
            <a:lstStyle/>
            <a:p>
              <a:endParaRPr lang="zh-CN" altLang="en-US"/>
            </a:p>
          </p:txBody>
        </p:sp>
        <p:sp>
          <p:nvSpPr>
            <p:cNvPr id="25" name="Oval 14"/>
            <p:cNvSpPr>
              <a:spLocks noChangeArrowheads="1"/>
            </p:cNvSpPr>
            <p:nvPr/>
          </p:nvSpPr>
          <p:spPr bwMode="auto">
            <a:xfrm>
              <a:off x="6444208" y="1916832"/>
              <a:ext cx="2808287" cy="936625"/>
            </a:xfrm>
            <a:prstGeom prst="ellipse">
              <a:avLst/>
            </a:prstGeom>
            <a:solidFill>
              <a:srgbClr val="FF0000"/>
            </a:solidFill>
            <a:ln w="9525">
              <a:solidFill>
                <a:srgbClr val="FF0000"/>
              </a:solidFill>
              <a:round/>
              <a:headEnd/>
              <a:tailEnd/>
            </a:ln>
          </p:spPr>
          <p:txBody>
            <a:bodyPr wrap="none" anchor="ctr"/>
            <a:lstStyle/>
            <a:p>
              <a:pPr algn="ctr"/>
              <a:r>
                <a:rPr lang="en-US" altLang="zh-CN" dirty="0">
                  <a:solidFill>
                    <a:schemeClr val="bg1"/>
                  </a:solidFill>
                </a:rPr>
                <a:t>Download</a:t>
              </a:r>
              <a:r>
                <a:rPr lang="en-US" altLang="zh-CN" dirty="0"/>
                <a:t>_xx.txt</a:t>
              </a:r>
              <a:r>
                <a:rPr lang="zh-CN" altLang="en-US" dirty="0"/>
                <a:t>格式</a:t>
              </a:r>
            </a:p>
          </p:txBody>
        </p:sp>
        <p:sp>
          <p:nvSpPr>
            <p:cNvPr id="26" name="Line 15"/>
            <p:cNvSpPr>
              <a:spLocks noChangeShapeType="1"/>
            </p:cNvSpPr>
            <p:nvPr/>
          </p:nvSpPr>
          <p:spPr bwMode="auto">
            <a:xfrm flipV="1">
              <a:off x="6084168" y="2636912"/>
              <a:ext cx="647700" cy="576262"/>
            </a:xfrm>
            <a:prstGeom prst="line">
              <a:avLst/>
            </a:prstGeom>
            <a:noFill/>
            <a:ln w="31750">
              <a:solidFill>
                <a:srgbClr val="FF0000"/>
              </a:solidFill>
              <a:round/>
              <a:headEnd/>
              <a:tailEnd type="triangle" w="med" len="med"/>
            </a:ln>
          </p:spPr>
          <p:txBody>
            <a:bodyPr/>
            <a:lstStyle/>
            <a:p>
              <a:endParaRPr lang="zh-CN" altLang="en-US"/>
            </a:p>
          </p:txBody>
        </p:sp>
      </p:grpSp>
      <p:sp>
        <p:nvSpPr>
          <p:cNvPr id="28" name="AutoShape 2"/>
          <p:cNvSpPr>
            <a:spLocks noChangeArrowheads="1"/>
          </p:cNvSpPr>
          <p:nvPr/>
        </p:nvSpPr>
        <p:spPr bwMode="auto">
          <a:xfrm>
            <a:off x="1691680" y="908720"/>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en-US" altLang="zh-CN" sz="3600" dirty="0" smtClean="0"/>
              <a:t>5.1.2 </a:t>
            </a:r>
            <a:r>
              <a:rPr lang="zh-CN" altLang="en-US" sz="3600" dirty="0" smtClean="0"/>
              <a:t>数据收集</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1" descr="创建项目"/>
          <p:cNvPicPr>
            <a:picLocks noChangeAspect="1" noChangeArrowheads="1"/>
          </p:cNvPicPr>
          <p:nvPr/>
        </p:nvPicPr>
        <p:blipFill>
          <a:blip r:embed="rId2" cstate="print"/>
          <a:srcRect/>
          <a:stretch>
            <a:fillRect/>
          </a:stretch>
        </p:blipFill>
        <p:spPr bwMode="auto">
          <a:xfrm>
            <a:off x="971600" y="1916832"/>
            <a:ext cx="7056784" cy="4336926"/>
          </a:xfrm>
          <a:prstGeom prst="rect">
            <a:avLst/>
          </a:prstGeom>
          <a:noFill/>
          <a:ln w="9525">
            <a:noFill/>
            <a:miter lim="800000"/>
            <a:headEnd/>
            <a:tailEnd/>
          </a:ln>
        </p:spPr>
      </p:pic>
      <p:sp>
        <p:nvSpPr>
          <p:cNvPr id="7" name="Oval 12"/>
          <p:cNvSpPr>
            <a:spLocks noChangeArrowheads="1"/>
          </p:cNvSpPr>
          <p:nvPr/>
        </p:nvSpPr>
        <p:spPr bwMode="auto">
          <a:xfrm>
            <a:off x="1331640" y="2420888"/>
            <a:ext cx="649287" cy="287338"/>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8" name="Oval 13"/>
          <p:cNvSpPr>
            <a:spLocks noChangeArrowheads="1"/>
          </p:cNvSpPr>
          <p:nvPr/>
        </p:nvSpPr>
        <p:spPr bwMode="auto">
          <a:xfrm>
            <a:off x="5364088" y="3429000"/>
            <a:ext cx="649288" cy="216024"/>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9" name="Oval 14"/>
          <p:cNvSpPr>
            <a:spLocks noChangeArrowheads="1"/>
          </p:cNvSpPr>
          <p:nvPr/>
        </p:nvSpPr>
        <p:spPr bwMode="auto">
          <a:xfrm>
            <a:off x="5364088" y="3717032"/>
            <a:ext cx="649288" cy="215330"/>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10" name="Oval 15"/>
          <p:cNvSpPr>
            <a:spLocks noChangeArrowheads="1"/>
          </p:cNvSpPr>
          <p:nvPr/>
        </p:nvSpPr>
        <p:spPr bwMode="auto">
          <a:xfrm>
            <a:off x="2051720" y="2348880"/>
            <a:ext cx="431800" cy="358775"/>
          </a:xfrm>
          <a:prstGeom prst="ellipse">
            <a:avLst/>
          </a:prstGeom>
          <a:solidFill>
            <a:srgbClr val="3366FF"/>
          </a:solidFill>
          <a:ln w="9525">
            <a:noFill/>
            <a:round/>
            <a:headEnd/>
            <a:tailEnd/>
          </a:ln>
        </p:spPr>
        <p:txBody>
          <a:bodyPr wrap="none" anchor="ctr"/>
          <a:lstStyle/>
          <a:p>
            <a:pPr algn="ctr"/>
            <a:r>
              <a:rPr lang="en-US" altLang="zh-CN" dirty="0">
                <a:solidFill>
                  <a:schemeClr val="bg1"/>
                </a:solidFill>
              </a:rPr>
              <a:t>1</a:t>
            </a:r>
          </a:p>
        </p:txBody>
      </p:sp>
      <p:sp>
        <p:nvSpPr>
          <p:cNvPr id="11" name="Oval 16"/>
          <p:cNvSpPr>
            <a:spLocks noChangeArrowheads="1"/>
          </p:cNvSpPr>
          <p:nvPr/>
        </p:nvSpPr>
        <p:spPr bwMode="auto">
          <a:xfrm>
            <a:off x="6084168" y="3356992"/>
            <a:ext cx="431800" cy="358775"/>
          </a:xfrm>
          <a:prstGeom prst="ellipse">
            <a:avLst/>
          </a:prstGeom>
          <a:solidFill>
            <a:srgbClr val="3366FF"/>
          </a:solidFill>
          <a:ln w="9525">
            <a:noFill/>
            <a:round/>
            <a:headEnd/>
            <a:tailEnd/>
          </a:ln>
        </p:spPr>
        <p:txBody>
          <a:bodyPr wrap="none" anchor="ctr"/>
          <a:lstStyle/>
          <a:p>
            <a:pPr algn="ctr"/>
            <a:r>
              <a:rPr lang="en-US" altLang="zh-CN" dirty="0">
                <a:solidFill>
                  <a:schemeClr val="bg1"/>
                </a:solidFill>
              </a:rPr>
              <a:t>2</a:t>
            </a:r>
          </a:p>
        </p:txBody>
      </p:sp>
      <p:sp>
        <p:nvSpPr>
          <p:cNvPr id="12" name="Oval 17"/>
          <p:cNvSpPr>
            <a:spLocks noChangeArrowheads="1"/>
          </p:cNvSpPr>
          <p:nvPr/>
        </p:nvSpPr>
        <p:spPr bwMode="auto">
          <a:xfrm>
            <a:off x="6084168" y="3789040"/>
            <a:ext cx="431800" cy="358775"/>
          </a:xfrm>
          <a:prstGeom prst="ellipse">
            <a:avLst/>
          </a:prstGeom>
          <a:solidFill>
            <a:srgbClr val="3366FF"/>
          </a:solidFill>
          <a:ln w="9525">
            <a:noFill/>
            <a:round/>
            <a:headEnd/>
            <a:tailEnd/>
          </a:ln>
        </p:spPr>
        <p:txBody>
          <a:bodyPr wrap="none" anchor="ctr"/>
          <a:lstStyle/>
          <a:p>
            <a:pPr algn="ctr"/>
            <a:r>
              <a:rPr lang="en-US" altLang="zh-CN" dirty="0">
                <a:solidFill>
                  <a:schemeClr val="bg1"/>
                </a:solidFill>
              </a:rPr>
              <a:t>3</a:t>
            </a:r>
          </a:p>
        </p:txBody>
      </p:sp>
      <p:sp>
        <p:nvSpPr>
          <p:cNvPr id="22" name="Oval 26"/>
          <p:cNvSpPr>
            <a:spLocks noChangeArrowheads="1"/>
          </p:cNvSpPr>
          <p:nvPr/>
        </p:nvSpPr>
        <p:spPr bwMode="auto">
          <a:xfrm>
            <a:off x="1259632" y="3140968"/>
            <a:ext cx="649287" cy="360040"/>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23" name="Oval 29"/>
          <p:cNvSpPr>
            <a:spLocks noChangeArrowheads="1"/>
          </p:cNvSpPr>
          <p:nvPr/>
        </p:nvSpPr>
        <p:spPr bwMode="auto">
          <a:xfrm>
            <a:off x="1547664" y="3573016"/>
            <a:ext cx="431800" cy="358775"/>
          </a:xfrm>
          <a:prstGeom prst="ellipse">
            <a:avLst/>
          </a:prstGeom>
          <a:solidFill>
            <a:srgbClr val="3366FF"/>
          </a:solidFill>
          <a:ln w="9525">
            <a:noFill/>
            <a:round/>
            <a:headEnd/>
            <a:tailEnd/>
          </a:ln>
        </p:spPr>
        <p:txBody>
          <a:bodyPr wrap="none" anchor="ctr"/>
          <a:lstStyle/>
          <a:p>
            <a:pPr algn="ctr"/>
            <a:r>
              <a:rPr lang="en-US" altLang="zh-CN" dirty="0">
                <a:solidFill>
                  <a:schemeClr val="bg1"/>
                </a:solidFill>
              </a:rPr>
              <a:t>4</a:t>
            </a:r>
          </a:p>
        </p:txBody>
      </p:sp>
      <p:sp>
        <p:nvSpPr>
          <p:cNvPr id="25" name="AutoShape 2"/>
          <p:cNvSpPr>
            <a:spLocks noChangeArrowheads="1"/>
          </p:cNvSpPr>
          <p:nvPr/>
        </p:nvSpPr>
        <p:spPr bwMode="auto">
          <a:xfrm>
            <a:off x="971600" y="980728"/>
            <a:ext cx="558011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en-US" altLang="zh-CN" sz="3600" dirty="0" smtClean="0"/>
              <a:t>5.1.3 </a:t>
            </a:r>
            <a:r>
              <a:rPr lang="zh-CN" altLang="en-US" sz="3600" dirty="0" smtClean="0"/>
              <a:t>数据导入</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6" descr="关键词侦查"/>
          <p:cNvPicPr>
            <a:picLocks noChangeAspect="1" noChangeArrowheads="1"/>
          </p:cNvPicPr>
          <p:nvPr/>
        </p:nvPicPr>
        <p:blipFill>
          <a:blip r:embed="rId2" cstate="print"/>
          <a:srcRect/>
          <a:stretch>
            <a:fillRect/>
          </a:stretch>
        </p:blipFill>
        <p:spPr bwMode="auto">
          <a:xfrm>
            <a:off x="755576" y="1775866"/>
            <a:ext cx="6840760" cy="4389438"/>
          </a:xfrm>
          <a:prstGeom prst="rect">
            <a:avLst/>
          </a:prstGeom>
          <a:noFill/>
          <a:ln w="9525">
            <a:noFill/>
            <a:miter lim="800000"/>
            <a:headEnd/>
            <a:tailEnd/>
          </a:ln>
        </p:spPr>
      </p:pic>
      <p:sp>
        <p:nvSpPr>
          <p:cNvPr id="4" name="Oval 17"/>
          <p:cNvSpPr>
            <a:spLocks noChangeArrowheads="1"/>
          </p:cNvSpPr>
          <p:nvPr/>
        </p:nvSpPr>
        <p:spPr bwMode="auto">
          <a:xfrm>
            <a:off x="5076057" y="1989535"/>
            <a:ext cx="2160240" cy="287337"/>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5" name="Oval 18"/>
          <p:cNvSpPr>
            <a:spLocks noChangeArrowheads="1"/>
          </p:cNvSpPr>
          <p:nvPr/>
        </p:nvSpPr>
        <p:spPr bwMode="auto">
          <a:xfrm>
            <a:off x="5508104" y="2565599"/>
            <a:ext cx="1584176" cy="287337"/>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6" name="Oval 19"/>
          <p:cNvSpPr>
            <a:spLocks noChangeArrowheads="1"/>
          </p:cNvSpPr>
          <p:nvPr/>
        </p:nvSpPr>
        <p:spPr bwMode="auto">
          <a:xfrm>
            <a:off x="971600" y="2925638"/>
            <a:ext cx="1079500" cy="287338"/>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7" name="Oval 20"/>
          <p:cNvSpPr>
            <a:spLocks noChangeArrowheads="1"/>
          </p:cNvSpPr>
          <p:nvPr/>
        </p:nvSpPr>
        <p:spPr bwMode="auto">
          <a:xfrm>
            <a:off x="7308304" y="1916832"/>
            <a:ext cx="431800" cy="358775"/>
          </a:xfrm>
          <a:prstGeom prst="ellipse">
            <a:avLst/>
          </a:prstGeom>
          <a:solidFill>
            <a:srgbClr val="3366FF"/>
          </a:solidFill>
          <a:ln w="9525">
            <a:noFill/>
            <a:round/>
            <a:headEnd/>
            <a:tailEnd/>
          </a:ln>
        </p:spPr>
        <p:txBody>
          <a:bodyPr wrap="none" anchor="ctr"/>
          <a:lstStyle/>
          <a:p>
            <a:pPr algn="ctr"/>
            <a:r>
              <a:rPr lang="en-US" altLang="zh-CN" dirty="0">
                <a:solidFill>
                  <a:schemeClr val="bg1"/>
                </a:solidFill>
              </a:rPr>
              <a:t>1</a:t>
            </a:r>
          </a:p>
        </p:txBody>
      </p:sp>
      <p:sp>
        <p:nvSpPr>
          <p:cNvPr id="8" name="Oval 21"/>
          <p:cNvSpPr>
            <a:spLocks noChangeArrowheads="1"/>
          </p:cNvSpPr>
          <p:nvPr/>
        </p:nvSpPr>
        <p:spPr bwMode="auto">
          <a:xfrm>
            <a:off x="7308304" y="2492896"/>
            <a:ext cx="431800" cy="358775"/>
          </a:xfrm>
          <a:prstGeom prst="ellipse">
            <a:avLst/>
          </a:prstGeom>
          <a:solidFill>
            <a:srgbClr val="3366FF"/>
          </a:solidFill>
          <a:ln w="9525">
            <a:noFill/>
            <a:round/>
            <a:headEnd/>
            <a:tailEnd/>
          </a:ln>
        </p:spPr>
        <p:txBody>
          <a:bodyPr wrap="none" anchor="ctr"/>
          <a:lstStyle/>
          <a:p>
            <a:pPr algn="ctr"/>
            <a:r>
              <a:rPr lang="en-US" altLang="zh-CN" dirty="0">
                <a:solidFill>
                  <a:schemeClr val="bg1"/>
                </a:solidFill>
              </a:rPr>
              <a:t>2</a:t>
            </a:r>
          </a:p>
        </p:txBody>
      </p:sp>
      <p:sp>
        <p:nvSpPr>
          <p:cNvPr id="9" name="Oval 22"/>
          <p:cNvSpPr>
            <a:spLocks noChangeArrowheads="1"/>
          </p:cNvSpPr>
          <p:nvPr/>
        </p:nvSpPr>
        <p:spPr bwMode="auto">
          <a:xfrm>
            <a:off x="2195736" y="2854201"/>
            <a:ext cx="431800" cy="358775"/>
          </a:xfrm>
          <a:prstGeom prst="ellipse">
            <a:avLst/>
          </a:prstGeom>
          <a:solidFill>
            <a:srgbClr val="3366FF"/>
          </a:solidFill>
          <a:ln w="9525">
            <a:noFill/>
            <a:round/>
            <a:headEnd/>
            <a:tailEnd/>
          </a:ln>
        </p:spPr>
        <p:txBody>
          <a:bodyPr wrap="none" anchor="ctr"/>
          <a:lstStyle/>
          <a:p>
            <a:pPr algn="ctr"/>
            <a:r>
              <a:rPr lang="en-US" altLang="zh-CN" dirty="0">
                <a:solidFill>
                  <a:schemeClr val="bg1"/>
                </a:solidFill>
              </a:rPr>
              <a:t>3</a:t>
            </a:r>
          </a:p>
        </p:txBody>
      </p:sp>
      <p:pic>
        <p:nvPicPr>
          <p:cNvPr id="19" name="Picture 31" descr="1111"/>
          <p:cNvPicPr>
            <a:picLocks noChangeAspect="1" noChangeArrowheads="1"/>
          </p:cNvPicPr>
          <p:nvPr/>
        </p:nvPicPr>
        <p:blipFill>
          <a:blip r:embed="rId3" cstate="print"/>
          <a:srcRect/>
          <a:stretch>
            <a:fillRect/>
          </a:stretch>
        </p:blipFill>
        <p:spPr bwMode="auto">
          <a:xfrm>
            <a:off x="1763688" y="3429000"/>
            <a:ext cx="3311525" cy="1428750"/>
          </a:xfrm>
          <a:prstGeom prst="rect">
            <a:avLst/>
          </a:prstGeom>
          <a:noFill/>
          <a:ln w="9525">
            <a:solidFill>
              <a:srgbClr val="FF0000"/>
            </a:solidFill>
            <a:miter lim="800000"/>
            <a:headEnd/>
            <a:tailEnd/>
          </a:ln>
        </p:spPr>
      </p:pic>
      <p:sp>
        <p:nvSpPr>
          <p:cNvPr id="21" name="AutoShape 2"/>
          <p:cNvSpPr>
            <a:spLocks noChangeArrowheads="1"/>
          </p:cNvSpPr>
          <p:nvPr/>
        </p:nvSpPr>
        <p:spPr bwMode="auto">
          <a:xfrm>
            <a:off x="899592" y="980728"/>
            <a:ext cx="5652120"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en-US" altLang="zh-CN" sz="3600" dirty="0" smtClean="0"/>
              <a:t>5.1.4 </a:t>
            </a:r>
            <a:r>
              <a:rPr lang="zh-CN" altLang="en-US" sz="3600" dirty="0" smtClean="0"/>
              <a:t>参数设置</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xit" presetSubtype="4" fill="hold" nodeType="clickEffect">
                                  <p:stCondLst>
                                    <p:cond delay="0"/>
                                  </p:stCondLst>
                                  <p:childTnLst>
                                    <p:anim calcmode="lin" valueType="num">
                                      <p:cBhvr additive="base">
                                        <p:cTn id="11" dur="500"/>
                                        <p:tgtEl>
                                          <p:spTgt spid="19"/>
                                        </p:tgtEl>
                                        <p:attrNameLst>
                                          <p:attrName>ppt_x</p:attrName>
                                        </p:attrNameLst>
                                      </p:cBhvr>
                                      <p:tavLst>
                                        <p:tav tm="0">
                                          <p:val>
                                            <p:strVal val="ppt_x"/>
                                          </p:val>
                                        </p:tav>
                                        <p:tav tm="100000">
                                          <p:val>
                                            <p:strVal val="ppt_x"/>
                                          </p:val>
                                        </p:tav>
                                      </p:tavLst>
                                    </p:anim>
                                    <p:anim calcmode="lin" valueType="num">
                                      <p:cBhvr additive="base">
                                        <p:cTn id="12" dur="500"/>
                                        <p:tgtEl>
                                          <p:spTgt spid="19"/>
                                        </p:tgtEl>
                                        <p:attrNameLst>
                                          <p:attrName>ppt_y</p:attrName>
                                        </p:attrNameLst>
                                      </p:cBhvr>
                                      <p:tavLst>
                                        <p:tav tm="0">
                                          <p:val>
                                            <p:strVal val="ppt_y"/>
                                          </p:val>
                                        </p:tav>
                                        <p:tav tm="100000">
                                          <p:val>
                                            <p:strVal val="1+ppt_h/2"/>
                                          </p:val>
                                        </p:tav>
                                      </p:tavLst>
                                    </p:anim>
                                    <p:set>
                                      <p:cBhvr>
                                        <p:cTn id="13"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2" descr="阀值选择"/>
          <p:cNvPicPr>
            <a:picLocks noChangeAspect="1" noChangeArrowheads="1"/>
          </p:cNvPicPr>
          <p:nvPr/>
        </p:nvPicPr>
        <p:blipFill>
          <a:blip r:embed="rId2" cstate="print"/>
          <a:srcRect/>
          <a:stretch>
            <a:fillRect/>
          </a:stretch>
        </p:blipFill>
        <p:spPr bwMode="auto">
          <a:xfrm>
            <a:off x="971599" y="1772816"/>
            <a:ext cx="7128793" cy="4281488"/>
          </a:xfrm>
          <a:prstGeom prst="rect">
            <a:avLst/>
          </a:prstGeom>
          <a:noFill/>
          <a:ln w="9525">
            <a:noFill/>
            <a:miter lim="800000"/>
            <a:headEnd/>
            <a:tailEnd/>
          </a:ln>
        </p:spPr>
      </p:pic>
      <p:sp>
        <p:nvSpPr>
          <p:cNvPr id="4" name="Oval 13"/>
          <p:cNvSpPr>
            <a:spLocks noChangeArrowheads="1"/>
          </p:cNvSpPr>
          <p:nvPr/>
        </p:nvSpPr>
        <p:spPr bwMode="auto">
          <a:xfrm>
            <a:off x="4427538" y="4581128"/>
            <a:ext cx="3600846" cy="792088"/>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pic>
        <p:nvPicPr>
          <p:cNvPr id="5" name="Picture 14" descr="阀值选择1"/>
          <p:cNvPicPr>
            <a:picLocks noChangeAspect="1" noChangeArrowheads="1"/>
          </p:cNvPicPr>
          <p:nvPr/>
        </p:nvPicPr>
        <p:blipFill>
          <a:blip r:embed="rId3" cstate="print"/>
          <a:srcRect/>
          <a:stretch>
            <a:fillRect/>
          </a:stretch>
        </p:blipFill>
        <p:spPr bwMode="auto">
          <a:xfrm>
            <a:off x="971600" y="2492896"/>
            <a:ext cx="5399608" cy="1370459"/>
          </a:xfrm>
          <a:prstGeom prst="rect">
            <a:avLst/>
          </a:prstGeom>
          <a:noFill/>
          <a:ln w="31750">
            <a:solidFill>
              <a:srgbClr val="FF0000"/>
            </a:solidFill>
            <a:miter lim="800000"/>
            <a:headEnd/>
            <a:tailEnd/>
          </a:ln>
        </p:spPr>
      </p:pic>
      <p:sp>
        <p:nvSpPr>
          <p:cNvPr id="6" name="Line 15"/>
          <p:cNvSpPr>
            <a:spLocks noChangeShapeType="1"/>
          </p:cNvSpPr>
          <p:nvPr/>
        </p:nvSpPr>
        <p:spPr bwMode="auto">
          <a:xfrm flipH="1" flipV="1">
            <a:off x="5508625" y="3861048"/>
            <a:ext cx="287338" cy="647700"/>
          </a:xfrm>
          <a:prstGeom prst="line">
            <a:avLst/>
          </a:prstGeom>
          <a:noFill/>
          <a:ln w="31750">
            <a:solidFill>
              <a:srgbClr val="FF0000"/>
            </a:solidFill>
            <a:round/>
            <a:headEnd/>
            <a:tailEnd type="triangle" w="med" len="med"/>
          </a:ln>
        </p:spPr>
        <p:txBody>
          <a:bodyPr/>
          <a:lstStyle/>
          <a:p>
            <a:endParaRPr lang="zh-CN" altLang="en-US"/>
          </a:p>
        </p:txBody>
      </p:sp>
      <p:sp>
        <p:nvSpPr>
          <p:cNvPr id="17" name="AutoShape 2"/>
          <p:cNvSpPr>
            <a:spLocks noChangeArrowheads="1"/>
          </p:cNvSpPr>
          <p:nvPr/>
        </p:nvSpPr>
        <p:spPr bwMode="auto">
          <a:xfrm>
            <a:off x="1043608" y="908720"/>
            <a:ext cx="5508104"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en-US" altLang="zh-CN" sz="3600" dirty="0" smtClean="0"/>
              <a:t>5.1.4 </a:t>
            </a:r>
            <a:r>
              <a:rPr lang="zh-CN" altLang="en-US" sz="3600" dirty="0" smtClean="0"/>
              <a:t>参数设置</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7" descr="显示"/>
          <p:cNvPicPr>
            <a:picLocks noChangeAspect="1" noChangeArrowheads="1"/>
          </p:cNvPicPr>
          <p:nvPr/>
        </p:nvPicPr>
        <p:blipFill>
          <a:blip r:embed="rId2" cstate="print"/>
          <a:srcRect/>
          <a:stretch>
            <a:fillRect/>
          </a:stretch>
        </p:blipFill>
        <p:spPr bwMode="auto">
          <a:xfrm>
            <a:off x="971600" y="1763042"/>
            <a:ext cx="6912768" cy="4330254"/>
          </a:xfrm>
          <a:prstGeom prst="rect">
            <a:avLst/>
          </a:prstGeom>
          <a:noFill/>
          <a:ln w="9525">
            <a:noFill/>
            <a:miter lim="800000"/>
            <a:headEnd/>
            <a:tailEnd/>
          </a:ln>
        </p:spPr>
      </p:pic>
      <p:sp>
        <p:nvSpPr>
          <p:cNvPr id="11" name="Oval 15"/>
          <p:cNvSpPr>
            <a:spLocks noChangeArrowheads="1"/>
          </p:cNvSpPr>
          <p:nvPr/>
        </p:nvSpPr>
        <p:spPr bwMode="auto">
          <a:xfrm>
            <a:off x="6660232" y="5085184"/>
            <a:ext cx="1080120" cy="347241"/>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13" name="AutoShape 2"/>
          <p:cNvSpPr>
            <a:spLocks noChangeArrowheads="1"/>
          </p:cNvSpPr>
          <p:nvPr/>
        </p:nvSpPr>
        <p:spPr bwMode="auto">
          <a:xfrm>
            <a:off x="1115616" y="908720"/>
            <a:ext cx="5436096"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en-US" altLang="zh-CN" sz="3600" dirty="0" smtClean="0"/>
              <a:t>5.1.5 </a:t>
            </a:r>
            <a:r>
              <a:rPr lang="zh-CN" altLang="en-US" sz="3600" dirty="0" smtClean="0"/>
              <a:t>可视化</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8"/>
          <p:cNvPicPr>
            <a:picLocks noChangeAspect="1" noChangeArrowheads="1"/>
          </p:cNvPicPr>
          <p:nvPr/>
        </p:nvPicPr>
        <p:blipFill>
          <a:blip r:embed="rId3" cstate="print"/>
          <a:srcRect l="2867"/>
          <a:stretch>
            <a:fillRect/>
          </a:stretch>
        </p:blipFill>
        <p:spPr bwMode="auto">
          <a:xfrm>
            <a:off x="899592" y="1484784"/>
            <a:ext cx="5832648" cy="3965501"/>
          </a:xfrm>
          <a:prstGeom prst="rect">
            <a:avLst/>
          </a:prstGeom>
          <a:noFill/>
          <a:ln w="9525">
            <a:noFill/>
            <a:miter lim="800000"/>
            <a:headEnd/>
            <a:tailEnd/>
          </a:ln>
        </p:spPr>
      </p:pic>
      <p:sp>
        <p:nvSpPr>
          <p:cNvPr id="11" name="Text Box 20"/>
          <p:cNvSpPr txBox="1">
            <a:spLocks noChangeArrowheads="1"/>
          </p:cNvSpPr>
          <p:nvPr/>
        </p:nvSpPr>
        <p:spPr bwMode="auto">
          <a:xfrm>
            <a:off x="6804248" y="1628800"/>
            <a:ext cx="1727969" cy="3693319"/>
          </a:xfrm>
          <a:prstGeom prst="rect">
            <a:avLst/>
          </a:prstGeom>
          <a:solidFill>
            <a:srgbClr val="FFFF99"/>
          </a:solidFill>
          <a:ln w="34925">
            <a:solidFill>
              <a:srgbClr val="FF9900"/>
            </a:solidFill>
            <a:prstDash val="sysDot"/>
            <a:miter lim="800000"/>
            <a:headEnd/>
            <a:tailEnd/>
          </a:ln>
        </p:spPr>
        <p:txBody>
          <a:bodyPr wrap="square">
            <a:spAutoFit/>
          </a:bodyPr>
          <a:lstStyle/>
          <a:p>
            <a:r>
              <a:rPr lang="zh-CN" altLang="en-US" dirty="0"/>
              <a:t>引文年环代表这篇文章的引文历史。引文年轮的颜色代表相应的引文时间。一个年轮的厚度与某个时间分区内</a:t>
            </a:r>
          </a:p>
          <a:p>
            <a:r>
              <a:rPr lang="zh-CN" altLang="en-US" dirty="0"/>
              <a:t>引文数量成比例。节点中心旁的数字代表整个时间跨度内的被引次数</a:t>
            </a: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Box 13"/>
          <p:cNvSpPr txBox="1">
            <a:spLocks noChangeArrowheads="1"/>
          </p:cNvSpPr>
          <p:nvPr/>
        </p:nvSpPr>
        <p:spPr bwMode="auto">
          <a:xfrm>
            <a:off x="949722" y="1052736"/>
            <a:ext cx="2470150" cy="366712"/>
          </a:xfrm>
          <a:prstGeom prst="rect">
            <a:avLst/>
          </a:prstGeom>
          <a:solidFill>
            <a:srgbClr val="FF0000"/>
          </a:solidFill>
          <a:ln w="9525">
            <a:noFill/>
            <a:miter lim="800000"/>
            <a:headEnd/>
            <a:tailEnd/>
          </a:ln>
        </p:spPr>
        <p:txBody>
          <a:bodyPr wrap="none">
            <a:spAutoFit/>
          </a:bodyPr>
          <a:lstStyle/>
          <a:p>
            <a:r>
              <a:rPr lang="en-US" altLang="zh-CN" b="1" dirty="0"/>
              <a:t>★</a:t>
            </a:r>
            <a:r>
              <a:rPr lang="zh-CN" altLang="en-US" b="1" dirty="0"/>
              <a:t>共引文章的合并网络</a:t>
            </a:r>
          </a:p>
        </p:txBody>
      </p:sp>
      <p:pic>
        <p:nvPicPr>
          <p:cNvPr id="11" name="Picture 14" descr="共引混合网络"/>
          <p:cNvPicPr>
            <a:picLocks noChangeAspect="1" noChangeArrowheads="1"/>
          </p:cNvPicPr>
          <p:nvPr/>
        </p:nvPicPr>
        <p:blipFill>
          <a:blip r:embed="rId2" cstate="print"/>
          <a:srcRect/>
          <a:stretch>
            <a:fillRect/>
          </a:stretch>
        </p:blipFill>
        <p:spPr bwMode="auto">
          <a:xfrm>
            <a:off x="1691680" y="1700808"/>
            <a:ext cx="5797748" cy="4572000"/>
          </a:xfrm>
          <a:prstGeom prst="rect">
            <a:avLst/>
          </a:prstGeom>
          <a:noFill/>
          <a:ln w="9525">
            <a:noFill/>
            <a:miter lim="800000"/>
            <a:headEnd/>
            <a:tailEnd/>
          </a:ln>
        </p:spPr>
      </p:pic>
      <p:sp>
        <p:nvSpPr>
          <p:cNvPr id="12" name="Oval 15"/>
          <p:cNvSpPr>
            <a:spLocks noChangeArrowheads="1"/>
          </p:cNvSpPr>
          <p:nvPr/>
        </p:nvSpPr>
        <p:spPr bwMode="auto">
          <a:xfrm>
            <a:off x="1763688" y="2421533"/>
            <a:ext cx="1570705" cy="431800"/>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13" name="Oval 16"/>
          <p:cNvSpPr>
            <a:spLocks noChangeArrowheads="1"/>
          </p:cNvSpPr>
          <p:nvPr/>
        </p:nvSpPr>
        <p:spPr bwMode="auto">
          <a:xfrm>
            <a:off x="1619672" y="5589240"/>
            <a:ext cx="1570705" cy="431800"/>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14" name="Oval 17"/>
          <p:cNvSpPr>
            <a:spLocks noChangeArrowheads="1"/>
          </p:cNvSpPr>
          <p:nvPr/>
        </p:nvSpPr>
        <p:spPr bwMode="auto">
          <a:xfrm>
            <a:off x="4278167" y="5877520"/>
            <a:ext cx="1570705" cy="431800"/>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5" descr="共引混合网络1"/>
          <p:cNvPicPr>
            <a:picLocks noChangeAspect="1" noChangeArrowheads="1"/>
          </p:cNvPicPr>
          <p:nvPr/>
        </p:nvPicPr>
        <p:blipFill>
          <a:blip r:embed="rId2" cstate="print"/>
          <a:srcRect/>
          <a:stretch>
            <a:fillRect/>
          </a:stretch>
        </p:blipFill>
        <p:spPr bwMode="auto">
          <a:xfrm>
            <a:off x="1043608" y="1700808"/>
            <a:ext cx="6408712" cy="4716462"/>
          </a:xfrm>
          <a:prstGeom prst="rect">
            <a:avLst/>
          </a:prstGeom>
          <a:noFill/>
          <a:ln w="9525">
            <a:noFill/>
            <a:miter lim="800000"/>
            <a:headEnd/>
            <a:tailEnd/>
          </a:ln>
        </p:spPr>
      </p:pic>
      <p:sp>
        <p:nvSpPr>
          <p:cNvPr id="18" name="Text Box 16"/>
          <p:cNvSpPr txBox="1">
            <a:spLocks noChangeArrowheads="1"/>
          </p:cNvSpPr>
          <p:nvPr/>
        </p:nvSpPr>
        <p:spPr bwMode="auto">
          <a:xfrm>
            <a:off x="877714" y="1124744"/>
            <a:ext cx="2470150" cy="366712"/>
          </a:xfrm>
          <a:prstGeom prst="rect">
            <a:avLst/>
          </a:prstGeom>
          <a:solidFill>
            <a:srgbClr val="FF0000"/>
          </a:solidFill>
          <a:ln w="9525">
            <a:noFill/>
            <a:miter lim="800000"/>
            <a:headEnd/>
            <a:tailEnd/>
          </a:ln>
        </p:spPr>
        <p:txBody>
          <a:bodyPr wrap="none">
            <a:spAutoFit/>
          </a:bodyPr>
          <a:lstStyle/>
          <a:p>
            <a:r>
              <a:rPr lang="en-US" altLang="zh-CN" b="1" dirty="0"/>
              <a:t>★</a:t>
            </a:r>
            <a:r>
              <a:rPr lang="zh-CN" altLang="en-US" b="1" dirty="0"/>
              <a:t>共引文章的合并网络</a:t>
            </a: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6" descr="2"/>
          <p:cNvPicPr>
            <a:picLocks noChangeAspect="1" noChangeArrowheads="1"/>
          </p:cNvPicPr>
          <p:nvPr/>
        </p:nvPicPr>
        <p:blipFill>
          <a:blip r:embed="rId2" cstate="print"/>
          <a:srcRect/>
          <a:stretch>
            <a:fillRect/>
          </a:stretch>
        </p:blipFill>
        <p:spPr bwMode="auto">
          <a:xfrm>
            <a:off x="1835696" y="1700808"/>
            <a:ext cx="5832648" cy="4533900"/>
          </a:xfrm>
          <a:prstGeom prst="rect">
            <a:avLst/>
          </a:prstGeom>
          <a:noFill/>
          <a:ln w="9525">
            <a:noFill/>
            <a:miter lim="800000"/>
            <a:headEnd/>
            <a:tailEnd/>
          </a:ln>
        </p:spPr>
      </p:pic>
      <p:sp>
        <p:nvSpPr>
          <p:cNvPr id="11" name="Oval 10"/>
          <p:cNvSpPr>
            <a:spLocks noChangeArrowheads="1"/>
          </p:cNvSpPr>
          <p:nvPr/>
        </p:nvSpPr>
        <p:spPr bwMode="auto">
          <a:xfrm>
            <a:off x="1907704" y="2348880"/>
            <a:ext cx="1580159" cy="431800"/>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12" name="Oval 11"/>
          <p:cNvSpPr>
            <a:spLocks noChangeArrowheads="1"/>
          </p:cNvSpPr>
          <p:nvPr/>
        </p:nvSpPr>
        <p:spPr bwMode="auto">
          <a:xfrm>
            <a:off x="1691680" y="4725144"/>
            <a:ext cx="1580159" cy="431800"/>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13" name="Oval 12"/>
          <p:cNvSpPr>
            <a:spLocks noChangeArrowheads="1"/>
          </p:cNvSpPr>
          <p:nvPr/>
        </p:nvSpPr>
        <p:spPr bwMode="auto">
          <a:xfrm>
            <a:off x="4706054" y="5804495"/>
            <a:ext cx="2195957" cy="431800"/>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14" name="Text Box 14"/>
          <p:cNvSpPr txBox="1">
            <a:spLocks noChangeArrowheads="1"/>
          </p:cNvSpPr>
          <p:nvPr/>
        </p:nvSpPr>
        <p:spPr bwMode="auto">
          <a:xfrm>
            <a:off x="849362" y="1124744"/>
            <a:ext cx="4730750" cy="366713"/>
          </a:xfrm>
          <a:prstGeom prst="rect">
            <a:avLst/>
          </a:prstGeom>
          <a:solidFill>
            <a:srgbClr val="FF0000"/>
          </a:solidFill>
          <a:ln w="9525">
            <a:noFill/>
            <a:miter lim="800000"/>
            <a:headEnd/>
            <a:tailEnd/>
          </a:ln>
        </p:spPr>
        <p:txBody>
          <a:bodyPr wrap="none">
            <a:spAutoFit/>
          </a:bodyPr>
          <a:lstStyle/>
          <a:p>
            <a:r>
              <a:rPr lang="en-US" altLang="zh-CN" b="1" dirty="0"/>
              <a:t>★</a:t>
            </a:r>
            <a:r>
              <a:rPr lang="zh-CN" altLang="en-US" b="1" dirty="0"/>
              <a:t>经</a:t>
            </a:r>
            <a:r>
              <a:rPr lang="en-US" altLang="zh-CN" b="1" dirty="0"/>
              <a:t>pathfinder</a:t>
            </a:r>
            <a:r>
              <a:rPr lang="zh-CN" altLang="en-US" b="1" dirty="0"/>
              <a:t>裁剪的个体共引网的合并网络</a:t>
            </a:r>
          </a:p>
        </p:txBody>
      </p:sp>
      <p:sp>
        <p:nvSpPr>
          <p:cNvPr id="15" name="Oval 17"/>
          <p:cNvSpPr>
            <a:spLocks noChangeArrowheads="1"/>
          </p:cNvSpPr>
          <p:nvPr/>
        </p:nvSpPr>
        <p:spPr bwMode="auto">
          <a:xfrm>
            <a:off x="4585169" y="4796433"/>
            <a:ext cx="2548394" cy="431800"/>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21"/>
          <p:cNvPicPr>
            <a:picLocks noChangeAspect="1" noChangeArrowheads="1"/>
          </p:cNvPicPr>
          <p:nvPr/>
        </p:nvPicPr>
        <p:blipFill>
          <a:blip r:embed="rId2" cstate="print"/>
          <a:srcRect/>
          <a:stretch>
            <a:fillRect/>
          </a:stretch>
        </p:blipFill>
        <p:spPr bwMode="auto">
          <a:xfrm>
            <a:off x="827584" y="1844824"/>
            <a:ext cx="6840760" cy="4508500"/>
          </a:xfrm>
          <a:prstGeom prst="rect">
            <a:avLst/>
          </a:prstGeom>
          <a:noFill/>
          <a:ln w="9525">
            <a:noFill/>
            <a:miter lim="800000"/>
            <a:headEnd/>
            <a:tailEnd/>
          </a:ln>
        </p:spPr>
      </p:pic>
      <p:sp>
        <p:nvSpPr>
          <p:cNvPr id="11" name="Text Box 11"/>
          <p:cNvSpPr txBox="1">
            <a:spLocks noChangeArrowheads="1"/>
          </p:cNvSpPr>
          <p:nvPr/>
        </p:nvSpPr>
        <p:spPr bwMode="auto">
          <a:xfrm>
            <a:off x="849362" y="1124744"/>
            <a:ext cx="4730750" cy="366713"/>
          </a:xfrm>
          <a:prstGeom prst="rect">
            <a:avLst/>
          </a:prstGeom>
          <a:solidFill>
            <a:srgbClr val="FF0000"/>
          </a:solidFill>
          <a:ln w="9525">
            <a:noFill/>
            <a:miter lim="800000"/>
            <a:headEnd/>
            <a:tailEnd/>
          </a:ln>
        </p:spPr>
        <p:txBody>
          <a:bodyPr wrap="none">
            <a:spAutoFit/>
          </a:bodyPr>
          <a:lstStyle/>
          <a:p>
            <a:r>
              <a:rPr lang="en-US" altLang="zh-CN" b="1" dirty="0"/>
              <a:t>★</a:t>
            </a:r>
            <a:r>
              <a:rPr lang="zh-CN" altLang="en-US" b="1" dirty="0"/>
              <a:t>经</a:t>
            </a:r>
            <a:r>
              <a:rPr lang="en-US" altLang="zh-CN" b="1" dirty="0"/>
              <a:t>pathfinder</a:t>
            </a:r>
            <a:r>
              <a:rPr lang="zh-CN" altLang="en-US" b="1" dirty="0"/>
              <a:t>裁剪的个体共引网的合并网络</a:t>
            </a: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8"/>
          <p:cNvPicPr>
            <a:picLocks noChangeAspect="1" noChangeArrowheads="1"/>
          </p:cNvPicPr>
          <p:nvPr/>
        </p:nvPicPr>
        <p:blipFill>
          <a:blip r:embed="rId2" cstate="print"/>
          <a:srcRect/>
          <a:stretch>
            <a:fillRect/>
          </a:stretch>
        </p:blipFill>
        <p:spPr bwMode="auto">
          <a:xfrm>
            <a:off x="971600" y="1268760"/>
            <a:ext cx="6984776" cy="4948237"/>
          </a:xfrm>
          <a:prstGeom prst="rect">
            <a:avLst/>
          </a:prstGeom>
          <a:noFill/>
          <a:ln w="9525">
            <a:noFill/>
            <a:miter lim="800000"/>
            <a:headEnd/>
            <a:tailEnd/>
          </a:ln>
        </p:spPr>
      </p:pic>
      <p:sp>
        <p:nvSpPr>
          <p:cNvPr id="11" name="Oval 20"/>
          <p:cNvSpPr>
            <a:spLocks noChangeArrowheads="1"/>
          </p:cNvSpPr>
          <p:nvPr/>
        </p:nvSpPr>
        <p:spPr bwMode="auto">
          <a:xfrm>
            <a:off x="6948264" y="4365104"/>
            <a:ext cx="504825" cy="217488"/>
          </a:xfrm>
          <a:prstGeom prst="ellipse">
            <a:avLst/>
          </a:prstGeom>
          <a:solidFill>
            <a:srgbClr val="FF0000">
              <a:alpha val="0"/>
            </a:srgbClr>
          </a:solidFill>
          <a:ln w="19050">
            <a:solidFill>
              <a:srgbClr val="FF0000"/>
            </a:solidFill>
            <a:round/>
            <a:headEnd/>
            <a:tailEnd/>
          </a:ln>
        </p:spPr>
        <p:txBody>
          <a:bodyPr wrap="none" anchor="ctr"/>
          <a:lstStyle/>
          <a:p>
            <a:endParaRPr lang="zh-CN" altLang="en-US"/>
          </a:p>
        </p:txBody>
      </p:sp>
      <p:sp>
        <p:nvSpPr>
          <p:cNvPr id="12" name="Rectangle 21"/>
          <p:cNvSpPr>
            <a:spLocks noChangeArrowheads="1"/>
          </p:cNvSpPr>
          <p:nvPr/>
        </p:nvSpPr>
        <p:spPr bwMode="auto">
          <a:xfrm>
            <a:off x="7236296" y="3861048"/>
            <a:ext cx="1008062" cy="431800"/>
          </a:xfrm>
          <a:prstGeom prst="rect">
            <a:avLst/>
          </a:prstGeom>
          <a:solidFill>
            <a:schemeClr val="accent1"/>
          </a:solidFill>
          <a:ln w="9525">
            <a:solidFill>
              <a:schemeClr val="tx1"/>
            </a:solidFill>
            <a:miter lim="800000"/>
            <a:headEnd/>
            <a:tailEnd/>
          </a:ln>
        </p:spPr>
        <p:txBody>
          <a:bodyPr wrap="none" anchor="ctr"/>
          <a:lstStyle/>
          <a:p>
            <a:pPr algn="ctr"/>
            <a:r>
              <a:rPr lang="en-US" altLang="zh-CN" dirty="0">
                <a:solidFill>
                  <a:srgbClr val="FF3300"/>
                </a:solidFill>
              </a:rPr>
              <a:t>Timeline</a:t>
            </a: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27584" y="3573016"/>
            <a:ext cx="7776864" cy="1200329"/>
          </a:xfrm>
          <a:prstGeom prst="rect">
            <a:avLst/>
          </a:prstGeom>
        </p:spPr>
        <p:txBody>
          <a:bodyPr wrap="square">
            <a:spAutoFit/>
          </a:bodyPr>
          <a:lstStyle/>
          <a:p>
            <a:r>
              <a:rPr lang="zh-CN" altLang="en-US" dirty="0" smtClean="0"/>
              <a:t>	</a:t>
            </a:r>
            <a:r>
              <a:rPr lang="en-US" altLang="zh-CN" dirty="0" smtClean="0"/>
              <a:t>	</a:t>
            </a:r>
          </a:p>
          <a:p>
            <a:r>
              <a:rPr lang="zh-CN" altLang="en-US" dirty="0" smtClean="0"/>
              <a:t>	</a:t>
            </a:r>
          </a:p>
          <a:p>
            <a:r>
              <a:rPr lang="zh-CN" altLang="en-US" dirty="0" smtClean="0"/>
              <a:t>	</a:t>
            </a:r>
            <a:r>
              <a:rPr lang="en-US" altLang="zh-CN" dirty="0" smtClean="0"/>
              <a:t>	</a:t>
            </a:r>
          </a:p>
          <a:p>
            <a:r>
              <a:rPr lang="zh-CN" altLang="en-US" dirty="0" smtClean="0"/>
              <a:t>		</a:t>
            </a:r>
          </a:p>
        </p:txBody>
      </p:sp>
      <p:graphicFrame>
        <p:nvGraphicFramePr>
          <p:cNvPr id="5" name="表格 4"/>
          <p:cNvGraphicFramePr>
            <a:graphicFrameLocks noGrp="1"/>
          </p:cNvGraphicFramePr>
          <p:nvPr/>
        </p:nvGraphicFramePr>
        <p:xfrm>
          <a:off x="1115616" y="2132856"/>
          <a:ext cx="7344816" cy="3657600"/>
        </p:xfrm>
        <a:graphic>
          <a:graphicData uri="http://schemas.openxmlformats.org/drawingml/2006/table">
            <a:tbl>
              <a:tblPr firstRow="1" bandRow="1">
                <a:tableStyleId>{5C22544A-7EE6-4342-B048-85BDC9FD1C3A}</a:tableStyleId>
              </a:tblPr>
              <a:tblGrid>
                <a:gridCol w="1836204"/>
                <a:gridCol w="5508612"/>
              </a:tblGrid>
              <a:tr h="998821">
                <a:tc>
                  <a:txBody>
                    <a:bodyPr/>
                    <a:lstStyle/>
                    <a:p>
                      <a:pPr algn="ctr"/>
                      <a:r>
                        <a:rPr lang="zh-CN" altLang="en-US" sz="2400" dirty="0" smtClean="0">
                          <a:latin typeface="Times New Roman" pitchFamily="18" charset="0"/>
                          <a:cs typeface="Times New Roman" pitchFamily="18" charset="0"/>
                        </a:rPr>
                        <a:t>检索公式</a:t>
                      </a:r>
                      <a:endParaRPr lang="zh-CN" altLang="en-US" sz="2400" dirty="0">
                        <a:latin typeface="Times New Roman" pitchFamily="18" charset="0"/>
                        <a:cs typeface="Times New Roman" pitchFamily="18" charset="0"/>
                      </a:endParaRPr>
                    </a:p>
                  </a:txBody>
                  <a:tcPr/>
                </a:tc>
                <a:tc>
                  <a:txBody>
                    <a:bodyPr/>
                    <a:lstStyle/>
                    <a:p>
                      <a:pPr algn="l"/>
                      <a:r>
                        <a:rPr lang="zh-CN" altLang="en-US" sz="2400" dirty="0" smtClean="0">
                          <a:latin typeface="Times New Roman" pitchFamily="18" charset="0"/>
                          <a:cs typeface="Times New Roman" pitchFamily="18" charset="0"/>
                        </a:rPr>
                        <a:t>主题</a:t>
                      </a:r>
                      <a:r>
                        <a:rPr lang="en-US" altLang="zh-CN" sz="2400" dirty="0" smtClean="0">
                          <a:latin typeface="Times New Roman" pitchFamily="18" charset="0"/>
                          <a:cs typeface="Times New Roman" pitchFamily="18" charset="0"/>
                        </a:rPr>
                        <a:t>=</a:t>
                      </a:r>
                      <a:r>
                        <a:rPr lang="zh-CN" altLang="en-US" sz="2400" dirty="0" smtClean="0">
                          <a:latin typeface="Times New Roman" pitchFamily="18" charset="0"/>
                          <a:cs typeface="Times New Roman" pitchFamily="18" charset="0"/>
                        </a:rPr>
                        <a:t>中英文扩展</a:t>
                      </a:r>
                      <a:r>
                        <a:rPr lang="en-US" altLang="zh-CN" sz="2400" dirty="0" smtClean="0">
                          <a:latin typeface="Times New Roman" pitchFamily="18" charset="0"/>
                          <a:cs typeface="Times New Roman" pitchFamily="18" charset="0"/>
                        </a:rPr>
                        <a:t>(</a:t>
                      </a:r>
                      <a:r>
                        <a:rPr lang="zh-CN" altLang="en-US" sz="2400" dirty="0" smtClean="0">
                          <a:latin typeface="Times New Roman" pitchFamily="18" charset="0"/>
                          <a:cs typeface="Times New Roman" pitchFamily="18" charset="0"/>
                        </a:rPr>
                        <a:t>图像跟踪</a:t>
                      </a:r>
                      <a:r>
                        <a:rPr lang="en-US" altLang="zh-CN" sz="2400" dirty="0" smtClean="0">
                          <a:latin typeface="Times New Roman" pitchFamily="18" charset="0"/>
                          <a:cs typeface="Times New Roman" pitchFamily="18" charset="0"/>
                        </a:rPr>
                        <a:t>) </a:t>
                      </a:r>
                      <a:r>
                        <a:rPr lang="zh-CN" altLang="en-US" sz="2400" dirty="0" smtClean="0">
                          <a:latin typeface="Times New Roman" pitchFamily="18" charset="0"/>
                          <a:cs typeface="Times New Roman" pitchFamily="18" charset="0"/>
                        </a:rPr>
                        <a:t>并且主题</a:t>
                      </a:r>
                      <a:r>
                        <a:rPr lang="en-US" altLang="zh-CN" sz="2400" dirty="0" smtClean="0">
                          <a:latin typeface="Times New Roman" pitchFamily="18" charset="0"/>
                          <a:cs typeface="Times New Roman" pitchFamily="18" charset="0"/>
                        </a:rPr>
                        <a:t>=</a:t>
                      </a:r>
                      <a:r>
                        <a:rPr lang="zh-CN" altLang="en-US" sz="2400" dirty="0" smtClean="0">
                          <a:latin typeface="Times New Roman" pitchFamily="18" charset="0"/>
                          <a:cs typeface="Times New Roman" pitchFamily="18" charset="0"/>
                        </a:rPr>
                        <a:t>中英文扩展</a:t>
                      </a:r>
                      <a:r>
                        <a:rPr lang="en-US" altLang="zh-CN" sz="2400" dirty="0" smtClean="0">
                          <a:latin typeface="Times New Roman" pitchFamily="18" charset="0"/>
                          <a:cs typeface="Times New Roman" pitchFamily="18" charset="0"/>
                        </a:rPr>
                        <a:t>(</a:t>
                      </a:r>
                      <a:r>
                        <a:rPr lang="zh-CN" altLang="en-US" sz="2400" dirty="0" smtClean="0">
                          <a:latin typeface="Times New Roman" pitchFamily="18" charset="0"/>
                          <a:cs typeface="Times New Roman" pitchFamily="18" charset="0"/>
                        </a:rPr>
                        <a:t>算法</a:t>
                      </a:r>
                      <a:r>
                        <a:rPr lang="en-US" altLang="zh-CN" sz="2400" dirty="0" smtClean="0">
                          <a:latin typeface="Times New Roman" pitchFamily="18" charset="0"/>
                          <a:cs typeface="Times New Roman" pitchFamily="18" charset="0"/>
                        </a:rPr>
                        <a:t>)</a:t>
                      </a:r>
                    </a:p>
                    <a:p>
                      <a:pPr algn="ctr"/>
                      <a:endParaRPr lang="zh-CN" altLang="en-US" sz="2400" dirty="0">
                        <a:latin typeface="Times New Roman" pitchFamily="18" charset="0"/>
                        <a:cs typeface="Times New Roman" pitchFamily="18" charset="0"/>
                      </a:endParaRPr>
                    </a:p>
                  </a:txBody>
                  <a:tcPr/>
                </a:tc>
              </a:tr>
              <a:tr h="699174">
                <a:tc>
                  <a:txBody>
                    <a:bodyPr/>
                    <a:lstStyle/>
                    <a:p>
                      <a:pPr algn="ctr"/>
                      <a:r>
                        <a:rPr lang="zh-CN" altLang="en-US" sz="2400" dirty="0" smtClean="0">
                          <a:latin typeface="Times New Roman" pitchFamily="18" charset="0"/>
                          <a:cs typeface="Times New Roman" pitchFamily="18" charset="0"/>
                        </a:rPr>
                        <a:t>精炼依据</a:t>
                      </a:r>
                      <a:endParaRPr lang="zh-CN" altLang="en-US" sz="2400" dirty="0">
                        <a:latin typeface="Times New Roman" pitchFamily="18" charset="0"/>
                        <a:cs typeface="Times New Roman" pitchFamily="18" charset="0"/>
                      </a:endParaRPr>
                    </a:p>
                  </a:txBody>
                  <a:tcPr/>
                </a:tc>
                <a:tc>
                  <a:txBody>
                    <a:bodyPr/>
                    <a:lstStyle/>
                    <a:p>
                      <a:pPr algn="l"/>
                      <a:r>
                        <a:rPr lang="en-US" altLang="zh-CN" sz="2400" dirty="0" smtClean="0">
                          <a:latin typeface="Times New Roman" pitchFamily="18" charset="0"/>
                          <a:cs typeface="Times New Roman" pitchFamily="18" charset="0"/>
                        </a:rPr>
                        <a:t>CNKI</a:t>
                      </a:r>
                      <a:r>
                        <a:rPr lang="zh-CN" altLang="en-US" sz="2400" dirty="0" smtClean="0">
                          <a:latin typeface="Times New Roman" pitchFamily="18" charset="0"/>
                          <a:cs typeface="Times New Roman" pitchFamily="18" charset="0"/>
                        </a:rPr>
                        <a:t>；类别</a:t>
                      </a:r>
                      <a:r>
                        <a:rPr lang="en-US" altLang="zh-CN" sz="2400" dirty="0" smtClean="0">
                          <a:latin typeface="Times New Roman" pitchFamily="18" charset="0"/>
                          <a:cs typeface="Times New Roman" pitchFamily="18" charset="0"/>
                        </a:rPr>
                        <a:t>=</a:t>
                      </a:r>
                      <a:r>
                        <a:rPr lang="zh-CN" altLang="en-US" sz="2400" dirty="0" smtClean="0">
                          <a:latin typeface="Times New Roman" pitchFamily="18" charset="0"/>
                          <a:cs typeface="Times New Roman" pitchFamily="18" charset="0"/>
                        </a:rPr>
                        <a:t>计算机软件及计算机应用	</a:t>
                      </a:r>
                      <a:endParaRPr lang="zh-CN" altLang="en-US" sz="2400" dirty="0">
                        <a:latin typeface="Times New Roman" pitchFamily="18" charset="0"/>
                        <a:cs typeface="Times New Roman" pitchFamily="18" charset="0"/>
                      </a:endParaRPr>
                    </a:p>
                  </a:txBody>
                  <a:tcPr/>
                </a:tc>
              </a:tr>
              <a:tr h="699174">
                <a:tc>
                  <a:txBody>
                    <a:bodyPr/>
                    <a:lstStyle/>
                    <a:p>
                      <a:pPr algn="ctr"/>
                      <a:r>
                        <a:rPr lang="zh-CN" altLang="en-US" sz="2400" dirty="0" smtClean="0">
                          <a:latin typeface="Times New Roman" pitchFamily="18" charset="0"/>
                          <a:cs typeface="Times New Roman" pitchFamily="18" charset="0"/>
                        </a:rPr>
                        <a:t>检索年限</a:t>
                      </a:r>
                      <a:endParaRPr lang="zh-CN" altLang="en-US" sz="2400" dirty="0">
                        <a:latin typeface="Times New Roman" pitchFamily="18" charset="0"/>
                        <a:cs typeface="Times New Roman" pitchFamily="18" charset="0"/>
                      </a:endParaRPr>
                    </a:p>
                  </a:txBody>
                  <a:tcPr/>
                </a:tc>
                <a:tc>
                  <a:txBody>
                    <a:bodyPr/>
                    <a:lstStyle/>
                    <a:p>
                      <a:pPr algn="l"/>
                      <a:r>
                        <a:rPr lang="zh-CN" altLang="en-US" sz="2400" dirty="0" smtClean="0">
                          <a:latin typeface="Times New Roman" pitchFamily="18" charset="0"/>
                          <a:cs typeface="Times New Roman" pitchFamily="18" charset="0"/>
                        </a:rPr>
                        <a:t>出版时间</a:t>
                      </a:r>
                      <a:r>
                        <a:rPr lang="en-US" altLang="zh-CN" sz="2400" dirty="0" smtClean="0">
                          <a:latin typeface="Times New Roman" pitchFamily="18" charset="0"/>
                          <a:cs typeface="Times New Roman" pitchFamily="18" charset="0"/>
                        </a:rPr>
                        <a:t>=2000-2012</a:t>
                      </a:r>
                    </a:p>
                    <a:p>
                      <a:pPr algn="l"/>
                      <a:endParaRPr lang="zh-CN" altLang="en-US" sz="2400" dirty="0">
                        <a:latin typeface="Times New Roman" pitchFamily="18" charset="0"/>
                        <a:cs typeface="Times New Roman" pitchFamily="18" charset="0"/>
                      </a:endParaRPr>
                    </a:p>
                  </a:txBody>
                  <a:tcPr/>
                </a:tc>
              </a:tr>
              <a:tr h="699174">
                <a:tc>
                  <a:txBody>
                    <a:bodyPr/>
                    <a:lstStyle/>
                    <a:p>
                      <a:pPr algn="ctr"/>
                      <a:r>
                        <a:rPr lang="zh-CN" altLang="en-US" sz="2400" dirty="0" smtClean="0">
                          <a:latin typeface="Times New Roman" pitchFamily="18" charset="0"/>
                          <a:cs typeface="Times New Roman" pitchFamily="18" charset="0"/>
                        </a:rPr>
                        <a:t>检索结果</a:t>
                      </a:r>
                      <a:endParaRPr lang="zh-CN" altLang="en-US" sz="2400" dirty="0">
                        <a:latin typeface="Times New Roman" pitchFamily="18" charset="0"/>
                        <a:cs typeface="Times New Roman" pitchFamily="18" charset="0"/>
                      </a:endParaRPr>
                    </a:p>
                  </a:txBody>
                  <a:tcPr/>
                </a:tc>
                <a:tc>
                  <a:txBody>
                    <a:bodyPr/>
                    <a:lstStyle/>
                    <a:p>
                      <a:pPr algn="l"/>
                      <a:r>
                        <a:rPr lang="en-US" altLang="zh-CN" sz="2400" dirty="0" smtClean="0">
                          <a:latin typeface="Times New Roman" pitchFamily="18" charset="0"/>
                          <a:cs typeface="Times New Roman" pitchFamily="18" charset="0"/>
                        </a:rPr>
                        <a:t>203</a:t>
                      </a:r>
                      <a:r>
                        <a:rPr lang="zh-CN" altLang="en-US" sz="2400" dirty="0" smtClean="0">
                          <a:latin typeface="Times New Roman" pitchFamily="18" charset="0"/>
                          <a:cs typeface="Times New Roman" pitchFamily="18" charset="0"/>
                        </a:rPr>
                        <a:t>篇文献</a:t>
                      </a:r>
                      <a:endParaRPr lang="en-US" altLang="zh-CN" sz="2400" dirty="0" smtClean="0">
                        <a:latin typeface="Times New Roman" pitchFamily="18" charset="0"/>
                        <a:cs typeface="Times New Roman" pitchFamily="18" charset="0"/>
                      </a:endParaRPr>
                    </a:p>
                    <a:p>
                      <a:pPr algn="l"/>
                      <a:endParaRPr lang="zh-CN" altLang="en-US" sz="2400" dirty="0">
                        <a:latin typeface="Times New Roman" pitchFamily="18" charset="0"/>
                        <a:cs typeface="Times New Roman" pitchFamily="18" charset="0"/>
                      </a:endParaRPr>
                    </a:p>
                  </a:txBody>
                  <a:tcPr/>
                </a:tc>
              </a:tr>
            </a:tbl>
          </a:graphicData>
        </a:graphic>
      </p:graphicFrame>
      <p:sp>
        <p:nvSpPr>
          <p:cNvPr id="6" name="AutoShape 2"/>
          <p:cNvSpPr>
            <a:spLocks noChangeArrowheads="1"/>
          </p:cNvSpPr>
          <p:nvPr/>
        </p:nvSpPr>
        <p:spPr bwMode="auto">
          <a:xfrm>
            <a:off x="1763688" y="980728"/>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en-US" altLang="zh-CN" sz="3600" dirty="0" smtClean="0"/>
              <a:t>5.2.1 </a:t>
            </a:r>
            <a:r>
              <a:rPr lang="zh-CN" altLang="en-US" sz="3600" dirty="0" smtClean="0"/>
              <a:t>检索策略</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1115616" y="2132856"/>
            <a:ext cx="7372350" cy="2562225"/>
          </a:xfrm>
          <a:prstGeom prst="rect">
            <a:avLst/>
          </a:prstGeom>
          <a:noFill/>
          <a:ln w="9525">
            <a:noFill/>
            <a:miter lim="800000"/>
            <a:headEnd/>
            <a:tailEnd/>
          </a:ln>
        </p:spPr>
      </p:pic>
      <p:sp>
        <p:nvSpPr>
          <p:cNvPr id="3" name="矩形 2"/>
          <p:cNvSpPr/>
          <p:nvPr/>
        </p:nvSpPr>
        <p:spPr>
          <a:xfrm>
            <a:off x="1907704" y="2636912"/>
            <a:ext cx="4104456"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835696" y="3284984"/>
            <a:ext cx="3312368"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标注 4"/>
          <p:cNvSpPr/>
          <p:nvPr/>
        </p:nvSpPr>
        <p:spPr>
          <a:xfrm>
            <a:off x="5652120" y="3573016"/>
            <a:ext cx="1584176" cy="360040"/>
          </a:xfrm>
          <a:prstGeom prst="wedgeRectCallout">
            <a:avLst>
              <a:gd name="adj1" fmla="val -79227"/>
              <a:gd name="adj2" fmla="val -52943"/>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FF0000"/>
                </a:solidFill>
              </a:rPr>
              <a:t>时间范围</a:t>
            </a:r>
            <a:endParaRPr lang="zh-CN" altLang="en-US" dirty="0">
              <a:solidFill>
                <a:srgbClr val="FF0000"/>
              </a:solidFill>
            </a:endParaRPr>
          </a:p>
        </p:txBody>
      </p:sp>
      <p:sp>
        <p:nvSpPr>
          <p:cNvPr id="6" name="矩形标注 5"/>
          <p:cNvSpPr/>
          <p:nvPr/>
        </p:nvSpPr>
        <p:spPr>
          <a:xfrm>
            <a:off x="6732240" y="2276872"/>
            <a:ext cx="1584176" cy="360040"/>
          </a:xfrm>
          <a:prstGeom prst="wedgeRectCallout">
            <a:avLst>
              <a:gd name="adj1" fmla="val -85787"/>
              <a:gd name="adj2" fmla="val 50955"/>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FF0000"/>
                </a:solidFill>
              </a:rPr>
              <a:t>主题词</a:t>
            </a:r>
            <a:endParaRPr lang="zh-CN" altLang="en-US" dirty="0">
              <a:solidFill>
                <a:srgbClr val="FF0000"/>
              </a:solidFill>
            </a:endParaRPr>
          </a:p>
        </p:txBody>
      </p:sp>
      <p:sp>
        <p:nvSpPr>
          <p:cNvPr id="8" name="AutoShape 2"/>
          <p:cNvSpPr>
            <a:spLocks noChangeArrowheads="1"/>
          </p:cNvSpPr>
          <p:nvPr/>
        </p:nvSpPr>
        <p:spPr bwMode="auto">
          <a:xfrm>
            <a:off x="1691680"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en-US" altLang="zh-CN" sz="3600" dirty="0" smtClean="0"/>
              <a:t>5.2.2 </a:t>
            </a:r>
            <a:r>
              <a:rPr lang="zh-CN" altLang="en-US" sz="3600" dirty="0" smtClean="0"/>
              <a:t>数据收集</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683568" y="1628800"/>
            <a:ext cx="7848872" cy="4536504"/>
          </a:xfrm>
          <a:prstGeom prst="rect">
            <a:avLst/>
          </a:prstGeom>
          <a:noFill/>
          <a:ln w="9525">
            <a:noFill/>
            <a:miter lim="800000"/>
            <a:headEnd/>
            <a:tailEnd/>
          </a:ln>
        </p:spPr>
      </p:pic>
      <p:sp>
        <p:nvSpPr>
          <p:cNvPr id="4" name="矩形标注 3"/>
          <p:cNvSpPr/>
          <p:nvPr/>
        </p:nvSpPr>
        <p:spPr>
          <a:xfrm>
            <a:off x="2771800" y="5013176"/>
            <a:ext cx="1080120" cy="360040"/>
          </a:xfrm>
          <a:prstGeom prst="wedgeRectCallout">
            <a:avLst>
              <a:gd name="adj1" fmla="val -92871"/>
              <a:gd name="adj2" fmla="val -47170"/>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rgbClr val="FF0000"/>
                </a:solidFill>
              </a:rPr>
              <a:t>精炼</a:t>
            </a:r>
            <a:endParaRPr lang="zh-CN" altLang="en-US" b="1" dirty="0">
              <a:solidFill>
                <a:srgbClr val="FF0000"/>
              </a:solidFill>
            </a:endParaRPr>
          </a:p>
        </p:txBody>
      </p:sp>
      <p:sp>
        <p:nvSpPr>
          <p:cNvPr id="5" name="矩形 4"/>
          <p:cNvSpPr/>
          <p:nvPr/>
        </p:nvSpPr>
        <p:spPr>
          <a:xfrm>
            <a:off x="899592" y="4725144"/>
            <a:ext cx="1368152"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AutoShape 2"/>
          <p:cNvSpPr>
            <a:spLocks noChangeArrowheads="1"/>
          </p:cNvSpPr>
          <p:nvPr/>
        </p:nvSpPr>
        <p:spPr bwMode="auto">
          <a:xfrm>
            <a:off x="1691680"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en-US" altLang="zh-CN" sz="3600" dirty="0" smtClean="0"/>
              <a:t>5.2.2 </a:t>
            </a:r>
            <a:r>
              <a:rPr lang="zh-CN" altLang="en-US" sz="3600" dirty="0" smtClean="0"/>
              <a:t>数据收集</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cstate="print"/>
          <a:srcRect/>
          <a:stretch>
            <a:fillRect/>
          </a:stretch>
        </p:blipFill>
        <p:spPr bwMode="auto">
          <a:xfrm>
            <a:off x="683568" y="1772816"/>
            <a:ext cx="7760147" cy="3829379"/>
          </a:xfrm>
          <a:prstGeom prst="rect">
            <a:avLst/>
          </a:prstGeom>
          <a:noFill/>
          <a:ln w="9525">
            <a:noFill/>
            <a:miter lim="800000"/>
            <a:headEnd/>
            <a:tailEnd/>
          </a:ln>
        </p:spPr>
      </p:pic>
      <p:pic>
        <p:nvPicPr>
          <p:cNvPr id="5124" name="Picture 4"/>
          <p:cNvPicPr>
            <a:picLocks noChangeAspect="1" noChangeArrowheads="1"/>
          </p:cNvPicPr>
          <p:nvPr/>
        </p:nvPicPr>
        <p:blipFill>
          <a:blip r:embed="rId3" cstate="print"/>
          <a:srcRect/>
          <a:stretch>
            <a:fillRect/>
          </a:stretch>
        </p:blipFill>
        <p:spPr bwMode="auto">
          <a:xfrm>
            <a:off x="1547664" y="2348880"/>
            <a:ext cx="4210050" cy="2219325"/>
          </a:xfrm>
          <a:prstGeom prst="rect">
            <a:avLst/>
          </a:prstGeom>
          <a:noFill/>
          <a:ln w="9525">
            <a:noFill/>
            <a:miter lim="800000"/>
            <a:headEnd/>
            <a:tailEnd/>
          </a:ln>
        </p:spPr>
      </p:pic>
      <p:sp>
        <p:nvSpPr>
          <p:cNvPr id="13" name="矩形标注 12"/>
          <p:cNvSpPr/>
          <p:nvPr/>
        </p:nvSpPr>
        <p:spPr>
          <a:xfrm>
            <a:off x="5220072" y="2708920"/>
            <a:ext cx="2915816" cy="360040"/>
          </a:xfrm>
          <a:prstGeom prst="wedgeRectCallout">
            <a:avLst>
              <a:gd name="adj1" fmla="val -85717"/>
              <a:gd name="adj2" fmla="val 74043"/>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dirty="0" smtClean="0">
                <a:solidFill>
                  <a:srgbClr val="FF0000"/>
                </a:solidFill>
              </a:rPr>
              <a:t>此处对文件名称没有要求</a:t>
            </a:r>
            <a:endParaRPr lang="zh-CN" altLang="en-US" b="1" dirty="0">
              <a:solidFill>
                <a:srgbClr val="FF0000"/>
              </a:solidFill>
            </a:endParaRPr>
          </a:p>
        </p:txBody>
      </p:sp>
      <p:sp>
        <p:nvSpPr>
          <p:cNvPr id="14" name="AutoShape 2"/>
          <p:cNvSpPr>
            <a:spLocks noChangeArrowheads="1"/>
          </p:cNvSpPr>
          <p:nvPr/>
        </p:nvSpPr>
        <p:spPr bwMode="auto">
          <a:xfrm>
            <a:off x="1691680"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en-US" altLang="zh-CN" sz="3600" dirty="0" smtClean="0"/>
              <a:t>5.2.2 </a:t>
            </a:r>
            <a:r>
              <a:rPr lang="zh-CN" altLang="en-US" sz="3600" dirty="0" smtClean="0"/>
              <a:t>数据收集</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339752" y="1916832"/>
            <a:ext cx="1627369" cy="523220"/>
          </a:xfrm>
          <a:prstGeom prst="rect">
            <a:avLst/>
          </a:prstGeom>
        </p:spPr>
        <p:txBody>
          <a:bodyPr wrap="none">
            <a:spAutoFit/>
          </a:bodyPr>
          <a:lstStyle/>
          <a:p>
            <a:r>
              <a:rPr lang="zh-CN" altLang="en-US" sz="2800" b="1" dirty="0" smtClean="0"/>
              <a:t>数据转换</a:t>
            </a:r>
            <a:endParaRPr lang="zh-CN" altLang="en-US" sz="2800" b="1" dirty="0"/>
          </a:p>
        </p:txBody>
      </p:sp>
      <p:pic>
        <p:nvPicPr>
          <p:cNvPr id="6147" name="Picture 3"/>
          <p:cNvPicPr>
            <a:picLocks noChangeAspect="1" noChangeArrowheads="1"/>
          </p:cNvPicPr>
          <p:nvPr/>
        </p:nvPicPr>
        <p:blipFill>
          <a:blip r:embed="rId2" cstate="print"/>
          <a:srcRect/>
          <a:stretch>
            <a:fillRect/>
          </a:stretch>
        </p:blipFill>
        <p:spPr bwMode="auto">
          <a:xfrm>
            <a:off x="1187624" y="1957388"/>
            <a:ext cx="6624735" cy="2943225"/>
          </a:xfrm>
          <a:prstGeom prst="rect">
            <a:avLst/>
          </a:prstGeom>
          <a:noFill/>
          <a:ln w="9525">
            <a:noFill/>
            <a:miter lim="800000"/>
            <a:headEnd/>
            <a:tailEnd/>
          </a:ln>
        </p:spPr>
      </p:pic>
      <p:sp>
        <p:nvSpPr>
          <p:cNvPr id="8" name="矩形标注 7"/>
          <p:cNvSpPr/>
          <p:nvPr/>
        </p:nvSpPr>
        <p:spPr>
          <a:xfrm>
            <a:off x="3851920" y="2852936"/>
            <a:ext cx="2808312" cy="360040"/>
          </a:xfrm>
          <a:prstGeom prst="wedgeRectCallout">
            <a:avLst>
              <a:gd name="adj1" fmla="val -69590"/>
              <a:gd name="adj2" fmla="val -52942"/>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dirty="0" smtClean="0">
                <a:solidFill>
                  <a:srgbClr val="FF0000"/>
                </a:solidFill>
              </a:rPr>
              <a:t>菜单栏</a:t>
            </a:r>
            <a:r>
              <a:rPr lang="en-US" altLang="zh-CN" b="1" dirty="0" smtClean="0">
                <a:solidFill>
                  <a:srgbClr val="FF0000"/>
                </a:solidFill>
              </a:rPr>
              <a:t>--</a:t>
            </a:r>
            <a:r>
              <a:rPr lang="zh-CN" altLang="en-US" b="1" dirty="0" smtClean="0">
                <a:solidFill>
                  <a:srgbClr val="FF0000"/>
                </a:solidFill>
              </a:rPr>
              <a:t>数据</a:t>
            </a:r>
            <a:r>
              <a:rPr lang="en-US" altLang="zh-CN" b="1" dirty="0" smtClean="0">
                <a:solidFill>
                  <a:srgbClr val="FF0000"/>
                </a:solidFill>
              </a:rPr>
              <a:t>--</a:t>
            </a:r>
            <a:r>
              <a:rPr lang="zh-CN" altLang="en-US" b="1" dirty="0" smtClean="0">
                <a:solidFill>
                  <a:srgbClr val="FF0000"/>
                </a:solidFill>
              </a:rPr>
              <a:t>导入</a:t>
            </a:r>
            <a:r>
              <a:rPr lang="en-US" altLang="zh-CN" b="1" dirty="0" smtClean="0">
                <a:solidFill>
                  <a:srgbClr val="FF0000"/>
                </a:solidFill>
              </a:rPr>
              <a:t>/</a:t>
            </a:r>
            <a:r>
              <a:rPr lang="zh-CN" altLang="en-US" b="1" dirty="0" smtClean="0">
                <a:solidFill>
                  <a:srgbClr val="FF0000"/>
                </a:solidFill>
              </a:rPr>
              <a:t>导出</a:t>
            </a:r>
          </a:p>
        </p:txBody>
      </p:sp>
      <p:sp>
        <p:nvSpPr>
          <p:cNvPr id="11" name="AutoShape 2"/>
          <p:cNvSpPr>
            <a:spLocks noChangeArrowheads="1"/>
          </p:cNvSpPr>
          <p:nvPr/>
        </p:nvSpPr>
        <p:spPr bwMode="auto">
          <a:xfrm>
            <a:off x="1691680"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en-US" altLang="zh-CN" sz="3600" dirty="0" smtClean="0"/>
              <a:t>5.2.3 </a:t>
            </a:r>
            <a:r>
              <a:rPr lang="zh-CN" altLang="en-US" sz="3600" dirty="0" smtClean="0"/>
              <a:t>数据转换</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p:cNvPicPr>
            <a:picLocks noChangeAspect="1" noChangeArrowheads="1"/>
          </p:cNvPicPr>
          <p:nvPr/>
        </p:nvPicPr>
        <p:blipFill>
          <a:blip r:embed="rId2" cstate="print"/>
          <a:srcRect/>
          <a:stretch>
            <a:fillRect/>
          </a:stretch>
        </p:blipFill>
        <p:spPr bwMode="auto">
          <a:xfrm>
            <a:off x="827584" y="1916832"/>
            <a:ext cx="7632848" cy="3476625"/>
          </a:xfrm>
          <a:prstGeom prst="rect">
            <a:avLst/>
          </a:prstGeom>
          <a:noFill/>
          <a:ln w="9525">
            <a:noFill/>
            <a:miter lim="800000"/>
            <a:headEnd/>
            <a:tailEnd/>
          </a:ln>
        </p:spPr>
      </p:pic>
      <p:sp>
        <p:nvSpPr>
          <p:cNvPr id="6" name="矩形标注 5"/>
          <p:cNvSpPr/>
          <p:nvPr/>
        </p:nvSpPr>
        <p:spPr>
          <a:xfrm>
            <a:off x="1907704" y="1916832"/>
            <a:ext cx="1512168" cy="360040"/>
          </a:xfrm>
          <a:prstGeom prst="wedgeRectCallout">
            <a:avLst>
              <a:gd name="adj1" fmla="val 78749"/>
              <a:gd name="adj2" fmla="val 62499"/>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rgbClr val="FF0000"/>
                </a:solidFill>
              </a:rPr>
              <a:t>选择数据库</a:t>
            </a:r>
          </a:p>
        </p:txBody>
      </p:sp>
      <p:sp>
        <p:nvSpPr>
          <p:cNvPr id="7" name="矩形标注 6"/>
          <p:cNvSpPr/>
          <p:nvPr/>
        </p:nvSpPr>
        <p:spPr>
          <a:xfrm>
            <a:off x="6300192" y="2276872"/>
            <a:ext cx="1980728" cy="360040"/>
          </a:xfrm>
          <a:prstGeom prst="wedgeRectCallout">
            <a:avLst>
              <a:gd name="adj1" fmla="val -68602"/>
              <a:gd name="adj2" fmla="val 59613"/>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rgbClr val="FF0000"/>
                </a:solidFill>
              </a:rPr>
              <a:t>选择数据库目录</a:t>
            </a:r>
          </a:p>
        </p:txBody>
      </p:sp>
      <p:sp>
        <p:nvSpPr>
          <p:cNvPr id="8" name="矩形标注 7"/>
          <p:cNvSpPr/>
          <p:nvPr/>
        </p:nvSpPr>
        <p:spPr>
          <a:xfrm>
            <a:off x="2195736" y="3501008"/>
            <a:ext cx="1296144" cy="360040"/>
          </a:xfrm>
          <a:prstGeom prst="wedgeRectCallout">
            <a:avLst>
              <a:gd name="adj1" fmla="val 90253"/>
              <a:gd name="adj2" fmla="val -78916"/>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rgbClr val="FF0000"/>
                </a:solidFill>
              </a:rPr>
              <a:t>格式转换</a:t>
            </a:r>
          </a:p>
        </p:txBody>
      </p:sp>
      <p:sp>
        <p:nvSpPr>
          <p:cNvPr id="9" name="矩形标注 8"/>
          <p:cNvSpPr/>
          <p:nvPr/>
        </p:nvSpPr>
        <p:spPr>
          <a:xfrm>
            <a:off x="5724128" y="3212976"/>
            <a:ext cx="2592288" cy="432048"/>
          </a:xfrm>
          <a:prstGeom prst="wedgeRectCallout">
            <a:avLst>
              <a:gd name="adj1" fmla="val -54410"/>
              <a:gd name="adj2" fmla="val -110183"/>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rgbClr val="FF0000"/>
                </a:solidFill>
              </a:rPr>
              <a:t>选择转换数据存储目录</a:t>
            </a:r>
          </a:p>
        </p:txBody>
      </p:sp>
      <p:sp>
        <p:nvSpPr>
          <p:cNvPr id="11" name="AutoShape 2"/>
          <p:cNvSpPr>
            <a:spLocks noChangeArrowheads="1"/>
          </p:cNvSpPr>
          <p:nvPr/>
        </p:nvSpPr>
        <p:spPr bwMode="auto">
          <a:xfrm>
            <a:off x="1691680"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en-US" altLang="zh-CN" sz="3600" dirty="0" smtClean="0"/>
              <a:t>5.2.3 </a:t>
            </a:r>
            <a:r>
              <a:rPr lang="zh-CN" altLang="en-US" sz="3600" dirty="0" smtClean="0"/>
              <a:t>数据转换</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7" name="Picture 5"/>
          <p:cNvPicPr>
            <a:picLocks noChangeAspect="1" noChangeArrowheads="1"/>
          </p:cNvPicPr>
          <p:nvPr/>
        </p:nvPicPr>
        <p:blipFill>
          <a:blip r:embed="rId2" cstate="print"/>
          <a:srcRect/>
          <a:stretch>
            <a:fillRect/>
          </a:stretch>
        </p:blipFill>
        <p:spPr bwMode="auto">
          <a:xfrm>
            <a:off x="827584" y="1556792"/>
            <a:ext cx="7190383" cy="5104747"/>
          </a:xfrm>
          <a:prstGeom prst="rect">
            <a:avLst/>
          </a:prstGeom>
          <a:noFill/>
          <a:ln w="9525">
            <a:noFill/>
            <a:miter lim="800000"/>
            <a:headEnd/>
            <a:tailEnd/>
          </a:ln>
        </p:spPr>
      </p:pic>
      <p:pic>
        <p:nvPicPr>
          <p:cNvPr id="8195" name="Picture 3"/>
          <p:cNvPicPr>
            <a:picLocks noChangeAspect="1" noChangeArrowheads="1"/>
          </p:cNvPicPr>
          <p:nvPr/>
        </p:nvPicPr>
        <p:blipFill>
          <a:blip r:embed="rId3" cstate="print"/>
          <a:srcRect/>
          <a:stretch>
            <a:fillRect/>
          </a:stretch>
        </p:blipFill>
        <p:spPr bwMode="auto">
          <a:xfrm>
            <a:off x="1187624" y="2492896"/>
            <a:ext cx="6764971" cy="3543556"/>
          </a:xfrm>
          <a:prstGeom prst="rect">
            <a:avLst/>
          </a:prstGeom>
          <a:noFill/>
          <a:ln w="9525">
            <a:noFill/>
            <a:miter lim="800000"/>
            <a:headEnd/>
            <a:tailEnd/>
          </a:ln>
        </p:spPr>
      </p:pic>
      <p:sp>
        <p:nvSpPr>
          <p:cNvPr id="6" name="矩形标注 5"/>
          <p:cNvSpPr/>
          <p:nvPr/>
        </p:nvSpPr>
        <p:spPr>
          <a:xfrm>
            <a:off x="6156176" y="2708920"/>
            <a:ext cx="1512168" cy="360040"/>
          </a:xfrm>
          <a:prstGeom prst="wedgeRectCallout">
            <a:avLst>
              <a:gd name="adj1" fmla="val -88302"/>
              <a:gd name="adj2" fmla="val 62499"/>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600" dirty="0" smtClean="0">
                <a:solidFill>
                  <a:srgbClr val="FF0000"/>
                </a:solidFill>
              </a:rPr>
              <a:t>选择项目目录</a:t>
            </a:r>
            <a:endParaRPr lang="zh-CN" altLang="en-US" sz="1600" dirty="0">
              <a:solidFill>
                <a:srgbClr val="FF0000"/>
              </a:solidFill>
            </a:endParaRPr>
          </a:p>
        </p:txBody>
      </p:sp>
      <p:sp>
        <p:nvSpPr>
          <p:cNvPr id="7" name="矩形标注 6"/>
          <p:cNvSpPr/>
          <p:nvPr/>
        </p:nvSpPr>
        <p:spPr>
          <a:xfrm>
            <a:off x="6084168" y="3429000"/>
            <a:ext cx="1872208" cy="360040"/>
          </a:xfrm>
          <a:prstGeom prst="wedgeRectCallout">
            <a:avLst>
              <a:gd name="adj1" fmla="val -66399"/>
              <a:gd name="adj2" fmla="val -55828"/>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600" dirty="0" smtClean="0">
                <a:solidFill>
                  <a:srgbClr val="FF0000"/>
                </a:solidFill>
              </a:rPr>
              <a:t>选择转换数据目录</a:t>
            </a:r>
            <a:endParaRPr lang="zh-CN" altLang="en-US" sz="1600" dirty="0">
              <a:solidFill>
                <a:srgbClr val="FF0000"/>
              </a:solidFill>
            </a:endParaRPr>
          </a:p>
        </p:txBody>
      </p:sp>
      <p:sp>
        <p:nvSpPr>
          <p:cNvPr id="8" name="矩形 7"/>
          <p:cNvSpPr/>
          <p:nvPr/>
        </p:nvSpPr>
        <p:spPr>
          <a:xfrm>
            <a:off x="3203848" y="188640"/>
            <a:ext cx="184731" cy="369332"/>
          </a:xfrm>
          <a:prstGeom prst="rect">
            <a:avLst/>
          </a:prstGeom>
        </p:spPr>
        <p:txBody>
          <a:bodyPr wrap="none">
            <a:spAutoFit/>
          </a:bodyPr>
          <a:lstStyle/>
          <a:p>
            <a:endParaRPr lang="zh-CN" altLang="en-US" dirty="0"/>
          </a:p>
        </p:txBody>
      </p:sp>
      <p:sp>
        <p:nvSpPr>
          <p:cNvPr id="9" name="AutoShape 2"/>
          <p:cNvSpPr>
            <a:spLocks noChangeArrowheads="1"/>
          </p:cNvSpPr>
          <p:nvPr/>
        </p:nvSpPr>
        <p:spPr bwMode="auto">
          <a:xfrm>
            <a:off x="1619672"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en-US" altLang="zh-CN" sz="3600" dirty="0" smtClean="0"/>
              <a:t>5.2.4 </a:t>
            </a:r>
            <a:r>
              <a:rPr lang="zh-CN" altLang="en-US" sz="3600" dirty="0" smtClean="0"/>
              <a:t>创建项目</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a:stretch>
            <a:fillRect/>
          </a:stretch>
        </p:blipFill>
        <p:spPr bwMode="auto">
          <a:xfrm>
            <a:off x="899592" y="1556792"/>
            <a:ext cx="7056784" cy="5057515"/>
          </a:xfrm>
          <a:prstGeom prst="rect">
            <a:avLst/>
          </a:prstGeom>
          <a:noFill/>
          <a:ln w="9525">
            <a:noFill/>
            <a:miter lim="800000"/>
            <a:headEnd/>
            <a:tailEnd/>
          </a:ln>
        </p:spPr>
      </p:pic>
      <p:sp>
        <p:nvSpPr>
          <p:cNvPr id="3" name="矩形 2"/>
          <p:cNvSpPr/>
          <p:nvPr/>
        </p:nvSpPr>
        <p:spPr>
          <a:xfrm>
            <a:off x="4644008" y="2060848"/>
            <a:ext cx="2880320"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4860032" y="2636912"/>
            <a:ext cx="2520280"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427984" y="3068960"/>
            <a:ext cx="3312368"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283968" y="5517232"/>
            <a:ext cx="3528392" cy="50405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355976" y="3789040"/>
            <a:ext cx="3312368" cy="57606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AutoShape 2"/>
          <p:cNvSpPr>
            <a:spLocks noChangeArrowheads="1"/>
          </p:cNvSpPr>
          <p:nvPr/>
        </p:nvSpPr>
        <p:spPr bwMode="auto">
          <a:xfrm>
            <a:off x="1619672"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r>
              <a:rPr lang="en-US" altLang="zh-CN" sz="3600" dirty="0" smtClean="0"/>
              <a:t>5.2.5 </a:t>
            </a:r>
            <a:r>
              <a:rPr lang="zh-CN" altLang="en-US" sz="3600" dirty="0" smtClean="0"/>
              <a:t>参数设置</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755576" y="1556792"/>
            <a:ext cx="7416824" cy="4716176"/>
          </a:xfrm>
          <a:prstGeom prst="rect">
            <a:avLst/>
          </a:prstGeom>
          <a:noFill/>
          <a:ln w="9525">
            <a:noFill/>
            <a:miter lim="800000"/>
            <a:headEnd/>
            <a:tailEnd/>
          </a:ln>
        </p:spPr>
      </p:pic>
      <p:sp>
        <p:nvSpPr>
          <p:cNvPr id="5" name="AutoShape 2"/>
          <p:cNvSpPr>
            <a:spLocks noChangeArrowheads="1"/>
          </p:cNvSpPr>
          <p:nvPr/>
        </p:nvSpPr>
        <p:spPr bwMode="auto">
          <a:xfrm>
            <a:off x="1619672"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r>
              <a:rPr lang="en-US" altLang="zh-CN" sz="3600" dirty="0" smtClean="0"/>
              <a:t>5.2.6 </a:t>
            </a:r>
            <a:r>
              <a:rPr lang="zh-CN" altLang="en-US" sz="3600" dirty="0" smtClean="0"/>
              <a:t>图谱分析</a:t>
            </a:r>
            <a:r>
              <a:rPr lang="en-US" altLang="zh-CN" sz="3600" dirty="0" smtClean="0"/>
              <a:t>—</a:t>
            </a:r>
            <a:r>
              <a:rPr lang="zh-CN" altLang="en-US" sz="3600" dirty="0" smtClean="0"/>
              <a:t>网络汇总表</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srcRect/>
          <a:stretch>
            <a:fillRect/>
          </a:stretch>
        </p:blipFill>
        <p:spPr bwMode="auto">
          <a:xfrm>
            <a:off x="899592" y="1556792"/>
            <a:ext cx="7406023" cy="4680520"/>
          </a:xfrm>
          <a:prstGeom prst="rect">
            <a:avLst/>
          </a:prstGeom>
          <a:noFill/>
          <a:ln w="9525">
            <a:noFill/>
            <a:miter lim="800000"/>
            <a:headEnd/>
            <a:tailEnd/>
          </a:ln>
        </p:spPr>
      </p:pic>
      <p:sp>
        <p:nvSpPr>
          <p:cNvPr id="4" name="AutoShape 2"/>
          <p:cNvSpPr>
            <a:spLocks noChangeArrowheads="1"/>
          </p:cNvSpPr>
          <p:nvPr/>
        </p:nvSpPr>
        <p:spPr bwMode="auto">
          <a:xfrm>
            <a:off x="1619672"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r>
              <a:rPr lang="en-US" altLang="zh-CN" sz="3600" dirty="0" smtClean="0"/>
              <a:t>5.2.6 </a:t>
            </a:r>
            <a:r>
              <a:rPr lang="zh-CN" altLang="en-US" sz="3600" dirty="0" smtClean="0"/>
              <a:t>图谱分析</a:t>
            </a:r>
            <a:r>
              <a:rPr lang="en-US" altLang="zh-CN" sz="3600" dirty="0" smtClean="0"/>
              <a:t>—</a:t>
            </a:r>
            <a:r>
              <a:rPr lang="zh-CN" altLang="en-US" sz="3600" dirty="0" smtClean="0"/>
              <a:t>研究热点</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1043607" y="1700808"/>
          <a:ext cx="6912769" cy="4658360"/>
        </p:xfrm>
        <a:graphic>
          <a:graphicData uri="http://schemas.openxmlformats.org/drawingml/2006/table">
            <a:tbl>
              <a:tblPr firstRow="1" bandRow="1">
                <a:tableStyleId>{5C22544A-7EE6-4342-B048-85BDC9FD1C3A}</a:tableStyleId>
              </a:tblPr>
              <a:tblGrid>
                <a:gridCol w="979871"/>
                <a:gridCol w="1785236"/>
                <a:gridCol w="1382554"/>
                <a:gridCol w="1382554"/>
                <a:gridCol w="1382554"/>
              </a:tblGrid>
              <a:tr h="370840">
                <a:tc rowSpan="2">
                  <a:txBody>
                    <a:bodyPr/>
                    <a:lstStyle/>
                    <a:p>
                      <a:pPr algn="ctr"/>
                      <a:r>
                        <a:rPr lang="zh-CN" altLang="en-US" sz="1800" dirty="0" smtClean="0"/>
                        <a:t>排名</a:t>
                      </a:r>
                      <a:endParaRPr lang="zh-CN" altLang="en-US" sz="1800" dirty="0"/>
                    </a:p>
                  </a:txBody>
                  <a:tcPr anchor="ctr"/>
                </a:tc>
                <a:tc gridSpan="2">
                  <a:txBody>
                    <a:bodyPr/>
                    <a:lstStyle/>
                    <a:p>
                      <a:pPr algn="ctr"/>
                      <a:r>
                        <a:rPr lang="zh-CN" altLang="en-US" sz="1800" dirty="0" smtClean="0"/>
                        <a:t>高频关键词</a:t>
                      </a:r>
                      <a:endParaRPr lang="zh-CN" altLang="en-US" sz="1800" dirty="0"/>
                    </a:p>
                  </a:txBody>
                  <a:tcPr anchor="ctr"/>
                </a:tc>
                <a:tc hMerge="1">
                  <a:txBody>
                    <a:bodyPr/>
                    <a:lstStyle/>
                    <a:p>
                      <a:endParaRPr lang="zh-CN" altLang="en-US" dirty="0"/>
                    </a:p>
                  </a:txBody>
                  <a:tcPr/>
                </a:tc>
                <a:tc gridSpan="2">
                  <a:txBody>
                    <a:bodyPr/>
                    <a:lstStyle/>
                    <a:p>
                      <a:pPr algn="ctr"/>
                      <a:r>
                        <a:rPr lang="zh-CN" altLang="en-US" sz="1800" dirty="0" smtClean="0"/>
                        <a:t>高中心性关键词</a:t>
                      </a:r>
                      <a:endParaRPr lang="zh-CN" altLang="en-US" sz="1800" dirty="0"/>
                    </a:p>
                  </a:txBody>
                  <a:tcPr anchor="ctr"/>
                </a:tc>
                <a:tc hMerge="1">
                  <a:txBody>
                    <a:bodyPr/>
                    <a:lstStyle/>
                    <a:p>
                      <a:endParaRPr lang="zh-CN" altLang="en-US" dirty="0"/>
                    </a:p>
                  </a:txBody>
                  <a:tcPr/>
                </a:tc>
              </a:tr>
              <a:tr h="370840">
                <a:tc vMerge="1">
                  <a:txBody>
                    <a:bodyPr/>
                    <a:lstStyle/>
                    <a:p>
                      <a:endParaRPr lang="zh-CN" altLang="en-US" dirty="0"/>
                    </a:p>
                  </a:txBody>
                  <a:tcPr/>
                </a:tc>
                <a:tc>
                  <a:txBody>
                    <a:bodyPr/>
                    <a:lstStyle/>
                    <a:p>
                      <a:pPr algn="ctr"/>
                      <a:r>
                        <a:rPr lang="zh-CN" altLang="en-US" sz="1800" b="1" dirty="0" smtClean="0"/>
                        <a:t>关键词名称</a:t>
                      </a:r>
                      <a:endParaRPr lang="zh-CN" altLang="en-US" sz="1800" b="1" dirty="0"/>
                    </a:p>
                  </a:txBody>
                  <a:tcPr anchor="ctr"/>
                </a:tc>
                <a:tc>
                  <a:txBody>
                    <a:bodyPr/>
                    <a:lstStyle/>
                    <a:p>
                      <a:pPr algn="ctr"/>
                      <a:r>
                        <a:rPr lang="zh-CN" altLang="en-US" sz="1800" b="1" dirty="0" smtClean="0"/>
                        <a:t>频次</a:t>
                      </a:r>
                      <a:endParaRPr lang="zh-CN" altLang="en-US" sz="1800" b="1" dirty="0"/>
                    </a:p>
                  </a:txBody>
                  <a:tcPr anchor="ctr"/>
                </a:tc>
                <a:tc>
                  <a:txBody>
                    <a:bodyPr/>
                    <a:lstStyle/>
                    <a:p>
                      <a:pPr algn="ctr"/>
                      <a:r>
                        <a:rPr lang="zh-CN" altLang="en-US" sz="1800" b="1" dirty="0" smtClean="0"/>
                        <a:t>关键词名称</a:t>
                      </a:r>
                      <a:endParaRPr lang="zh-CN" altLang="en-US" sz="1800" b="1" dirty="0"/>
                    </a:p>
                  </a:txBody>
                  <a:tcPr anchor="ctr"/>
                </a:tc>
                <a:tc>
                  <a:txBody>
                    <a:bodyPr/>
                    <a:lstStyle/>
                    <a:p>
                      <a:pPr algn="ctr"/>
                      <a:r>
                        <a:rPr lang="zh-CN" altLang="en-US" sz="1800" b="1" dirty="0" smtClean="0"/>
                        <a:t>频次</a:t>
                      </a:r>
                      <a:endParaRPr lang="zh-CN" altLang="en-US" sz="1800" b="1" dirty="0"/>
                    </a:p>
                  </a:txBody>
                  <a:tcPr anchor="ctr"/>
                </a:tc>
              </a:tr>
              <a:tr h="370840">
                <a:tc>
                  <a:txBody>
                    <a:bodyPr/>
                    <a:lstStyle/>
                    <a:p>
                      <a:pPr algn="ctr"/>
                      <a:r>
                        <a:rPr lang="en-US" altLang="zh-CN" sz="1600" dirty="0" smtClean="0">
                          <a:latin typeface="Times New Roman" pitchFamily="18" charset="0"/>
                          <a:cs typeface="Times New Roman" pitchFamily="18" charset="0"/>
                        </a:rPr>
                        <a:t>1</a:t>
                      </a:r>
                      <a:endParaRPr lang="zh-CN" altLang="en-US" sz="1600" dirty="0">
                        <a:latin typeface="Times New Roman" pitchFamily="18" charset="0"/>
                        <a:cs typeface="Times New Roman" pitchFamily="18" charset="0"/>
                      </a:endParaRPr>
                    </a:p>
                  </a:txBody>
                  <a:tcPr anchor="ctr"/>
                </a:tc>
                <a:tc>
                  <a:txBody>
                    <a:bodyPr/>
                    <a:lstStyle/>
                    <a:p>
                      <a:pPr algn="ctr"/>
                      <a:r>
                        <a:rPr lang="zh-CN" altLang="en-US" sz="1600" dirty="0" smtClean="0">
                          <a:solidFill>
                            <a:srgbClr val="FF0000"/>
                          </a:solidFill>
                          <a:latin typeface="黑体" pitchFamily="49" charset="-122"/>
                          <a:ea typeface="黑体" pitchFamily="49" charset="-122"/>
                          <a:cs typeface="Times New Roman" pitchFamily="18" charset="0"/>
                        </a:rPr>
                        <a:t>目标跟踪</a:t>
                      </a:r>
                      <a:endParaRPr lang="zh-CN" altLang="en-US" sz="1600" dirty="0">
                        <a:solidFill>
                          <a:srgbClr val="FF0000"/>
                        </a:solidFill>
                        <a:latin typeface="黑体" pitchFamily="49" charset="-122"/>
                        <a:ea typeface="黑体" pitchFamily="49" charset="-122"/>
                        <a:cs typeface="Times New Roman" pitchFamily="18" charset="0"/>
                      </a:endParaRPr>
                    </a:p>
                  </a:txBody>
                  <a:tcPr anchor="ctr"/>
                </a:tc>
                <a:tc>
                  <a:txBody>
                    <a:bodyPr/>
                    <a:lstStyle/>
                    <a:p>
                      <a:pPr algn="ctr"/>
                      <a:r>
                        <a:rPr lang="en-US" altLang="zh-CN" sz="1600" dirty="0" smtClean="0">
                          <a:latin typeface="Times New Roman" pitchFamily="18" charset="0"/>
                          <a:cs typeface="Times New Roman" pitchFamily="18" charset="0"/>
                        </a:rPr>
                        <a:t>49</a:t>
                      </a:r>
                      <a:endParaRPr lang="zh-CN" altLang="en-US" sz="1600" dirty="0">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dirty="0" smtClean="0">
                          <a:latin typeface="Times New Roman" pitchFamily="18" charset="0"/>
                          <a:cs typeface="Times New Roman" pitchFamily="18" charset="0"/>
                        </a:rPr>
                        <a:t>图像跟踪</a:t>
                      </a:r>
                    </a:p>
                  </a:txBody>
                  <a:tcPr anchor="ctr"/>
                </a:tc>
                <a:tc>
                  <a:txBody>
                    <a:bodyPr/>
                    <a:lstStyle/>
                    <a:p>
                      <a:pPr algn="ctr"/>
                      <a:r>
                        <a:rPr lang="en-US" altLang="zh-CN" sz="1600" dirty="0" smtClean="0">
                          <a:latin typeface="Times New Roman" pitchFamily="18" charset="0"/>
                          <a:cs typeface="Times New Roman" pitchFamily="18" charset="0"/>
                        </a:rPr>
                        <a:t>0.55</a:t>
                      </a:r>
                      <a:endParaRPr lang="zh-CN" altLang="en-US" sz="1600" dirty="0">
                        <a:latin typeface="Times New Roman" pitchFamily="18" charset="0"/>
                        <a:cs typeface="Times New Roman" pitchFamily="18" charset="0"/>
                      </a:endParaRPr>
                    </a:p>
                  </a:txBody>
                  <a:tcPr anchor="ctr"/>
                </a:tc>
              </a:tr>
              <a:tr h="370840">
                <a:tc>
                  <a:txBody>
                    <a:bodyPr/>
                    <a:lstStyle/>
                    <a:p>
                      <a:pPr algn="ctr"/>
                      <a:r>
                        <a:rPr lang="en-US" altLang="zh-CN" sz="1600" dirty="0" smtClean="0">
                          <a:latin typeface="Times New Roman" pitchFamily="18" charset="0"/>
                          <a:cs typeface="Times New Roman" pitchFamily="18" charset="0"/>
                        </a:rPr>
                        <a:t>2</a:t>
                      </a:r>
                      <a:endParaRPr lang="zh-CN" altLang="en-US" sz="1600" dirty="0">
                        <a:latin typeface="Times New Roman" pitchFamily="18" charset="0"/>
                        <a:cs typeface="Times New Roman" pitchFamily="18" charset="0"/>
                      </a:endParaRPr>
                    </a:p>
                  </a:txBody>
                  <a:tcPr anchor="ctr"/>
                </a:tc>
                <a:tc>
                  <a:txBody>
                    <a:bodyPr/>
                    <a:lstStyle/>
                    <a:p>
                      <a:pPr algn="ctr"/>
                      <a:r>
                        <a:rPr lang="zh-CN" altLang="en-US" sz="1600" dirty="0" smtClean="0">
                          <a:solidFill>
                            <a:srgbClr val="FF0000"/>
                          </a:solidFill>
                          <a:latin typeface="黑体" pitchFamily="49" charset="-122"/>
                          <a:ea typeface="黑体" pitchFamily="49" charset="-122"/>
                          <a:cs typeface="Times New Roman" pitchFamily="18" charset="0"/>
                        </a:rPr>
                        <a:t>图像跟踪</a:t>
                      </a:r>
                      <a:endParaRPr lang="zh-CN" altLang="en-US" sz="1600" dirty="0">
                        <a:solidFill>
                          <a:srgbClr val="FF0000"/>
                        </a:solidFill>
                        <a:latin typeface="黑体" pitchFamily="49" charset="-122"/>
                        <a:ea typeface="黑体" pitchFamily="49" charset="-122"/>
                        <a:cs typeface="Times New Roman" pitchFamily="18" charset="0"/>
                      </a:endParaRPr>
                    </a:p>
                  </a:txBody>
                  <a:tcPr anchor="ctr"/>
                </a:tc>
                <a:tc>
                  <a:txBody>
                    <a:bodyPr/>
                    <a:lstStyle/>
                    <a:p>
                      <a:pPr algn="ctr"/>
                      <a:r>
                        <a:rPr lang="en-US" altLang="zh-CN" sz="1600" dirty="0" smtClean="0">
                          <a:latin typeface="Times New Roman" pitchFamily="18" charset="0"/>
                          <a:cs typeface="Times New Roman" pitchFamily="18" charset="0"/>
                        </a:rPr>
                        <a:t>43</a:t>
                      </a:r>
                      <a:endParaRPr lang="zh-CN" altLang="en-US" sz="1600" dirty="0">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dirty="0" smtClean="0">
                          <a:latin typeface="Times New Roman" pitchFamily="18" charset="0"/>
                          <a:cs typeface="Times New Roman" pitchFamily="18" charset="0"/>
                        </a:rPr>
                        <a:t>图像分割</a:t>
                      </a:r>
                    </a:p>
                  </a:txBody>
                  <a:tcPr anchor="ctr"/>
                </a:tc>
                <a:tc>
                  <a:txBody>
                    <a:bodyPr/>
                    <a:lstStyle/>
                    <a:p>
                      <a:pPr algn="ctr"/>
                      <a:r>
                        <a:rPr lang="en-US" altLang="zh-CN" sz="1600" dirty="0" smtClean="0">
                          <a:latin typeface="Times New Roman" pitchFamily="18" charset="0"/>
                          <a:cs typeface="Times New Roman" pitchFamily="18" charset="0"/>
                        </a:rPr>
                        <a:t>0.3</a:t>
                      </a:r>
                      <a:endParaRPr lang="zh-CN" altLang="en-US" sz="1600" dirty="0">
                        <a:latin typeface="Times New Roman" pitchFamily="18" charset="0"/>
                        <a:cs typeface="Times New Roman" pitchFamily="18" charset="0"/>
                      </a:endParaRPr>
                    </a:p>
                  </a:txBody>
                  <a:tcPr anchor="ctr"/>
                </a:tc>
              </a:tr>
              <a:tr h="370840">
                <a:tc>
                  <a:txBody>
                    <a:bodyPr/>
                    <a:lstStyle/>
                    <a:p>
                      <a:pPr algn="ctr"/>
                      <a:r>
                        <a:rPr lang="en-US" altLang="zh-CN" sz="1600" dirty="0" smtClean="0">
                          <a:latin typeface="Times New Roman" pitchFamily="18" charset="0"/>
                          <a:cs typeface="Times New Roman" pitchFamily="18" charset="0"/>
                        </a:rPr>
                        <a:t>3</a:t>
                      </a:r>
                      <a:endParaRPr lang="zh-CN" altLang="en-US" sz="1600" dirty="0">
                        <a:latin typeface="Times New Roman" pitchFamily="18" charset="0"/>
                        <a:cs typeface="Times New Roman" pitchFamily="18" charset="0"/>
                      </a:endParaRPr>
                    </a:p>
                  </a:txBody>
                  <a:tcPr anchor="ctr"/>
                </a:tc>
                <a:tc>
                  <a:txBody>
                    <a:bodyPr/>
                    <a:lstStyle/>
                    <a:p>
                      <a:pPr algn="ctr"/>
                      <a:r>
                        <a:rPr lang="zh-CN" altLang="en-US" sz="1600" dirty="0" smtClean="0">
                          <a:solidFill>
                            <a:srgbClr val="FF0000"/>
                          </a:solidFill>
                          <a:latin typeface="黑体" pitchFamily="49" charset="-122"/>
                          <a:ea typeface="黑体" pitchFamily="49" charset="-122"/>
                          <a:cs typeface="Times New Roman" pitchFamily="18" charset="0"/>
                        </a:rPr>
                        <a:t>粒子滤波</a:t>
                      </a:r>
                      <a:endParaRPr lang="zh-CN" altLang="en-US" sz="1600" dirty="0">
                        <a:solidFill>
                          <a:srgbClr val="FF0000"/>
                        </a:solidFill>
                        <a:latin typeface="黑体" pitchFamily="49" charset="-122"/>
                        <a:ea typeface="黑体" pitchFamily="49" charset="-122"/>
                        <a:cs typeface="Times New Roman" pitchFamily="18" charset="0"/>
                      </a:endParaRPr>
                    </a:p>
                  </a:txBody>
                  <a:tcPr anchor="ctr"/>
                </a:tc>
                <a:tc>
                  <a:txBody>
                    <a:bodyPr/>
                    <a:lstStyle/>
                    <a:p>
                      <a:pPr algn="ctr"/>
                      <a:r>
                        <a:rPr lang="en-US" altLang="zh-CN" sz="1600" dirty="0" smtClean="0">
                          <a:latin typeface="Times New Roman" pitchFamily="18" charset="0"/>
                          <a:cs typeface="Times New Roman" pitchFamily="18" charset="0"/>
                        </a:rPr>
                        <a:t>20</a:t>
                      </a:r>
                      <a:endParaRPr lang="zh-CN" altLang="en-US" sz="1600" dirty="0">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dirty="0" smtClean="0">
                          <a:latin typeface="Times New Roman" pitchFamily="18" charset="0"/>
                          <a:cs typeface="Times New Roman" pitchFamily="18" charset="0"/>
                        </a:rPr>
                        <a:t>目标跟踪</a:t>
                      </a:r>
                    </a:p>
                  </a:txBody>
                  <a:tcPr anchor="ctr"/>
                </a:tc>
                <a:tc>
                  <a:txBody>
                    <a:bodyPr/>
                    <a:lstStyle/>
                    <a:p>
                      <a:pPr algn="ctr"/>
                      <a:r>
                        <a:rPr lang="en-US" altLang="zh-CN" sz="1600" dirty="0" smtClean="0">
                          <a:latin typeface="Times New Roman" pitchFamily="18" charset="0"/>
                          <a:cs typeface="Times New Roman" pitchFamily="18" charset="0"/>
                        </a:rPr>
                        <a:t>0.29</a:t>
                      </a:r>
                      <a:endParaRPr lang="zh-CN" altLang="en-US" sz="1600" dirty="0">
                        <a:latin typeface="Times New Roman" pitchFamily="18" charset="0"/>
                        <a:cs typeface="Times New Roman" pitchFamily="18" charset="0"/>
                      </a:endParaRPr>
                    </a:p>
                  </a:txBody>
                  <a:tcPr anchor="ctr"/>
                </a:tc>
              </a:tr>
              <a:tr h="370840">
                <a:tc>
                  <a:txBody>
                    <a:bodyPr/>
                    <a:lstStyle/>
                    <a:p>
                      <a:pPr algn="ctr"/>
                      <a:r>
                        <a:rPr lang="en-US" altLang="zh-CN" sz="1600" dirty="0" smtClean="0">
                          <a:latin typeface="Times New Roman" pitchFamily="18" charset="0"/>
                          <a:cs typeface="Times New Roman" pitchFamily="18" charset="0"/>
                        </a:rPr>
                        <a:t>4</a:t>
                      </a:r>
                      <a:endParaRPr lang="zh-CN" altLang="en-US" sz="1600" dirty="0">
                        <a:latin typeface="Times New Roman" pitchFamily="18" charset="0"/>
                        <a:cs typeface="Times New Roman" pitchFamily="18" charset="0"/>
                      </a:endParaRPr>
                    </a:p>
                  </a:txBody>
                  <a:tcPr anchor="ctr"/>
                </a:tc>
                <a:tc>
                  <a:txBody>
                    <a:bodyPr/>
                    <a:lstStyle/>
                    <a:p>
                      <a:pPr algn="ctr"/>
                      <a:r>
                        <a:rPr lang="zh-CN" altLang="en-US" sz="1600" dirty="0" smtClean="0">
                          <a:solidFill>
                            <a:srgbClr val="FF0000"/>
                          </a:solidFill>
                          <a:latin typeface="黑体" pitchFamily="49" charset="-122"/>
                          <a:ea typeface="黑体" pitchFamily="49" charset="-122"/>
                          <a:cs typeface="Times New Roman" pitchFamily="18" charset="0"/>
                        </a:rPr>
                        <a:t>图像处理</a:t>
                      </a:r>
                      <a:endParaRPr lang="zh-CN" altLang="en-US" sz="1600" dirty="0">
                        <a:solidFill>
                          <a:srgbClr val="FF0000"/>
                        </a:solidFill>
                        <a:latin typeface="黑体" pitchFamily="49" charset="-122"/>
                        <a:ea typeface="黑体" pitchFamily="49" charset="-122"/>
                        <a:cs typeface="Times New Roman" pitchFamily="18" charset="0"/>
                      </a:endParaRPr>
                    </a:p>
                  </a:txBody>
                  <a:tcPr anchor="ctr"/>
                </a:tc>
                <a:tc>
                  <a:txBody>
                    <a:bodyPr/>
                    <a:lstStyle/>
                    <a:p>
                      <a:pPr algn="ctr"/>
                      <a:r>
                        <a:rPr lang="en-US" altLang="zh-CN" sz="1600" dirty="0" smtClean="0">
                          <a:latin typeface="Times New Roman" pitchFamily="18" charset="0"/>
                          <a:cs typeface="Times New Roman" pitchFamily="18" charset="0"/>
                        </a:rPr>
                        <a:t>19</a:t>
                      </a:r>
                      <a:endParaRPr lang="zh-CN" altLang="en-US" sz="1600" dirty="0">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dirty="0" smtClean="0">
                          <a:latin typeface="Times New Roman" pitchFamily="18" charset="0"/>
                          <a:cs typeface="Times New Roman" pitchFamily="18" charset="0"/>
                        </a:rPr>
                        <a:t>图像处理</a:t>
                      </a:r>
                    </a:p>
                  </a:txBody>
                  <a:tcPr anchor="ctr"/>
                </a:tc>
                <a:tc>
                  <a:txBody>
                    <a:bodyPr/>
                    <a:lstStyle/>
                    <a:p>
                      <a:pPr algn="ctr"/>
                      <a:r>
                        <a:rPr lang="en-US" altLang="zh-CN" sz="1600" dirty="0" smtClean="0">
                          <a:latin typeface="Times New Roman" pitchFamily="18" charset="0"/>
                          <a:cs typeface="Times New Roman" pitchFamily="18" charset="0"/>
                        </a:rPr>
                        <a:t>0.23</a:t>
                      </a:r>
                      <a:endParaRPr lang="zh-CN" altLang="en-US" sz="1600" dirty="0">
                        <a:latin typeface="Times New Roman" pitchFamily="18" charset="0"/>
                        <a:cs typeface="Times New Roman" pitchFamily="18" charset="0"/>
                      </a:endParaRPr>
                    </a:p>
                  </a:txBody>
                  <a:tcPr anchor="ctr"/>
                </a:tc>
              </a:tr>
              <a:tr h="370840">
                <a:tc>
                  <a:txBody>
                    <a:bodyPr/>
                    <a:lstStyle/>
                    <a:p>
                      <a:pPr algn="ctr"/>
                      <a:r>
                        <a:rPr lang="en-US" altLang="zh-CN" sz="1600" dirty="0" smtClean="0">
                          <a:latin typeface="Times New Roman" pitchFamily="18" charset="0"/>
                          <a:cs typeface="Times New Roman" pitchFamily="18" charset="0"/>
                        </a:rPr>
                        <a:t>5</a:t>
                      </a:r>
                      <a:endParaRPr lang="zh-CN" altLang="en-US" sz="1600" dirty="0">
                        <a:latin typeface="Times New Roman" pitchFamily="18" charset="0"/>
                        <a:cs typeface="Times New Roman" pitchFamily="18" charset="0"/>
                      </a:endParaRPr>
                    </a:p>
                  </a:txBody>
                  <a:tcPr anchor="ctr"/>
                </a:tc>
                <a:tc>
                  <a:txBody>
                    <a:bodyPr/>
                    <a:lstStyle/>
                    <a:p>
                      <a:pPr algn="ctr"/>
                      <a:r>
                        <a:rPr lang="zh-CN" altLang="en-US" sz="1600" dirty="0" smtClean="0">
                          <a:solidFill>
                            <a:srgbClr val="FF0000"/>
                          </a:solidFill>
                          <a:latin typeface="黑体" pitchFamily="49" charset="-122"/>
                          <a:ea typeface="黑体" pitchFamily="49" charset="-122"/>
                          <a:cs typeface="Times New Roman" pitchFamily="18" charset="0"/>
                        </a:rPr>
                        <a:t>图像分割</a:t>
                      </a:r>
                      <a:endParaRPr lang="zh-CN" altLang="en-US" sz="1600" dirty="0">
                        <a:solidFill>
                          <a:srgbClr val="FF0000"/>
                        </a:solidFill>
                        <a:latin typeface="黑体" pitchFamily="49" charset="-122"/>
                        <a:ea typeface="黑体" pitchFamily="49" charset="-122"/>
                        <a:cs typeface="Times New Roman" pitchFamily="18" charset="0"/>
                      </a:endParaRPr>
                    </a:p>
                  </a:txBody>
                  <a:tcPr anchor="ctr"/>
                </a:tc>
                <a:tc>
                  <a:txBody>
                    <a:bodyPr/>
                    <a:lstStyle/>
                    <a:p>
                      <a:pPr algn="ctr"/>
                      <a:r>
                        <a:rPr lang="en-US" altLang="zh-CN" sz="1600" dirty="0" smtClean="0">
                          <a:latin typeface="Times New Roman" pitchFamily="18" charset="0"/>
                          <a:cs typeface="Times New Roman" pitchFamily="18" charset="0"/>
                        </a:rPr>
                        <a:t>15</a:t>
                      </a:r>
                      <a:endParaRPr lang="zh-CN" altLang="en-US" sz="1600" dirty="0">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sz="1600" dirty="0" err="1" smtClean="0">
                          <a:latin typeface="Times New Roman" pitchFamily="18" charset="0"/>
                          <a:cs typeface="Times New Roman" pitchFamily="18" charset="0"/>
                        </a:rPr>
                        <a:t>dsp</a:t>
                      </a:r>
                      <a:endParaRPr lang="zh-CN" altLang="en-US" sz="1600" dirty="0" smtClean="0">
                        <a:latin typeface="Times New Roman" pitchFamily="18" charset="0"/>
                        <a:cs typeface="Times New Roman" pitchFamily="18" charset="0"/>
                      </a:endParaRPr>
                    </a:p>
                  </a:txBody>
                  <a:tcPr anchor="ctr"/>
                </a:tc>
                <a:tc>
                  <a:txBody>
                    <a:bodyPr/>
                    <a:lstStyle/>
                    <a:p>
                      <a:pPr algn="ctr"/>
                      <a:r>
                        <a:rPr lang="en-US" altLang="zh-CN" sz="1600" dirty="0" smtClean="0">
                          <a:latin typeface="Times New Roman" pitchFamily="18" charset="0"/>
                          <a:cs typeface="Times New Roman" pitchFamily="18" charset="0"/>
                        </a:rPr>
                        <a:t>0.22</a:t>
                      </a:r>
                      <a:endParaRPr lang="zh-CN" altLang="en-US" sz="1600" dirty="0">
                        <a:latin typeface="Times New Roman" pitchFamily="18" charset="0"/>
                        <a:cs typeface="Times New Roman" pitchFamily="18" charset="0"/>
                      </a:endParaRPr>
                    </a:p>
                  </a:txBody>
                  <a:tcPr anchor="ctr"/>
                </a:tc>
              </a:tr>
              <a:tr h="370840">
                <a:tc>
                  <a:txBody>
                    <a:bodyPr/>
                    <a:lstStyle/>
                    <a:p>
                      <a:pPr algn="ctr"/>
                      <a:r>
                        <a:rPr lang="en-US" altLang="zh-CN" sz="1600" dirty="0" smtClean="0">
                          <a:latin typeface="Times New Roman" pitchFamily="18" charset="0"/>
                          <a:cs typeface="Times New Roman" pitchFamily="18" charset="0"/>
                        </a:rPr>
                        <a:t>6</a:t>
                      </a:r>
                      <a:endParaRPr lang="zh-CN" altLang="en-US" sz="1600" dirty="0">
                        <a:latin typeface="Times New Roman" pitchFamily="18" charset="0"/>
                        <a:cs typeface="Times New Roman" pitchFamily="18" charset="0"/>
                      </a:endParaRPr>
                    </a:p>
                  </a:txBody>
                  <a:tcPr anchor="ctr"/>
                </a:tc>
                <a:tc>
                  <a:txBody>
                    <a:bodyPr/>
                    <a:lstStyle/>
                    <a:p>
                      <a:pPr algn="ctr"/>
                      <a:r>
                        <a:rPr lang="zh-CN" altLang="en-US" sz="1600" dirty="0" smtClean="0">
                          <a:latin typeface="Times New Roman" pitchFamily="18" charset="0"/>
                          <a:cs typeface="Times New Roman" pitchFamily="18" charset="0"/>
                        </a:rPr>
                        <a:t>图像匹配</a:t>
                      </a:r>
                      <a:endParaRPr lang="zh-CN" altLang="en-US" sz="1600" dirty="0">
                        <a:latin typeface="Times New Roman" pitchFamily="18" charset="0"/>
                        <a:cs typeface="Times New Roman" pitchFamily="18" charset="0"/>
                      </a:endParaRPr>
                    </a:p>
                  </a:txBody>
                  <a:tcPr anchor="ctr"/>
                </a:tc>
                <a:tc>
                  <a:txBody>
                    <a:bodyPr/>
                    <a:lstStyle/>
                    <a:p>
                      <a:pPr algn="ctr"/>
                      <a:r>
                        <a:rPr lang="en-US" altLang="zh-CN" sz="1600" dirty="0" smtClean="0">
                          <a:latin typeface="Times New Roman" pitchFamily="18" charset="0"/>
                          <a:cs typeface="Times New Roman" pitchFamily="18" charset="0"/>
                        </a:rPr>
                        <a:t>12</a:t>
                      </a:r>
                      <a:endParaRPr lang="zh-CN" altLang="en-US" sz="1600" dirty="0">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dirty="0" smtClean="0">
                          <a:latin typeface="Times New Roman" pitchFamily="18" charset="0"/>
                          <a:cs typeface="Times New Roman" pitchFamily="18" charset="0"/>
                        </a:rPr>
                        <a:t>粒子滤波</a:t>
                      </a:r>
                    </a:p>
                  </a:txBody>
                  <a:tcPr anchor="ctr"/>
                </a:tc>
                <a:tc>
                  <a:txBody>
                    <a:bodyPr/>
                    <a:lstStyle/>
                    <a:p>
                      <a:pPr algn="ctr"/>
                      <a:r>
                        <a:rPr lang="en-US" altLang="zh-CN" sz="1600" dirty="0" smtClean="0">
                          <a:latin typeface="Times New Roman" pitchFamily="18" charset="0"/>
                          <a:cs typeface="Times New Roman" pitchFamily="18" charset="0"/>
                        </a:rPr>
                        <a:t>0.17</a:t>
                      </a:r>
                      <a:endParaRPr lang="zh-CN" altLang="en-US" sz="1600" dirty="0">
                        <a:latin typeface="Times New Roman" pitchFamily="18" charset="0"/>
                        <a:cs typeface="Times New Roman" pitchFamily="18" charset="0"/>
                      </a:endParaRPr>
                    </a:p>
                  </a:txBody>
                  <a:tcPr anchor="ctr"/>
                </a:tc>
              </a:tr>
              <a:tr h="370840">
                <a:tc>
                  <a:txBody>
                    <a:bodyPr/>
                    <a:lstStyle/>
                    <a:p>
                      <a:pPr algn="ctr"/>
                      <a:r>
                        <a:rPr lang="en-US" altLang="zh-CN" sz="1600" dirty="0" smtClean="0">
                          <a:latin typeface="Times New Roman" pitchFamily="18" charset="0"/>
                          <a:cs typeface="Times New Roman" pitchFamily="18" charset="0"/>
                        </a:rPr>
                        <a:t>7</a:t>
                      </a:r>
                      <a:endParaRPr lang="zh-CN" altLang="en-US" sz="1600" dirty="0">
                        <a:latin typeface="Times New Roman" pitchFamily="18" charset="0"/>
                        <a:cs typeface="Times New Roman" pitchFamily="18" charset="0"/>
                      </a:endParaRPr>
                    </a:p>
                  </a:txBody>
                  <a:tcPr anchor="ctr"/>
                </a:tc>
                <a:tc>
                  <a:txBody>
                    <a:bodyPr/>
                    <a:lstStyle/>
                    <a:p>
                      <a:pPr algn="ctr"/>
                      <a:r>
                        <a:rPr lang="zh-CN" altLang="en-US" sz="1600" dirty="0" smtClean="0">
                          <a:solidFill>
                            <a:srgbClr val="FF0000"/>
                          </a:solidFill>
                          <a:latin typeface="黑体" pitchFamily="49" charset="-122"/>
                          <a:ea typeface="黑体" pitchFamily="49" charset="-122"/>
                          <a:cs typeface="Times New Roman" pitchFamily="18" charset="0"/>
                        </a:rPr>
                        <a:t>模板匹配</a:t>
                      </a:r>
                      <a:endParaRPr lang="zh-CN" altLang="en-US" sz="1600" dirty="0">
                        <a:solidFill>
                          <a:srgbClr val="FF0000"/>
                        </a:solidFill>
                        <a:latin typeface="黑体" pitchFamily="49" charset="-122"/>
                        <a:ea typeface="黑体" pitchFamily="49" charset="-122"/>
                        <a:cs typeface="Times New Roman" pitchFamily="18" charset="0"/>
                      </a:endParaRPr>
                    </a:p>
                  </a:txBody>
                  <a:tcPr anchor="ctr"/>
                </a:tc>
                <a:tc>
                  <a:txBody>
                    <a:bodyPr/>
                    <a:lstStyle/>
                    <a:p>
                      <a:pPr algn="ctr"/>
                      <a:r>
                        <a:rPr lang="en-US" altLang="zh-CN" sz="1600" dirty="0" smtClean="0">
                          <a:latin typeface="Times New Roman" pitchFamily="18" charset="0"/>
                          <a:cs typeface="Times New Roman" pitchFamily="18" charset="0"/>
                        </a:rPr>
                        <a:t>11</a:t>
                      </a:r>
                      <a:endParaRPr lang="zh-CN" altLang="en-US" sz="1600" dirty="0">
                        <a:latin typeface="Times New Roman" pitchFamily="18" charset="0"/>
                        <a:cs typeface="Times New Roman" pitchFamily="18" charset="0"/>
                      </a:endParaRPr>
                    </a:p>
                  </a:txBody>
                  <a:tcPr anchor="ctr"/>
                </a:tc>
                <a:tc>
                  <a:txBody>
                    <a:bodyPr/>
                    <a:lstStyle/>
                    <a:p>
                      <a:pPr algn="ctr"/>
                      <a:r>
                        <a:rPr lang="zh-CN" altLang="en-US" sz="1600" dirty="0" smtClean="0">
                          <a:latin typeface="Times New Roman" pitchFamily="18" charset="0"/>
                          <a:cs typeface="Times New Roman" pitchFamily="18" charset="0"/>
                        </a:rPr>
                        <a:t>波门</a:t>
                      </a:r>
                      <a:endParaRPr lang="zh-CN" altLang="en-US" sz="1600" dirty="0">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sz="1600" dirty="0" smtClean="0">
                          <a:latin typeface="Times New Roman" pitchFamily="18" charset="0"/>
                          <a:cs typeface="Times New Roman" pitchFamily="18" charset="0"/>
                        </a:rPr>
                        <a:t>0.17</a:t>
                      </a:r>
                      <a:endParaRPr lang="zh-CN" altLang="en-US" sz="1600" dirty="0" smtClean="0">
                        <a:latin typeface="Times New Roman" pitchFamily="18" charset="0"/>
                        <a:cs typeface="Times New Roman" pitchFamily="18" charset="0"/>
                      </a:endParaRPr>
                    </a:p>
                  </a:txBody>
                  <a:tcPr anchor="ctr"/>
                </a:tc>
              </a:tr>
              <a:tr h="370840">
                <a:tc>
                  <a:txBody>
                    <a:bodyPr/>
                    <a:lstStyle/>
                    <a:p>
                      <a:pPr algn="ctr"/>
                      <a:r>
                        <a:rPr lang="en-US" altLang="zh-CN" sz="1600" dirty="0" smtClean="0">
                          <a:latin typeface="Times New Roman" pitchFamily="18" charset="0"/>
                          <a:cs typeface="Times New Roman" pitchFamily="18" charset="0"/>
                        </a:rPr>
                        <a:t>8</a:t>
                      </a:r>
                      <a:endParaRPr lang="zh-CN" altLang="en-US" sz="1600" dirty="0">
                        <a:latin typeface="Times New Roman" pitchFamily="18" charset="0"/>
                        <a:cs typeface="Times New Roman" pitchFamily="18" charset="0"/>
                      </a:endParaRPr>
                    </a:p>
                  </a:txBody>
                  <a:tcPr anchor="ctr"/>
                </a:tc>
                <a:tc>
                  <a:txBody>
                    <a:bodyPr/>
                    <a:lstStyle/>
                    <a:p>
                      <a:pPr algn="ctr"/>
                      <a:r>
                        <a:rPr lang="en-US" altLang="zh-CN" sz="1600" dirty="0" err="1" smtClean="0">
                          <a:solidFill>
                            <a:srgbClr val="FF0000"/>
                          </a:solidFill>
                          <a:latin typeface="黑体" pitchFamily="49" charset="-122"/>
                          <a:ea typeface="黑体" pitchFamily="49" charset="-122"/>
                          <a:cs typeface="Times New Roman" pitchFamily="18" charset="0"/>
                        </a:rPr>
                        <a:t>dsp</a:t>
                      </a:r>
                      <a:endParaRPr lang="zh-CN" altLang="en-US" sz="1600" dirty="0">
                        <a:solidFill>
                          <a:srgbClr val="FF0000"/>
                        </a:solidFill>
                        <a:latin typeface="黑体" pitchFamily="49" charset="-122"/>
                        <a:ea typeface="黑体" pitchFamily="49" charset="-122"/>
                        <a:cs typeface="Times New Roman" pitchFamily="18" charset="0"/>
                      </a:endParaRPr>
                    </a:p>
                  </a:txBody>
                  <a:tcPr anchor="ctr"/>
                </a:tc>
                <a:tc>
                  <a:txBody>
                    <a:bodyPr/>
                    <a:lstStyle/>
                    <a:p>
                      <a:pPr algn="ctr"/>
                      <a:r>
                        <a:rPr lang="en-US" altLang="zh-CN" sz="1600" dirty="0" smtClean="0">
                          <a:latin typeface="Times New Roman" pitchFamily="18" charset="0"/>
                          <a:cs typeface="Times New Roman" pitchFamily="18" charset="0"/>
                        </a:rPr>
                        <a:t>10</a:t>
                      </a:r>
                      <a:endParaRPr lang="zh-CN" altLang="en-US" sz="1600" dirty="0">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dirty="0" smtClean="0">
                          <a:latin typeface="Times New Roman" pitchFamily="18" charset="0"/>
                          <a:cs typeface="Times New Roman" pitchFamily="18" charset="0"/>
                        </a:rPr>
                        <a:t>模板匹配</a:t>
                      </a:r>
                    </a:p>
                  </a:txBody>
                  <a:tcPr anchor="ctr"/>
                </a:tc>
                <a:tc>
                  <a:txBody>
                    <a:bodyPr/>
                    <a:lstStyle/>
                    <a:p>
                      <a:pPr algn="ctr"/>
                      <a:r>
                        <a:rPr lang="en-US" altLang="zh-CN" sz="1600" dirty="0" smtClean="0">
                          <a:latin typeface="Times New Roman" pitchFamily="18" charset="0"/>
                          <a:cs typeface="Times New Roman" pitchFamily="18" charset="0"/>
                        </a:rPr>
                        <a:t>0.16</a:t>
                      </a:r>
                      <a:endParaRPr lang="zh-CN" altLang="en-US" sz="1600" dirty="0">
                        <a:latin typeface="Times New Roman" pitchFamily="18" charset="0"/>
                        <a:cs typeface="Times New Roman" pitchFamily="18" charset="0"/>
                      </a:endParaRPr>
                    </a:p>
                  </a:txBody>
                  <a:tcPr anchor="ctr"/>
                </a:tc>
              </a:tr>
              <a:tr h="370840">
                <a:tc>
                  <a:txBody>
                    <a:bodyPr/>
                    <a:lstStyle/>
                    <a:p>
                      <a:pPr algn="ctr"/>
                      <a:r>
                        <a:rPr lang="en-US" altLang="zh-CN" sz="1600" dirty="0" smtClean="0">
                          <a:latin typeface="Times New Roman" pitchFamily="18" charset="0"/>
                          <a:cs typeface="Times New Roman" pitchFamily="18" charset="0"/>
                        </a:rPr>
                        <a:t>9</a:t>
                      </a:r>
                      <a:endParaRPr lang="zh-CN" altLang="en-US" sz="1600" dirty="0">
                        <a:latin typeface="Times New Roman" pitchFamily="18" charset="0"/>
                        <a:cs typeface="Times New Roman" pitchFamily="18" charset="0"/>
                      </a:endParaRPr>
                    </a:p>
                  </a:txBody>
                  <a:tcPr anchor="ctr"/>
                </a:tc>
                <a:tc>
                  <a:txBody>
                    <a:bodyPr/>
                    <a:lstStyle/>
                    <a:p>
                      <a:pPr algn="ctr"/>
                      <a:r>
                        <a:rPr lang="zh-CN" altLang="en-US" sz="1600" dirty="0" smtClean="0">
                          <a:latin typeface="Times New Roman" pitchFamily="18" charset="0"/>
                          <a:cs typeface="Times New Roman" pitchFamily="18" charset="0"/>
                        </a:rPr>
                        <a:t>相关跟踪</a:t>
                      </a:r>
                      <a:endParaRPr lang="zh-CN" altLang="en-US" sz="1600" dirty="0">
                        <a:latin typeface="Times New Roman" pitchFamily="18" charset="0"/>
                        <a:cs typeface="Times New Roman" pitchFamily="18" charset="0"/>
                      </a:endParaRPr>
                    </a:p>
                  </a:txBody>
                  <a:tcPr anchor="ctr"/>
                </a:tc>
                <a:tc>
                  <a:txBody>
                    <a:bodyPr/>
                    <a:lstStyle/>
                    <a:p>
                      <a:pPr algn="ctr"/>
                      <a:r>
                        <a:rPr lang="en-US" altLang="zh-CN" sz="1600" dirty="0" smtClean="0">
                          <a:latin typeface="Times New Roman" pitchFamily="18" charset="0"/>
                          <a:cs typeface="Times New Roman" pitchFamily="18" charset="0"/>
                        </a:rPr>
                        <a:t>10</a:t>
                      </a:r>
                      <a:endParaRPr lang="zh-CN" altLang="en-US" sz="1600" dirty="0">
                        <a:latin typeface="Times New Roman" pitchFamily="18" charset="0"/>
                        <a:cs typeface="Times New Roman" pitchFamily="18" charset="0"/>
                      </a:endParaRPr>
                    </a:p>
                  </a:txBody>
                  <a:tcPr anchor="ctr"/>
                </a:tc>
                <a:tc>
                  <a:txBody>
                    <a:bodyPr/>
                    <a:lstStyle/>
                    <a:p>
                      <a:pPr algn="ctr"/>
                      <a:r>
                        <a:rPr lang="zh-CN" altLang="en-US" sz="1600" dirty="0" smtClean="0">
                          <a:latin typeface="Times New Roman" pitchFamily="18" charset="0"/>
                          <a:cs typeface="Times New Roman" pitchFamily="18" charset="0"/>
                        </a:rPr>
                        <a:t>目标识别</a:t>
                      </a:r>
                      <a:endParaRPr lang="zh-CN" altLang="en-US" sz="1600" dirty="0">
                        <a:latin typeface="Times New Roman" pitchFamily="18" charset="0"/>
                        <a:cs typeface="Times New Roman" pitchFamily="18" charset="0"/>
                      </a:endParaRPr>
                    </a:p>
                  </a:txBody>
                  <a:tcPr anchor="ctr"/>
                </a:tc>
                <a:tc>
                  <a:txBody>
                    <a:bodyPr/>
                    <a:lstStyle/>
                    <a:p>
                      <a:pPr algn="ctr"/>
                      <a:r>
                        <a:rPr lang="en-US" altLang="zh-CN" sz="1600" dirty="0" smtClean="0">
                          <a:latin typeface="Times New Roman" pitchFamily="18" charset="0"/>
                          <a:cs typeface="Times New Roman" pitchFamily="18" charset="0"/>
                        </a:rPr>
                        <a:t>0.13</a:t>
                      </a:r>
                      <a:endParaRPr lang="zh-CN" altLang="en-US" sz="1600" dirty="0">
                        <a:latin typeface="Times New Roman" pitchFamily="18" charset="0"/>
                        <a:cs typeface="Times New Roman" pitchFamily="18" charset="0"/>
                      </a:endParaRPr>
                    </a:p>
                  </a:txBody>
                  <a:tcPr anchor="ctr"/>
                </a:tc>
              </a:tr>
              <a:tr h="370840">
                <a:tc>
                  <a:txBody>
                    <a:bodyPr/>
                    <a:lstStyle/>
                    <a:p>
                      <a:pPr algn="ctr"/>
                      <a:r>
                        <a:rPr lang="en-US" altLang="zh-CN" sz="1600" dirty="0" smtClean="0">
                          <a:latin typeface="Times New Roman" pitchFamily="18" charset="0"/>
                          <a:cs typeface="Times New Roman" pitchFamily="18" charset="0"/>
                        </a:rPr>
                        <a:t>10</a:t>
                      </a:r>
                      <a:endParaRPr lang="zh-CN" altLang="en-US" sz="1600" dirty="0">
                        <a:latin typeface="Times New Roman" pitchFamily="18" charset="0"/>
                        <a:cs typeface="Times New Roman" pitchFamily="18" charset="0"/>
                      </a:endParaRPr>
                    </a:p>
                  </a:txBody>
                  <a:tcPr anchor="ctr"/>
                </a:tc>
                <a:tc>
                  <a:txBody>
                    <a:bodyPr/>
                    <a:lstStyle/>
                    <a:p>
                      <a:pPr algn="ctr"/>
                      <a:r>
                        <a:rPr lang="en-US" altLang="zh-CN" sz="1600" dirty="0" err="1" smtClean="0">
                          <a:latin typeface="Times New Roman" pitchFamily="18" charset="0"/>
                          <a:cs typeface="Times New Roman" pitchFamily="18" charset="0"/>
                        </a:rPr>
                        <a:t>fpga</a:t>
                      </a:r>
                      <a:endParaRPr lang="zh-CN" altLang="en-US" sz="1600" dirty="0">
                        <a:latin typeface="Times New Roman" pitchFamily="18" charset="0"/>
                        <a:cs typeface="Times New Roman" pitchFamily="18" charset="0"/>
                      </a:endParaRPr>
                    </a:p>
                  </a:txBody>
                  <a:tcPr anchor="ctr"/>
                </a:tc>
                <a:tc>
                  <a:txBody>
                    <a:bodyPr/>
                    <a:lstStyle/>
                    <a:p>
                      <a:pPr algn="ctr"/>
                      <a:r>
                        <a:rPr lang="en-US" altLang="zh-CN" sz="1600" dirty="0" smtClean="0">
                          <a:latin typeface="Times New Roman" pitchFamily="18" charset="0"/>
                          <a:cs typeface="Times New Roman" pitchFamily="18" charset="0"/>
                        </a:rPr>
                        <a:t>8</a:t>
                      </a:r>
                      <a:endParaRPr lang="zh-CN" altLang="en-US" sz="1600" dirty="0">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dirty="0" smtClean="0">
                          <a:latin typeface="Times New Roman" pitchFamily="18" charset="0"/>
                          <a:cs typeface="Times New Roman" pitchFamily="18" charset="0"/>
                        </a:rPr>
                        <a:t>图像跟踪</a:t>
                      </a:r>
                    </a:p>
                    <a:p>
                      <a:pPr algn="ctr"/>
                      <a:r>
                        <a:rPr lang="zh-CN" altLang="en-US" sz="1600" dirty="0" smtClean="0">
                          <a:latin typeface="Times New Roman" pitchFamily="18" charset="0"/>
                          <a:cs typeface="Times New Roman" pitchFamily="18" charset="0"/>
                        </a:rPr>
                        <a:t>系统</a:t>
                      </a:r>
                      <a:endParaRPr lang="zh-CN" altLang="en-US" sz="1600" dirty="0">
                        <a:latin typeface="Times New Roman" pitchFamily="18" charset="0"/>
                        <a:cs typeface="Times New Roman" pitchFamily="18" charset="0"/>
                      </a:endParaRPr>
                    </a:p>
                  </a:txBody>
                  <a:tcPr anchor="ctr"/>
                </a:tc>
                <a:tc>
                  <a:txBody>
                    <a:bodyPr/>
                    <a:lstStyle/>
                    <a:p>
                      <a:pPr algn="ctr"/>
                      <a:r>
                        <a:rPr lang="en-US" altLang="zh-CN" sz="1600" dirty="0" smtClean="0">
                          <a:latin typeface="Times New Roman" pitchFamily="18" charset="0"/>
                          <a:cs typeface="Times New Roman" pitchFamily="18" charset="0"/>
                        </a:rPr>
                        <a:t>0.1</a:t>
                      </a:r>
                      <a:endParaRPr lang="zh-CN" altLang="en-US" sz="1600" dirty="0">
                        <a:latin typeface="Times New Roman" pitchFamily="18" charset="0"/>
                        <a:cs typeface="Times New Roman" pitchFamily="18" charset="0"/>
                      </a:endParaRPr>
                    </a:p>
                  </a:txBody>
                  <a:tcPr anchor="ctr"/>
                </a:tc>
              </a:tr>
            </a:tbl>
          </a:graphicData>
        </a:graphic>
      </p:graphicFrame>
      <p:sp>
        <p:nvSpPr>
          <p:cNvPr id="5" name="AutoShape 2"/>
          <p:cNvSpPr>
            <a:spLocks noChangeArrowheads="1"/>
          </p:cNvSpPr>
          <p:nvPr/>
        </p:nvSpPr>
        <p:spPr bwMode="auto">
          <a:xfrm>
            <a:off x="1619672"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r>
              <a:rPr lang="en-US" altLang="zh-CN" sz="3600" dirty="0" smtClean="0"/>
              <a:t>5.2.6 </a:t>
            </a:r>
            <a:r>
              <a:rPr lang="zh-CN" altLang="en-US" sz="3600" dirty="0" smtClean="0"/>
              <a:t>图谱分析</a:t>
            </a:r>
            <a:r>
              <a:rPr lang="en-US" altLang="zh-CN" sz="3600" dirty="0" smtClean="0"/>
              <a:t>—</a:t>
            </a:r>
            <a:r>
              <a:rPr lang="zh-CN" altLang="en-US" sz="3600" dirty="0" smtClean="0"/>
              <a:t>热点词汇</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259632" y="1340768"/>
            <a:ext cx="5328592" cy="1723549"/>
          </a:xfrm>
          <a:prstGeom prst="rect">
            <a:avLst/>
          </a:prstGeom>
        </p:spPr>
        <p:txBody>
          <a:bodyPr wrap="square">
            <a:spAutoFit/>
          </a:bodyPr>
          <a:lstStyle/>
          <a:p>
            <a:endParaRPr lang="zh-CN" altLang="en-US" dirty="0" smtClean="0"/>
          </a:p>
          <a:p>
            <a:pPr>
              <a:buFont typeface="Wingdings" pitchFamily="2" charset="2"/>
              <a:buChar char="n"/>
            </a:pPr>
            <a:r>
              <a:rPr lang="zh-CN" altLang="en-US" sz="2800" b="1" dirty="0" smtClean="0">
                <a:solidFill>
                  <a:srgbClr val="0070C0"/>
                </a:solidFill>
                <a:latin typeface="黑体" pitchFamily="49" charset="-122"/>
                <a:ea typeface="黑体" pitchFamily="49" charset="-122"/>
              </a:rPr>
              <a:t>与图像跟踪相关领域的研究</a:t>
            </a:r>
            <a:endParaRPr lang="en-US" altLang="zh-CN" sz="2800" b="1" dirty="0" smtClean="0">
              <a:solidFill>
                <a:srgbClr val="0070C0"/>
              </a:solidFill>
              <a:latin typeface="黑体" pitchFamily="49" charset="-122"/>
              <a:ea typeface="黑体" pitchFamily="49" charset="-122"/>
            </a:endParaRPr>
          </a:p>
          <a:p>
            <a:r>
              <a:rPr lang="zh-CN" altLang="en-US" sz="1600" dirty="0" smtClean="0">
                <a:solidFill>
                  <a:srgbClr val="006092"/>
                </a:solidFill>
              </a:rPr>
              <a:t>       </a:t>
            </a:r>
            <a:r>
              <a:rPr lang="zh-CN" altLang="en-US" sz="2000" b="1" dirty="0" smtClean="0">
                <a:solidFill>
                  <a:srgbClr val="00B050"/>
                </a:solidFill>
                <a:latin typeface="华文楷体" pitchFamily="2" charset="-122"/>
                <a:ea typeface="华文楷体" pitchFamily="2" charset="-122"/>
                <a:cs typeface="Times New Roman" pitchFamily="18" charset="0"/>
              </a:rPr>
              <a:t>图像跟踪</a:t>
            </a:r>
          </a:p>
          <a:p>
            <a:r>
              <a:rPr lang="zh-CN" altLang="en-US" sz="2000" b="1" dirty="0" smtClean="0">
                <a:solidFill>
                  <a:srgbClr val="00B050"/>
                </a:solidFill>
                <a:latin typeface="华文楷体" pitchFamily="2" charset="-122"/>
                <a:ea typeface="华文楷体" pitchFamily="2" charset="-122"/>
                <a:cs typeface="Times New Roman" pitchFamily="18" charset="0"/>
              </a:rPr>
              <a:t>     目标跟踪</a:t>
            </a:r>
          </a:p>
          <a:p>
            <a:r>
              <a:rPr lang="zh-CN" altLang="en-US" sz="2000" b="1" dirty="0" smtClean="0">
                <a:solidFill>
                  <a:srgbClr val="00B050"/>
                </a:solidFill>
                <a:latin typeface="华文楷体" pitchFamily="2" charset="-122"/>
                <a:ea typeface="华文楷体" pitchFamily="2" charset="-122"/>
                <a:cs typeface="Times New Roman" pitchFamily="18" charset="0"/>
              </a:rPr>
              <a:t>     相关跟踪</a:t>
            </a:r>
            <a:endParaRPr lang="zh-CN" altLang="en-US" sz="2000" b="1" dirty="0" smtClean="0">
              <a:solidFill>
                <a:srgbClr val="00B050"/>
              </a:solidFill>
              <a:latin typeface="华文楷体" pitchFamily="2" charset="-122"/>
              <a:ea typeface="华文楷体" pitchFamily="2" charset="-122"/>
            </a:endParaRPr>
          </a:p>
        </p:txBody>
      </p:sp>
      <p:sp>
        <p:nvSpPr>
          <p:cNvPr id="5" name="矩形 4"/>
          <p:cNvSpPr/>
          <p:nvPr/>
        </p:nvSpPr>
        <p:spPr>
          <a:xfrm>
            <a:off x="1259632" y="4869160"/>
            <a:ext cx="4968552" cy="830997"/>
          </a:xfrm>
          <a:prstGeom prst="rect">
            <a:avLst/>
          </a:prstGeom>
        </p:spPr>
        <p:txBody>
          <a:bodyPr wrap="square">
            <a:spAutoFit/>
          </a:bodyPr>
          <a:lstStyle/>
          <a:p>
            <a:pPr>
              <a:buFont typeface="Wingdings" pitchFamily="2" charset="2"/>
              <a:buChar char="n"/>
            </a:pPr>
            <a:r>
              <a:rPr lang="zh-CN" altLang="en-US" sz="2800" b="1" dirty="0" smtClean="0">
                <a:solidFill>
                  <a:srgbClr val="0070C0"/>
                </a:solidFill>
                <a:latin typeface="黑体" pitchFamily="49" charset="-122"/>
                <a:ea typeface="黑体" pitchFamily="49" charset="-122"/>
              </a:rPr>
              <a:t>与图像跟踪系统相关的算法</a:t>
            </a:r>
            <a:endParaRPr lang="en-US" altLang="zh-CN" sz="2800" b="1" dirty="0" smtClean="0">
              <a:solidFill>
                <a:srgbClr val="0070C0"/>
              </a:solidFill>
              <a:latin typeface="黑体" pitchFamily="49" charset="-122"/>
              <a:ea typeface="黑体" pitchFamily="49" charset="-122"/>
            </a:endParaRPr>
          </a:p>
          <a:p>
            <a:r>
              <a:rPr lang="en-US" altLang="zh-CN" sz="1600" dirty="0" smtClean="0">
                <a:solidFill>
                  <a:srgbClr val="006092"/>
                </a:solidFill>
                <a:latin typeface="Times New Roman" pitchFamily="18" charset="0"/>
                <a:cs typeface="Times New Roman" pitchFamily="18" charset="0"/>
              </a:rPr>
              <a:t>       </a:t>
            </a:r>
            <a:r>
              <a:rPr lang="en-US" altLang="zh-CN" sz="2000" b="1" dirty="0" err="1" smtClean="0">
                <a:solidFill>
                  <a:srgbClr val="00B050"/>
                </a:solidFill>
                <a:latin typeface="华文楷体" pitchFamily="2" charset="-122"/>
                <a:ea typeface="华文楷体" pitchFamily="2" charset="-122"/>
                <a:cs typeface="Times New Roman" pitchFamily="18" charset="0"/>
              </a:rPr>
              <a:t>Dsp</a:t>
            </a:r>
            <a:r>
              <a:rPr lang="zh-CN" altLang="en-US" sz="2000" b="1" dirty="0" smtClean="0">
                <a:solidFill>
                  <a:srgbClr val="00B050"/>
                </a:solidFill>
                <a:latin typeface="华文楷体" pitchFamily="2" charset="-122"/>
                <a:ea typeface="华文楷体" pitchFamily="2" charset="-122"/>
                <a:cs typeface="Times New Roman" pitchFamily="18" charset="0"/>
              </a:rPr>
              <a:t>等</a:t>
            </a:r>
          </a:p>
        </p:txBody>
      </p:sp>
      <p:sp>
        <p:nvSpPr>
          <p:cNvPr id="6" name="矩形 5"/>
          <p:cNvSpPr/>
          <p:nvPr/>
        </p:nvSpPr>
        <p:spPr>
          <a:xfrm>
            <a:off x="1259632" y="3068960"/>
            <a:ext cx="4427984" cy="2031325"/>
          </a:xfrm>
          <a:prstGeom prst="rect">
            <a:avLst/>
          </a:prstGeom>
        </p:spPr>
        <p:txBody>
          <a:bodyPr wrap="square">
            <a:spAutoFit/>
          </a:bodyPr>
          <a:lstStyle/>
          <a:p>
            <a:pPr>
              <a:buFont typeface="Wingdings" pitchFamily="2" charset="2"/>
              <a:buChar char="n"/>
            </a:pPr>
            <a:r>
              <a:rPr lang="zh-CN" altLang="en-US" sz="2800" b="1" dirty="0" smtClean="0">
                <a:solidFill>
                  <a:srgbClr val="0070C0"/>
                </a:solidFill>
                <a:latin typeface="黑体" pitchFamily="49" charset="-122"/>
                <a:ea typeface="黑体" pitchFamily="49" charset="-122"/>
              </a:rPr>
              <a:t>图像跟踪算法</a:t>
            </a:r>
            <a:endParaRPr lang="en-US" altLang="zh-CN" sz="2800" b="1" dirty="0" smtClean="0">
              <a:solidFill>
                <a:srgbClr val="0070C0"/>
              </a:solidFill>
              <a:latin typeface="黑体" pitchFamily="49" charset="-122"/>
              <a:ea typeface="黑体" pitchFamily="49" charset="-122"/>
            </a:endParaRPr>
          </a:p>
          <a:p>
            <a:pPr>
              <a:buFont typeface="Wingdings" pitchFamily="2" charset="2"/>
              <a:buChar char="u"/>
            </a:pPr>
            <a:r>
              <a:rPr lang="zh-CN" altLang="en-US" sz="2000" b="1" dirty="0" smtClean="0">
                <a:solidFill>
                  <a:srgbClr val="00B050"/>
                </a:solidFill>
                <a:latin typeface="华文楷体" pitchFamily="2" charset="-122"/>
                <a:ea typeface="华文楷体" pitchFamily="2" charset="-122"/>
                <a:cs typeface="Times New Roman" pitchFamily="18" charset="0"/>
              </a:rPr>
              <a:t>概率跟踪算法的研究</a:t>
            </a:r>
            <a:endParaRPr lang="en-US" altLang="zh-CN" sz="2000" b="1" dirty="0" smtClean="0">
              <a:solidFill>
                <a:srgbClr val="00B050"/>
              </a:solidFill>
              <a:latin typeface="华文楷体" pitchFamily="2" charset="-122"/>
              <a:ea typeface="华文楷体" pitchFamily="2" charset="-122"/>
              <a:cs typeface="Times New Roman" pitchFamily="18" charset="0"/>
            </a:endParaRPr>
          </a:p>
          <a:p>
            <a:r>
              <a:rPr lang="zh-CN" altLang="en-US" sz="1600" dirty="0" smtClean="0"/>
              <a:t>        </a:t>
            </a:r>
            <a:r>
              <a:rPr lang="zh-CN" altLang="en-US" dirty="0" smtClean="0"/>
              <a:t>粒子滤波、模板匹配</a:t>
            </a:r>
            <a:endParaRPr lang="en-US" altLang="zh-CN" dirty="0" smtClean="0"/>
          </a:p>
          <a:p>
            <a:pPr>
              <a:buFont typeface="Wingdings" pitchFamily="2" charset="2"/>
              <a:buChar char="u"/>
            </a:pPr>
            <a:r>
              <a:rPr lang="zh-CN" altLang="en-US" sz="2000" b="1" dirty="0" smtClean="0">
                <a:solidFill>
                  <a:srgbClr val="00B050"/>
                </a:solidFill>
                <a:latin typeface="华文楷体" pitchFamily="2" charset="-122"/>
                <a:ea typeface="华文楷体" pitchFamily="2" charset="-122"/>
                <a:cs typeface="Times New Roman" pitchFamily="18" charset="0"/>
              </a:rPr>
              <a:t>确定性跟踪算法的研究</a:t>
            </a:r>
            <a:endParaRPr lang="en-US" altLang="zh-CN" sz="2000" b="1" dirty="0" smtClean="0">
              <a:solidFill>
                <a:srgbClr val="00B050"/>
              </a:solidFill>
              <a:latin typeface="华文楷体" pitchFamily="2" charset="-122"/>
              <a:ea typeface="华文楷体" pitchFamily="2" charset="-122"/>
              <a:cs typeface="Times New Roman" pitchFamily="18" charset="0"/>
            </a:endParaRPr>
          </a:p>
          <a:p>
            <a:r>
              <a:rPr lang="en-US" altLang="zh-CN" sz="2000" b="1" dirty="0" smtClean="0">
                <a:solidFill>
                  <a:srgbClr val="00B050"/>
                </a:solidFill>
                <a:latin typeface="华文楷体" pitchFamily="2" charset="-122"/>
                <a:ea typeface="华文楷体" pitchFamily="2" charset="-122"/>
                <a:cs typeface="Times New Roman" pitchFamily="18" charset="0"/>
              </a:rPr>
              <a:t>      </a:t>
            </a:r>
            <a:r>
              <a:rPr lang="zh-CN" altLang="en-US" dirty="0" smtClean="0"/>
              <a:t>图像处理、图像分割</a:t>
            </a:r>
          </a:p>
          <a:p>
            <a:endParaRPr lang="en-US" altLang="zh-CN" dirty="0" smtClean="0"/>
          </a:p>
        </p:txBody>
      </p:sp>
      <p:sp>
        <p:nvSpPr>
          <p:cNvPr id="7" name="AutoShape 2"/>
          <p:cNvSpPr>
            <a:spLocks noChangeArrowheads="1"/>
          </p:cNvSpPr>
          <p:nvPr/>
        </p:nvSpPr>
        <p:spPr bwMode="auto">
          <a:xfrm>
            <a:off x="1619672"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r>
              <a:rPr lang="en-US" altLang="zh-CN" sz="3600" dirty="0" smtClean="0"/>
              <a:t>5.2.6 </a:t>
            </a:r>
            <a:r>
              <a:rPr lang="zh-CN" altLang="en-US" sz="3600" dirty="0" smtClean="0"/>
              <a:t>图谱分析</a:t>
            </a:r>
            <a:r>
              <a:rPr lang="en-US" altLang="zh-CN" sz="3600" dirty="0" smtClean="0"/>
              <a:t>—</a:t>
            </a:r>
            <a:r>
              <a:rPr lang="zh-CN" altLang="en-US" sz="3600" dirty="0" smtClean="0"/>
              <a:t>热点词汇</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p:cNvPicPr>
            <a:picLocks noChangeAspect="1" noChangeArrowheads="1"/>
          </p:cNvPicPr>
          <p:nvPr/>
        </p:nvPicPr>
        <p:blipFill>
          <a:blip r:embed="rId2" cstate="print"/>
          <a:srcRect/>
          <a:stretch>
            <a:fillRect/>
          </a:stretch>
        </p:blipFill>
        <p:spPr bwMode="auto">
          <a:xfrm>
            <a:off x="827584" y="1628800"/>
            <a:ext cx="7127726" cy="4498223"/>
          </a:xfrm>
          <a:prstGeom prst="rect">
            <a:avLst/>
          </a:prstGeom>
          <a:noFill/>
          <a:ln w="9525">
            <a:noFill/>
            <a:miter lim="800000"/>
            <a:headEnd/>
            <a:tailEnd/>
          </a:ln>
        </p:spPr>
      </p:pic>
      <p:sp>
        <p:nvSpPr>
          <p:cNvPr id="5" name="AutoShape 2"/>
          <p:cNvSpPr>
            <a:spLocks noChangeArrowheads="1"/>
          </p:cNvSpPr>
          <p:nvPr/>
        </p:nvSpPr>
        <p:spPr bwMode="auto">
          <a:xfrm>
            <a:off x="1619672"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r>
              <a:rPr lang="en-US" altLang="zh-CN" sz="3600" dirty="0" smtClean="0"/>
              <a:t>5.2.6 </a:t>
            </a:r>
            <a:r>
              <a:rPr lang="zh-CN" altLang="en-US" sz="3600" dirty="0" smtClean="0"/>
              <a:t>图谱分析</a:t>
            </a:r>
            <a:r>
              <a:rPr lang="en-US" altLang="zh-CN" sz="3600" dirty="0" smtClean="0"/>
              <a:t>—</a:t>
            </a:r>
            <a:r>
              <a:rPr lang="zh-CN" altLang="en-US" sz="3600" dirty="0" smtClean="0"/>
              <a:t>聚类分析</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srcRect/>
          <a:stretch>
            <a:fillRect/>
          </a:stretch>
        </p:blipFill>
        <p:spPr bwMode="auto">
          <a:xfrm>
            <a:off x="827584" y="1628800"/>
            <a:ext cx="7285120" cy="4680520"/>
          </a:xfrm>
          <a:prstGeom prst="rect">
            <a:avLst/>
          </a:prstGeom>
          <a:noFill/>
          <a:ln w="9525">
            <a:noFill/>
            <a:miter lim="800000"/>
            <a:headEnd/>
            <a:tailEnd/>
          </a:ln>
        </p:spPr>
      </p:pic>
      <p:sp>
        <p:nvSpPr>
          <p:cNvPr id="4" name="AutoShape 2"/>
          <p:cNvSpPr>
            <a:spLocks noChangeArrowheads="1"/>
          </p:cNvSpPr>
          <p:nvPr/>
        </p:nvSpPr>
        <p:spPr bwMode="auto">
          <a:xfrm>
            <a:off x="1619672"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r>
              <a:rPr lang="en-US" altLang="zh-CN" sz="3600" dirty="0" smtClean="0"/>
              <a:t>5.2.6 </a:t>
            </a:r>
            <a:r>
              <a:rPr lang="zh-CN" altLang="en-US" sz="3600" dirty="0" smtClean="0"/>
              <a:t>图谱分析</a:t>
            </a:r>
            <a:r>
              <a:rPr lang="en-US" altLang="zh-CN" sz="3600" dirty="0" smtClean="0"/>
              <a:t>—</a:t>
            </a:r>
            <a:r>
              <a:rPr lang="zh-CN" altLang="en-US" sz="3600" dirty="0" smtClean="0"/>
              <a:t>研究前沿</a:t>
            </a:r>
            <a:endParaRPr lang="zh-CN" altLang="en-US" sz="3600"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899592" y="1700808"/>
          <a:ext cx="7056784" cy="4780937"/>
        </p:xfrm>
        <a:graphic>
          <a:graphicData uri="http://schemas.openxmlformats.org/drawingml/2006/table">
            <a:tbl>
              <a:tblPr firstRow="1" bandRow="1">
                <a:tableStyleId>{5C22544A-7EE6-4342-B048-85BDC9FD1C3A}</a:tableStyleId>
              </a:tblPr>
              <a:tblGrid>
                <a:gridCol w="792088"/>
                <a:gridCol w="6264696"/>
              </a:tblGrid>
              <a:tr h="344534">
                <a:tc>
                  <a:txBody>
                    <a:bodyPr/>
                    <a:lstStyle/>
                    <a:p>
                      <a:r>
                        <a:rPr lang="zh-CN" altLang="en-US" dirty="0" smtClean="0"/>
                        <a:t>年份</a:t>
                      </a:r>
                      <a:endParaRPr lang="zh-CN" altLang="en-US" dirty="0"/>
                    </a:p>
                  </a:txBody>
                  <a:tcPr/>
                </a:tc>
                <a:tc>
                  <a:txBody>
                    <a:bodyPr/>
                    <a:lstStyle/>
                    <a:p>
                      <a:pPr algn="ctr"/>
                      <a:r>
                        <a:rPr lang="zh-CN" altLang="en-US" dirty="0" smtClean="0"/>
                        <a:t>术语（频次）</a:t>
                      </a:r>
                      <a:endParaRPr lang="zh-CN" altLang="en-US" dirty="0"/>
                    </a:p>
                  </a:txBody>
                  <a:tcPr/>
                </a:tc>
              </a:tr>
              <a:tr h="339629">
                <a:tc>
                  <a:txBody>
                    <a:bodyPr/>
                    <a:lstStyle/>
                    <a:p>
                      <a:r>
                        <a:rPr lang="en-US" altLang="zh-CN" sz="1600" dirty="0" smtClean="0">
                          <a:latin typeface="Times New Roman" pitchFamily="18" charset="0"/>
                          <a:cs typeface="Times New Roman" pitchFamily="18" charset="0"/>
                        </a:rPr>
                        <a:t>2000</a:t>
                      </a:r>
                      <a:endParaRPr lang="zh-CN" altLang="en-US" sz="16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600" kern="1200" baseline="0" dirty="0" smtClean="0">
                          <a:solidFill>
                            <a:schemeClr val="dk1"/>
                          </a:solidFill>
                          <a:latin typeface="Times New Roman" pitchFamily="18" charset="0"/>
                          <a:ea typeface="+mn-ea"/>
                          <a:cs typeface="Times New Roman" pitchFamily="18" charset="0"/>
                        </a:rPr>
                        <a:t>图像处理</a:t>
                      </a:r>
                      <a:r>
                        <a:rPr lang="en-US" altLang="zh-CN" sz="1600" kern="1200" baseline="0" dirty="0" smtClean="0">
                          <a:solidFill>
                            <a:schemeClr val="dk1"/>
                          </a:solidFill>
                          <a:latin typeface="Times New Roman" pitchFamily="18" charset="0"/>
                          <a:ea typeface="+mn-ea"/>
                          <a:cs typeface="Times New Roman" pitchFamily="18" charset="0"/>
                        </a:rPr>
                        <a:t>(19)</a:t>
                      </a:r>
                      <a:r>
                        <a:rPr lang="zh-CN" altLang="en-US" sz="1600" kern="1200" baseline="0" dirty="0" smtClean="0">
                          <a:solidFill>
                            <a:schemeClr val="dk1"/>
                          </a:solidFill>
                          <a:latin typeface="Times New Roman" pitchFamily="18" charset="0"/>
                          <a:ea typeface="+mn-ea"/>
                          <a:cs typeface="Times New Roman" pitchFamily="18" charset="0"/>
                        </a:rPr>
                        <a:t>，相关跟踪</a:t>
                      </a:r>
                      <a:r>
                        <a:rPr lang="en-US" altLang="zh-CN" sz="1600" kern="1200" baseline="0" dirty="0" smtClean="0">
                          <a:solidFill>
                            <a:schemeClr val="dk1"/>
                          </a:solidFill>
                          <a:latin typeface="Times New Roman" pitchFamily="18" charset="0"/>
                          <a:ea typeface="+mn-ea"/>
                          <a:cs typeface="Times New Roman" pitchFamily="18" charset="0"/>
                        </a:rPr>
                        <a:t>(10)</a:t>
                      </a:r>
                      <a:r>
                        <a:rPr lang="zh-CN" altLang="en-US" sz="1600" kern="1200" baseline="0" dirty="0" smtClean="0">
                          <a:solidFill>
                            <a:schemeClr val="dk1"/>
                          </a:solidFill>
                          <a:latin typeface="Times New Roman" pitchFamily="18" charset="0"/>
                          <a:ea typeface="+mn-ea"/>
                          <a:cs typeface="Times New Roman" pitchFamily="18" charset="0"/>
                        </a:rPr>
                        <a:t>，特征点</a:t>
                      </a:r>
                      <a:r>
                        <a:rPr lang="en-US" altLang="zh-CN" sz="1600" kern="1200" baseline="0" dirty="0" smtClean="0">
                          <a:solidFill>
                            <a:schemeClr val="dk1"/>
                          </a:solidFill>
                          <a:latin typeface="Times New Roman" pitchFamily="18" charset="0"/>
                          <a:ea typeface="+mn-ea"/>
                          <a:cs typeface="Times New Roman" pitchFamily="18" charset="0"/>
                        </a:rPr>
                        <a:t>(6) </a:t>
                      </a:r>
                      <a:r>
                        <a:rPr lang="zh-CN" altLang="en-US" sz="1600" kern="1200" baseline="0" dirty="0" smtClean="0">
                          <a:solidFill>
                            <a:schemeClr val="dk1"/>
                          </a:solidFill>
                          <a:latin typeface="Times New Roman" pitchFamily="18" charset="0"/>
                          <a:ea typeface="+mn-ea"/>
                          <a:cs typeface="Times New Roman" pitchFamily="18" charset="0"/>
                        </a:rPr>
                        <a:t>，数字图像处理</a:t>
                      </a:r>
                      <a:r>
                        <a:rPr lang="en-US" altLang="zh-CN" sz="1600" kern="1200" baseline="0" dirty="0" smtClean="0">
                          <a:solidFill>
                            <a:schemeClr val="dk1"/>
                          </a:solidFill>
                          <a:latin typeface="Times New Roman" pitchFamily="18" charset="0"/>
                          <a:ea typeface="+mn-ea"/>
                          <a:cs typeface="Times New Roman" pitchFamily="18" charset="0"/>
                        </a:rPr>
                        <a:t>(4)</a:t>
                      </a:r>
                    </a:p>
                  </a:txBody>
                  <a:tcPr/>
                </a:tc>
              </a:tr>
              <a:tr h="339629">
                <a:tc>
                  <a:txBody>
                    <a:bodyPr/>
                    <a:lstStyle/>
                    <a:p>
                      <a:r>
                        <a:rPr lang="en-US" altLang="zh-CN" sz="1600" dirty="0" smtClean="0">
                          <a:latin typeface="Times New Roman" pitchFamily="18" charset="0"/>
                          <a:cs typeface="Times New Roman" pitchFamily="18" charset="0"/>
                        </a:rPr>
                        <a:t>2001</a:t>
                      </a:r>
                      <a:endParaRPr lang="zh-CN" altLang="en-US" sz="16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600" kern="1200" baseline="0" dirty="0" smtClean="0">
                          <a:solidFill>
                            <a:schemeClr val="dk1"/>
                          </a:solidFill>
                          <a:latin typeface="Times New Roman" pitchFamily="18" charset="0"/>
                          <a:ea typeface="+mn-ea"/>
                          <a:cs typeface="Times New Roman" pitchFamily="18" charset="0"/>
                        </a:rPr>
                        <a:t>图像跟踪</a:t>
                      </a:r>
                      <a:r>
                        <a:rPr lang="en-US" altLang="zh-CN" sz="1600" kern="1200" baseline="0" dirty="0" smtClean="0">
                          <a:solidFill>
                            <a:schemeClr val="dk1"/>
                          </a:solidFill>
                          <a:latin typeface="Times New Roman" pitchFamily="18" charset="0"/>
                          <a:ea typeface="+mn-ea"/>
                          <a:cs typeface="Times New Roman" pitchFamily="18" charset="0"/>
                        </a:rPr>
                        <a:t>(43)</a:t>
                      </a:r>
                      <a:r>
                        <a:rPr lang="zh-CN" altLang="en-US" sz="1600" kern="1200" baseline="0" dirty="0" smtClean="0">
                          <a:solidFill>
                            <a:schemeClr val="dk1"/>
                          </a:solidFill>
                          <a:latin typeface="Times New Roman" pitchFamily="18" charset="0"/>
                          <a:ea typeface="+mn-ea"/>
                          <a:cs typeface="Times New Roman" pitchFamily="18" charset="0"/>
                        </a:rPr>
                        <a:t>，图像匹配</a:t>
                      </a:r>
                      <a:r>
                        <a:rPr lang="en-US" altLang="zh-CN" sz="1600" kern="1200" baseline="0" dirty="0" smtClean="0">
                          <a:solidFill>
                            <a:schemeClr val="dk1"/>
                          </a:solidFill>
                          <a:latin typeface="Times New Roman" pitchFamily="18" charset="0"/>
                          <a:ea typeface="+mn-ea"/>
                          <a:cs typeface="Times New Roman" pitchFamily="18" charset="0"/>
                        </a:rPr>
                        <a:t>(12)	</a:t>
                      </a:r>
                    </a:p>
                  </a:txBody>
                  <a:tcPr/>
                </a:tc>
              </a:tr>
              <a:tr h="339629">
                <a:tc>
                  <a:txBody>
                    <a:bodyPr/>
                    <a:lstStyle/>
                    <a:p>
                      <a:r>
                        <a:rPr lang="en-US" altLang="zh-CN" sz="1600" dirty="0" smtClean="0">
                          <a:latin typeface="Times New Roman" pitchFamily="18" charset="0"/>
                          <a:cs typeface="Times New Roman" pitchFamily="18" charset="0"/>
                        </a:rPr>
                        <a:t>2002</a:t>
                      </a:r>
                      <a:endParaRPr lang="zh-CN" altLang="en-US" sz="16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600" kern="1200" baseline="0" dirty="0" smtClean="0">
                          <a:solidFill>
                            <a:schemeClr val="dk1"/>
                          </a:solidFill>
                          <a:latin typeface="Times New Roman" pitchFamily="18" charset="0"/>
                          <a:ea typeface="+mn-ea"/>
                          <a:cs typeface="Times New Roman" pitchFamily="18" charset="0"/>
                        </a:rPr>
                        <a:t>目标跟踪</a:t>
                      </a:r>
                      <a:r>
                        <a:rPr lang="en-US" altLang="zh-CN" sz="1600" kern="1200" baseline="0" dirty="0" smtClean="0">
                          <a:solidFill>
                            <a:schemeClr val="dk1"/>
                          </a:solidFill>
                          <a:latin typeface="Times New Roman" pitchFamily="18" charset="0"/>
                          <a:ea typeface="+mn-ea"/>
                          <a:cs typeface="Times New Roman" pitchFamily="18" charset="0"/>
                        </a:rPr>
                        <a:t>(49)</a:t>
                      </a:r>
                      <a:r>
                        <a:rPr lang="zh-CN" altLang="en-US" sz="1600" kern="1200" baseline="0" dirty="0" smtClean="0">
                          <a:solidFill>
                            <a:schemeClr val="dk1"/>
                          </a:solidFill>
                          <a:latin typeface="Times New Roman" pitchFamily="18" charset="0"/>
                          <a:ea typeface="+mn-ea"/>
                          <a:cs typeface="Times New Roman" pitchFamily="18" charset="0"/>
                        </a:rPr>
                        <a:t>，图像分割</a:t>
                      </a:r>
                      <a:r>
                        <a:rPr lang="en-US" altLang="zh-CN" sz="1600" kern="1200" baseline="0" dirty="0" smtClean="0">
                          <a:solidFill>
                            <a:schemeClr val="dk1"/>
                          </a:solidFill>
                          <a:latin typeface="Times New Roman" pitchFamily="18" charset="0"/>
                          <a:ea typeface="+mn-ea"/>
                          <a:cs typeface="Times New Roman" pitchFamily="18" charset="0"/>
                        </a:rPr>
                        <a:t>(15)</a:t>
                      </a:r>
                      <a:r>
                        <a:rPr lang="zh-CN" altLang="en-US" sz="1600" kern="1200" baseline="0" dirty="0" smtClean="0">
                          <a:solidFill>
                            <a:schemeClr val="dk1"/>
                          </a:solidFill>
                          <a:latin typeface="Times New Roman" pitchFamily="18" charset="0"/>
                          <a:ea typeface="+mn-ea"/>
                          <a:cs typeface="Times New Roman" pitchFamily="18" charset="0"/>
                        </a:rPr>
                        <a:t>，</a:t>
                      </a:r>
                      <a:r>
                        <a:rPr lang="en-US" altLang="zh-CN" sz="1600" kern="1200" baseline="0" dirty="0" err="1" smtClean="0">
                          <a:solidFill>
                            <a:schemeClr val="dk1"/>
                          </a:solidFill>
                          <a:latin typeface="Times New Roman" pitchFamily="18" charset="0"/>
                          <a:ea typeface="+mn-ea"/>
                          <a:cs typeface="Times New Roman" pitchFamily="18" charset="0"/>
                        </a:rPr>
                        <a:t>dsp</a:t>
                      </a:r>
                      <a:r>
                        <a:rPr lang="en-US" altLang="zh-CN" sz="1600" kern="1200" baseline="0" dirty="0" smtClean="0">
                          <a:solidFill>
                            <a:schemeClr val="dk1"/>
                          </a:solidFill>
                          <a:latin typeface="Times New Roman" pitchFamily="18" charset="0"/>
                          <a:ea typeface="+mn-ea"/>
                          <a:cs typeface="Times New Roman" pitchFamily="18" charset="0"/>
                        </a:rPr>
                        <a:t>(10)</a:t>
                      </a:r>
                      <a:r>
                        <a:rPr lang="zh-CN" altLang="en-US" sz="1600" kern="1200" baseline="0" dirty="0" smtClean="0">
                          <a:solidFill>
                            <a:schemeClr val="dk1"/>
                          </a:solidFill>
                          <a:latin typeface="Times New Roman" pitchFamily="18" charset="0"/>
                          <a:ea typeface="+mn-ea"/>
                          <a:cs typeface="Times New Roman" pitchFamily="18" charset="0"/>
                        </a:rPr>
                        <a:t>，特征提取</a:t>
                      </a:r>
                      <a:r>
                        <a:rPr lang="en-US" altLang="zh-CN" sz="1600" kern="1200" baseline="0" dirty="0" smtClean="0">
                          <a:solidFill>
                            <a:schemeClr val="dk1"/>
                          </a:solidFill>
                          <a:latin typeface="Times New Roman" pitchFamily="18" charset="0"/>
                          <a:ea typeface="+mn-ea"/>
                          <a:cs typeface="Times New Roman" pitchFamily="18" charset="0"/>
                        </a:rPr>
                        <a:t>(7)</a:t>
                      </a:r>
                    </a:p>
                  </a:txBody>
                  <a:tcPr/>
                </a:tc>
              </a:tr>
              <a:tr h="339629">
                <a:tc>
                  <a:txBody>
                    <a:bodyPr/>
                    <a:lstStyle/>
                    <a:p>
                      <a:r>
                        <a:rPr lang="en-US" altLang="zh-CN" sz="1600" dirty="0" smtClean="0">
                          <a:latin typeface="Times New Roman" pitchFamily="18" charset="0"/>
                          <a:cs typeface="Times New Roman" pitchFamily="18" charset="0"/>
                        </a:rPr>
                        <a:t>2003</a:t>
                      </a:r>
                      <a:endParaRPr lang="zh-CN" altLang="en-US" sz="16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600" kern="1200" baseline="0" dirty="0" smtClean="0">
                          <a:solidFill>
                            <a:schemeClr val="dk1"/>
                          </a:solidFill>
                          <a:latin typeface="Times New Roman" pitchFamily="18" charset="0"/>
                          <a:ea typeface="+mn-ea"/>
                          <a:cs typeface="Times New Roman" pitchFamily="18" charset="0"/>
                        </a:rPr>
                        <a:t>图像识别</a:t>
                      </a:r>
                      <a:r>
                        <a:rPr lang="en-US" altLang="zh-CN" sz="1600" kern="1200" baseline="0" dirty="0" smtClean="0">
                          <a:solidFill>
                            <a:schemeClr val="dk1"/>
                          </a:solidFill>
                          <a:latin typeface="Times New Roman" pitchFamily="18" charset="0"/>
                          <a:ea typeface="+mn-ea"/>
                          <a:cs typeface="Times New Roman" pitchFamily="18" charset="0"/>
                        </a:rPr>
                        <a:t>(6)</a:t>
                      </a:r>
                      <a:r>
                        <a:rPr lang="zh-CN" altLang="en-US" sz="1600" kern="1200" baseline="0" dirty="0" smtClean="0">
                          <a:solidFill>
                            <a:schemeClr val="dk1"/>
                          </a:solidFill>
                          <a:latin typeface="Times New Roman" pitchFamily="18" charset="0"/>
                          <a:ea typeface="+mn-ea"/>
                          <a:cs typeface="Times New Roman" pitchFamily="18" charset="0"/>
                        </a:rPr>
                        <a:t>，边缘检测</a:t>
                      </a:r>
                      <a:r>
                        <a:rPr lang="en-US" altLang="zh-CN" sz="1600" kern="1200" baseline="0" dirty="0" smtClean="0">
                          <a:solidFill>
                            <a:schemeClr val="dk1"/>
                          </a:solidFill>
                          <a:latin typeface="Times New Roman" pitchFamily="18" charset="0"/>
                          <a:ea typeface="+mn-ea"/>
                          <a:cs typeface="Times New Roman" pitchFamily="18" charset="0"/>
                        </a:rPr>
                        <a:t>(6)</a:t>
                      </a:r>
                      <a:r>
                        <a:rPr lang="zh-CN" altLang="en-US" sz="1600" kern="1200" baseline="0" dirty="0" smtClean="0">
                          <a:solidFill>
                            <a:schemeClr val="dk1"/>
                          </a:solidFill>
                          <a:latin typeface="Times New Roman" pitchFamily="18" charset="0"/>
                          <a:ea typeface="+mn-ea"/>
                          <a:cs typeface="Times New Roman" pitchFamily="18" charset="0"/>
                        </a:rPr>
                        <a:t>，人脸跟踪</a:t>
                      </a:r>
                      <a:r>
                        <a:rPr lang="en-US" altLang="zh-CN" sz="1600" kern="1200" baseline="0" dirty="0" smtClean="0">
                          <a:solidFill>
                            <a:schemeClr val="dk1"/>
                          </a:solidFill>
                          <a:latin typeface="Times New Roman" pitchFamily="18" charset="0"/>
                          <a:ea typeface="+mn-ea"/>
                          <a:cs typeface="Times New Roman" pitchFamily="18" charset="0"/>
                        </a:rPr>
                        <a:t>(5)</a:t>
                      </a:r>
                      <a:r>
                        <a:rPr lang="zh-CN" altLang="en-US" sz="1600" kern="1200" baseline="0" dirty="0" smtClean="0">
                          <a:solidFill>
                            <a:schemeClr val="dk1"/>
                          </a:solidFill>
                          <a:latin typeface="Times New Roman" pitchFamily="18" charset="0"/>
                          <a:ea typeface="+mn-ea"/>
                          <a:cs typeface="Times New Roman" pitchFamily="18" charset="0"/>
                        </a:rPr>
                        <a:t>，卡尔曼滤波</a:t>
                      </a:r>
                      <a:r>
                        <a:rPr lang="en-US" altLang="zh-CN" sz="1600" kern="1200" baseline="0" dirty="0" smtClean="0">
                          <a:solidFill>
                            <a:schemeClr val="dk1"/>
                          </a:solidFill>
                          <a:latin typeface="Times New Roman" pitchFamily="18" charset="0"/>
                          <a:ea typeface="+mn-ea"/>
                          <a:cs typeface="Times New Roman" pitchFamily="18" charset="0"/>
                        </a:rPr>
                        <a:t>(4)	</a:t>
                      </a:r>
                    </a:p>
                  </a:txBody>
                  <a:tcPr/>
                </a:tc>
              </a:tr>
              <a:tr h="339629">
                <a:tc>
                  <a:txBody>
                    <a:bodyPr/>
                    <a:lstStyle/>
                    <a:p>
                      <a:r>
                        <a:rPr lang="en-US" altLang="zh-CN" sz="1600" dirty="0" smtClean="0">
                          <a:latin typeface="Times New Roman" pitchFamily="18" charset="0"/>
                          <a:cs typeface="Times New Roman" pitchFamily="18" charset="0"/>
                        </a:rPr>
                        <a:t>2004</a:t>
                      </a:r>
                      <a:endParaRPr lang="zh-CN" altLang="en-US" sz="16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600" kern="1200" baseline="0" dirty="0" err="1" smtClean="0">
                          <a:solidFill>
                            <a:schemeClr val="dk1"/>
                          </a:solidFill>
                          <a:latin typeface="Times New Roman" pitchFamily="18" charset="0"/>
                          <a:ea typeface="+mn-ea"/>
                          <a:cs typeface="Times New Roman" pitchFamily="18" charset="0"/>
                        </a:rPr>
                        <a:t>fgpa</a:t>
                      </a:r>
                      <a:r>
                        <a:rPr lang="en-US" altLang="zh-CN" sz="1600" kern="1200" baseline="0" dirty="0" smtClean="0">
                          <a:solidFill>
                            <a:schemeClr val="dk1"/>
                          </a:solidFill>
                          <a:latin typeface="Times New Roman" pitchFamily="18" charset="0"/>
                          <a:ea typeface="+mn-ea"/>
                          <a:cs typeface="Times New Roman" pitchFamily="18" charset="0"/>
                        </a:rPr>
                        <a:t>(8)</a:t>
                      </a:r>
                      <a:r>
                        <a:rPr lang="zh-CN" altLang="en-US" sz="1600" kern="1200" baseline="0" dirty="0" smtClean="0">
                          <a:solidFill>
                            <a:schemeClr val="dk1"/>
                          </a:solidFill>
                          <a:latin typeface="Times New Roman" pitchFamily="18" charset="0"/>
                          <a:ea typeface="+mn-ea"/>
                          <a:cs typeface="Times New Roman" pitchFamily="18" charset="0"/>
                        </a:rPr>
                        <a:t>，中值滤波</a:t>
                      </a:r>
                      <a:r>
                        <a:rPr lang="en-US" altLang="zh-CN" sz="1600" kern="1200" baseline="0" dirty="0" smtClean="0">
                          <a:solidFill>
                            <a:schemeClr val="dk1"/>
                          </a:solidFill>
                          <a:latin typeface="Times New Roman" pitchFamily="18" charset="0"/>
                          <a:ea typeface="+mn-ea"/>
                          <a:cs typeface="Times New Roman" pitchFamily="18" charset="0"/>
                        </a:rPr>
                        <a:t>(4)</a:t>
                      </a:r>
                      <a:r>
                        <a:rPr lang="zh-CN" altLang="en-US" sz="1600" kern="1200" baseline="0" dirty="0" smtClean="0">
                          <a:solidFill>
                            <a:schemeClr val="dk1"/>
                          </a:solidFill>
                          <a:latin typeface="Times New Roman" pitchFamily="18" charset="0"/>
                          <a:ea typeface="+mn-ea"/>
                          <a:cs typeface="Times New Roman" pitchFamily="18" charset="0"/>
                        </a:rPr>
                        <a:t>，序列图像</a:t>
                      </a:r>
                      <a:r>
                        <a:rPr lang="en-US" altLang="zh-CN" sz="1600" kern="1200" baseline="0" dirty="0" smtClean="0">
                          <a:solidFill>
                            <a:schemeClr val="dk1"/>
                          </a:solidFill>
                          <a:latin typeface="Times New Roman" pitchFamily="18" charset="0"/>
                          <a:ea typeface="+mn-ea"/>
                          <a:cs typeface="Times New Roman" pitchFamily="18" charset="0"/>
                        </a:rPr>
                        <a:t>(3)	</a:t>
                      </a:r>
                    </a:p>
                  </a:txBody>
                  <a:tcPr/>
                </a:tc>
              </a:tr>
              <a:tr h="339629">
                <a:tc>
                  <a:txBody>
                    <a:bodyPr/>
                    <a:lstStyle/>
                    <a:p>
                      <a:r>
                        <a:rPr lang="en-US" altLang="zh-CN" sz="1600" dirty="0" smtClean="0">
                          <a:latin typeface="Times New Roman" pitchFamily="18" charset="0"/>
                          <a:cs typeface="Times New Roman" pitchFamily="18" charset="0"/>
                        </a:rPr>
                        <a:t>2005</a:t>
                      </a:r>
                      <a:endParaRPr lang="zh-CN" altLang="en-US" sz="16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600" kern="1200" baseline="0" dirty="0" smtClean="0">
                          <a:solidFill>
                            <a:schemeClr val="dk1"/>
                          </a:solidFill>
                          <a:latin typeface="Times New Roman" pitchFamily="18" charset="0"/>
                          <a:ea typeface="+mn-ea"/>
                          <a:cs typeface="Times New Roman" pitchFamily="18" charset="0"/>
                        </a:rPr>
                        <a:t>形心跟踪算法</a:t>
                      </a:r>
                      <a:r>
                        <a:rPr lang="en-US" altLang="zh-CN" sz="1600" kern="1200" baseline="0" dirty="0" smtClean="0">
                          <a:solidFill>
                            <a:schemeClr val="dk1"/>
                          </a:solidFill>
                          <a:latin typeface="Times New Roman" pitchFamily="18" charset="0"/>
                          <a:ea typeface="+mn-ea"/>
                          <a:cs typeface="Times New Roman" pitchFamily="18" charset="0"/>
                        </a:rPr>
                        <a:t>(5)</a:t>
                      </a:r>
                      <a:r>
                        <a:rPr lang="zh-CN" altLang="en-US" sz="1600" kern="1200" baseline="0" dirty="0" smtClean="0">
                          <a:solidFill>
                            <a:schemeClr val="dk1"/>
                          </a:solidFill>
                          <a:latin typeface="Times New Roman" pitchFamily="18" charset="0"/>
                          <a:ea typeface="+mn-ea"/>
                          <a:cs typeface="Times New Roman" pitchFamily="18" charset="0"/>
                        </a:rPr>
                        <a:t>，跟踪算法</a:t>
                      </a:r>
                      <a:r>
                        <a:rPr lang="en-US" altLang="zh-CN" sz="1600" kern="1200" baseline="0" dirty="0" smtClean="0">
                          <a:solidFill>
                            <a:schemeClr val="dk1"/>
                          </a:solidFill>
                          <a:latin typeface="Times New Roman" pitchFamily="18" charset="0"/>
                          <a:ea typeface="+mn-ea"/>
                          <a:cs typeface="Times New Roman" pitchFamily="18" charset="0"/>
                        </a:rPr>
                        <a:t>(5)</a:t>
                      </a:r>
                      <a:r>
                        <a:rPr lang="zh-CN" altLang="en-US" sz="1600" kern="1200" baseline="0" dirty="0" smtClean="0">
                          <a:solidFill>
                            <a:schemeClr val="dk1"/>
                          </a:solidFill>
                          <a:latin typeface="Times New Roman" pitchFamily="18" charset="0"/>
                          <a:ea typeface="+mn-ea"/>
                          <a:cs typeface="Times New Roman" pitchFamily="18" charset="0"/>
                        </a:rPr>
                        <a:t>，</a:t>
                      </a:r>
                      <a:r>
                        <a:rPr lang="en-US" altLang="zh-CN" sz="1600" kern="1200" baseline="0" dirty="0" smtClean="0">
                          <a:solidFill>
                            <a:schemeClr val="dk1"/>
                          </a:solidFill>
                          <a:latin typeface="Times New Roman" pitchFamily="18" charset="0"/>
                          <a:ea typeface="+mn-ea"/>
                          <a:cs typeface="Times New Roman" pitchFamily="18" charset="0"/>
                        </a:rPr>
                        <a:t>mean shift(5)</a:t>
                      </a:r>
                      <a:r>
                        <a:rPr lang="zh-CN" altLang="en-US" sz="1600" kern="1200" baseline="0" dirty="0" smtClean="0">
                          <a:solidFill>
                            <a:schemeClr val="dk1"/>
                          </a:solidFill>
                          <a:latin typeface="Times New Roman" pitchFamily="18" charset="0"/>
                          <a:ea typeface="+mn-ea"/>
                          <a:cs typeface="Times New Roman" pitchFamily="18" charset="0"/>
                        </a:rPr>
                        <a:t>，图像配准</a:t>
                      </a:r>
                      <a:r>
                        <a:rPr lang="en-US" altLang="zh-CN" sz="1600" kern="1200" baseline="0" dirty="0" smtClean="0">
                          <a:solidFill>
                            <a:schemeClr val="dk1"/>
                          </a:solidFill>
                          <a:latin typeface="Times New Roman" pitchFamily="18" charset="0"/>
                          <a:ea typeface="+mn-ea"/>
                          <a:cs typeface="Times New Roman" pitchFamily="18" charset="0"/>
                        </a:rPr>
                        <a:t>(3)</a:t>
                      </a:r>
                    </a:p>
                  </a:txBody>
                  <a:tcPr/>
                </a:tc>
              </a:tr>
              <a:tr h="339629">
                <a:tc>
                  <a:txBody>
                    <a:bodyPr/>
                    <a:lstStyle/>
                    <a:p>
                      <a:r>
                        <a:rPr lang="en-US" altLang="zh-CN" sz="1600" dirty="0" smtClean="0">
                          <a:latin typeface="Times New Roman" pitchFamily="18" charset="0"/>
                          <a:cs typeface="Times New Roman" pitchFamily="18" charset="0"/>
                        </a:rPr>
                        <a:t>2006</a:t>
                      </a:r>
                      <a:endParaRPr lang="zh-CN" altLang="en-US" sz="16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600" kern="1200" baseline="0" dirty="0" smtClean="0">
                          <a:solidFill>
                            <a:schemeClr val="dk1"/>
                          </a:solidFill>
                          <a:latin typeface="Times New Roman" pitchFamily="18" charset="0"/>
                          <a:ea typeface="+mn-ea"/>
                          <a:cs typeface="Times New Roman" pitchFamily="18" charset="0"/>
                        </a:rPr>
                        <a:t>跟踪</a:t>
                      </a:r>
                      <a:r>
                        <a:rPr lang="en-US" altLang="zh-CN" sz="1600" kern="1200" baseline="0" dirty="0" smtClean="0">
                          <a:solidFill>
                            <a:schemeClr val="dk1"/>
                          </a:solidFill>
                          <a:latin typeface="Times New Roman" pitchFamily="18" charset="0"/>
                          <a:ea typeface="+mn-ea"/>
                          <a:cs typeface="Times New Roman" pitchFamily="18" charset="0"/>
                        </a:rPr>
                        <a:t>(7)</a:t>
                      </a:r>
                      <a:r>
                        <a:rPr lang="zh-CN" altLang="en-US" sz="1600" kern="1200" baseline="0" dirty="0" smtClean="0">
                          <a:solidFill>
                            <a:schemeClr val="dk1"/>
                          </a:solidFill>
                          <a:latin typeface="Times New Roman" pitchFamily="18" charset="0"/>
                          <a:ea typeface="+mn-ea"/>
                          <a:cs typeface="Times New Roman" pitchFamily="18" charset="0"/>
                        </a:rPr>
                        <a:t>，</a:t>
                      </a:r>
                      <a:r>
                        <a:rPr lang="en-US" altLang="zh-CN" sz="1600" kern="1200" baseline="0" dirty="0" err="1" smtClean="0">
                          <a:solidFill>
                            <a:schemeClr val="dk1"/>
                          </a:solidFill>
                          <a:latin typeface="Times New Roman" pitchFamily="18" charset="0"/>
                          <a:ea typeface="+mn-ea"/>
                          <a:cs typeface="Times New Roman" pitchFamily="18" charset="0"/>
                        </a:rPr>
                        <a:t>kalman</a:t>
                      </a:r>
                      <a:r>
                        <a:rPr lang="zh-CN" altLang="en-US" sz="1600" kern="1200" baseline="0" dirty="0" smtClean="0">
                          <a:solidFill>
                            <a:schemeClr val="dk1"/>
                          </a:solidFill>
                          <a:latin typeface="Times New Roman" pitchFamily="18" charset="0"/>
                          <a:ea typeface="+mn-ea"/>
                          <a:cs typeface="Times New Roman" pitchFamily="18" charset="0"/>
                        </a:rPr>
                        <a:t>滤波</a:t>
                      </a:r>
                      <a:r>
                        <a:rPr lang="en-US" altLang="zh-CN" sz="1600" kern="1200" baseline="0" dirty="0" smtClean="0">
                          <a:solidFill>
                            <a:schemeClr val="dk1"/>
                          </a:solidFill>
                          <a:latin typeface="Times New Roman" pitchFamily="18" charset="0"/>
                          <a:ea typeface="+mn-ea"/>
                          <a:cs typeface="Times New Roman" pitchFamily="18" charset="0"/>
                        </a:rPr>
                        <a:t>(4)</a:t>
                      </a:r>
                      <a:r>
                        <a:rPr lang="zh-CN" altLang="en-US" sz="1600" kern="1200" baseline="0" dirty="0" smtClean="0">
                          <a:solidFill>
                            <a:schemeClr val="dk1"/>
                          </a:solidFill>
                          <a:latin typeface="Times New Roman" pitchFamily="18" charset="0"/>
                          <a:ea typeface="+mn-ea"/>
                          <a:cs typeface="Times New Roman" pitchFamily="18" charset="0"/>
                        </a:rPr>
                        <a:t>，识别</a:t>
                      </a:r>
                      <a:r>
                        <a:rPr lang="en-US" altLang="zh-CN" sz="1600" kern="1200" baseline="0" dirty="0" smtClean="0">
                          <a:solidFill>
                            <a:schemeClr val="dk1"/>
                          </a:solidFill>
                          <a:latin typeface="Times New Roman" pitchFamily="18" charset="0"/>
                          <a:ea typeface="+mn-ea"/>
                          <a:cs typeface="Times New Roman" pitchFamily="18" charset="0"/>
                        </a:rPr>
                        <a:t>(3)	</a:t>
                      </a:r>
                    </a:p>
                  </a:txBody>
                  <a:tcPr/>
                </a:tc>
              </a:tr>
              <a:tr h="339629">
                <a:tc>
                  <a:txBody>
                    <a:bodyPr/>
                    <a:lstStyle/>
                    <a:p>
                      <a:r>
                        <a:rPr lang="en-US" altLang="zh-CN" sz="1600" dirty="0" smtClean="0">
                          <a:latin typeface="Times New Roman" pitchFamily="18" charset="0"/>
                          <a:cs typeface="Times New Roman" pitchFamily="18" charset="0"/>
                        </a:rPr>
                        <a:t>2007</a:t>
                      </a:r>
                      <a:endParaRPr lang="zh-CN" altLang="en-US" sz="16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600" kern="1200" baseline="0" dirty="0" smtClean="0">
                          <a:solidFill>
                            <a:schemeClr val="dk1"/>
                          </a:solidFill>
                          <a:latin typeface="Times New Roman" pitchFamily="18" charset="0"/>
                          <a:ea typeface="+mn-ea"/>
                          <a:cs typeface="Times New Roman" pitchFamily="18" charset="0"/>
                        </a:rPr>
                        <a:t>模板匹配</a:t>
                      </a:r>
                      <a:r>
                        <a:rPr lang="en-US" altLang="zh-CN" sz="1600" kern="1200" baseline="0" dirty="0" smtClean="0">
                          <a:solidFill>
                            <a:schemeClr val="dk1"/>
                          </a:solidFill>
                          <a:latin typeface="Times New Roman" pitchFamily="18" charset="0"/>
                          <a:ea typeface="+mn-ea"/>
                          <a:cs typeface="Times New Roman" pitchFamily="18" charset="0"/>
                        </a:rPr>
                        <a:t>(11)</a:t>
                      </a:r>
                      <a:r>
                        <a:rPr lang="zh-CN" altLang="en-US" sz="1600" kern="1200" baseline="0" dirty="0" smtClean="0">
                          <a:solidFill>
                            <a:schemeClr val="dk1"/>
                          </a:solidFill>
                          <a:latin typeface="Times New Roman" pitchFamily="18" charset="0"/>
                          <a:ea typeface="+mn-ea"/>
                          <a:cs typeface="Times New Roman" pitchFamily="18" charset="0"/>
                        </a:rPr>
                        <a:t>，模板更新</a:t>
                      </a:r>
                      <a:r>
                        <a:rPr lang="en-US" altLang="zh-CN" sz="1600" kern="1200" baseline="0" dirty="0" smtClean="0">
                          <a:solidFill>
                            <a:schemeClr val="dk1"/>
                          </a:solidFill>
                          <a:latin typeface="Times New Roman" pitchFamily="18" charset="0"/>
                          <a:ea typeface="+mn-ea"/>
                          <a:cs typeface="Times New Roman" pitchFamily="18" charset="0"/>
                        </a:rPr>
                        <a:t>(5)</a:t>
                      </a:r>
                      <a:r>
                        <a:rPr lang="zh-CN" altLang="en-US" sz="1600" kern="1200" baseline="0" dirty="0" smtClean="0">
                          <a:solidFill>
                            <a:schemeClr val="dk1"/>
                          </a:solidFill>
                          <a:latin typeface="Times New Roman" pitchFamily="18" charset="0"/>
                          <a:ea typeface="+mn-ea"/>
                          <a:cs typeface="Times New Roman" pitchFamily="18" charset="0"/>
                        </a:rPr>
                        <a:t>，实时跟踪</a:t>
                      </a:r>
                      <a:r>
                        <a:rPr lang="en-US" altLang="zh-CN" sz="1600" kern="1200" baseline="0" dirty="0" smtClean="0">
                          <a:solidFill>
                            <a:schemeClr val="dk1"/>
                          </a:solidFill>
                          <a:latin typeface="Times New Roman" pitchFamily="18" charset="0"/>
                          <a:ea typeface="+mn-ea"/>
                          <a:cs typeface="Times New Roman" pitchFamily="18" charset="0"/>
                        </a:rPr>
                        <a:t>(4)</a:t>
                      </a:r>
                      <a:r>
                        <a:rPr lang="zh-CN" altLang="en-US" sz="1600" kern="1200" baseline="0" dirty="0" smtClean="0">
                          <a:solidFill>
                            <a:schemeClr val="dk1"/>
                          </a:solidFill>
                          <a:latin typeface="Times New Roman" pitchFamily="18" charset="0"/>
                          <a:ea typeface="+mn-ea"/>
                          <a:cs typeface="Times New Roman" pitchFamily="18" charset="0"/>
                        </a:rPr>
                        <a:t>，机动目标</a:t>
                      </a:r>
                      <a:r>
                        <a:rPr lang="en-US" altLang="zh-CN" sz="1600" kern="1200" baseline="0" dirty="0" smtClean="0">
                          <a:solidFill>
                            <a:schemeClr val="dk1"/>
                          </a:solidFill>
                          <a:latin typeface="Times New Roman" pitchFamily="18" charset="0"/>
                          <a:ea typeface="+mn-ea"/>
                          <a:cs typeface="Times New Roman" pitchFamily="18" charset="0"/>
                        </a:rPr>
                        <a:t>(3)	</a:t>
                      </a:r>
                    </a:p>
                  </a:txBody>
                  <a:tcPr/>
                </a:tc>
              </a:tr>
              <a:tr h="339629">
                <a:tc>
                  <a:txBody>
                    <a:bodyPr/>
                    <a:lstStyle/>
                    <a:p>
                      <a:r>
                        <a:rPr lang="en-US" altLang="zh-CN" sz="1600" dirty="0" smtClean="0">
                          <a:latin typeface="Times New Roman" pitchFamily="18" charset="0"/>
                          <a:cs typeface="Times New Roman" pitchFamily="18" charset="0"/>
                        </a:rPr>
                        <a:t>2008</a:t>
                      </a:r>
                      <a:endParaRPr lang="zh-CN" altLang="en-US" sz="16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600" kern="1200" baseline="0" dirty="0" smtClean="0">
                          <a:solidFill>
                            <a:schemeClr val="dk1"/>
                          </a:solidFill>
                          <a:latin typeface="Times New Roman" pitchFamily="18" charset="0"/>
                          <a:ea typeface="+mn-ea"/>
                          <a:cs typeface="Times New Roman" pitchFamily="18" charset="0"/>
                        </a:rPr>
                        <a:t>粒子滤波</a:t>
                      </a:r>
                      <a:r>
                        <a:rPr lang="en-US" altLang="zh-CN" sz="1600" kern="1200" baseline="0" dirty="0" smtClean="0">
                          <a:solidFill>
                            <a:schemeClr val="dk1"/>
                          </a:solidFill>
                          <a:latin typeface="Times New Roman" pitchFamily="18" charset="0"/>
                          <a:ea typeface="+mn-ea"/>
                          <a:cs typeface="Times New Roman" pitchFamily="18" charset="0"/>
                        </a:rPr>
                        <a:t>(20)</a:t>
                      </a:r>
                      <a:r>
                        <a:rPr lang="zh-CN" altLang="en-US" sz="1600" kern="1200" baseline="0" dirty="0" smtClean="0">
                          <a:solidFill>
                            <a:schemeClr val="dk1"/>
                          </a:solidFill>
                          <a:latin typeface="Times New Roman" pitchFamily="18" charset="0"/>
                          <a:ea typeface="+mn-ea"/>
                          <a:cs typeface="Times New Roman" pitchFamily="18" charset="0"/>
                        </a:rPr>
                        <a:t>，背景估计</a:t>
                      </a:r>
                      <a:r>
                        <a:rPr lang="en-US" altLang="zh-CN" sz="1600" kern="1200" baseline="0" dirty="0" smtClean="0">
                          <a:solidFill>
                            <a:schemeClr val="dk1"/>
                          </a:solidFill>
                          <a:latin typeface="Times New Roman" pitchFamily="18" charset="0"/>
                          <a:ea typeface="+mn-ea"/>
                          <a:cs typeface="Times New Roman" pitchFamily="18" charset="0"/>
                        </a:rPr>
                        <a:t>(3)</a:t>
                      </a:r>
                      <a:r>
                        <a:rPr lang="zh-CN" altLang="en-US" sz="1600" kern="1200" baseline="0" dirty="0" smtClean="0">
                          <a:solidFill>
                            <a:schemeClr val="dk1"/>
                          </a:solidFill>
                          <a:latin typeface="Times New Roman" pitchFamily="18" charset="0"/>
                          <a:ea typeface="+mn-ea"/>
                          <a:cs typeface="Times New Roman" pitchFamily="18" charset="0"/>
                        </a:rPr>
                        <a:t>，焊缝跟踪</a:t>
                      </a:r>
                      <a:r>
                        <a:rPr lang="en-US" altLang="zh-CN" sz="1600" kern="1200" baseline="0" dirty="0" smtClean="0">
                          <a:solidFill>
                            <a:schemeClr val="dk1"/>
                          </a:solidFill>
                          <a:latin typeface="Times New Roman" pitchFamily="18" charset="0"/>
                          <a:ea typeface="+mn-ea"/>
                          <a:cs typeface="Times New Roman" pitchFamily="18" charset="0"/>
                        </a:rPr>
                        <a:t>(2)</a:t>
                      </a:r>
                      <a:r>
                        <a:rPr lang="zh-CN" altLang="en-US" sz="1600" kern="1200" baseline="0" dirty="0" smtClean="0">
                          <a:solidFill>
                            <a:schemeClr val="dk1"/>
                          </a:solidFill>
                          <a:latin typeface="Times New Roman" pitchFamily="18" charset="0"/>
                          <a:ea typeface="+mn-ea"/>
                          <a:cs typeface="Times New Roman" pitchFamily="18" charset="0"/>
                        </a:rPr>
                        <a:t>，改进卡尔曼滤波</a:t>
                      </a:r>
                      <a:r>
                        <a:rPr lang="en-US" altLang="zh-CN" sz="1600" kern="1200" baseline="0" dirty="0" smtClean="0">
                          <a:solidFill>
                            <a:schemeClr val="dk1"/>
                          </a:solidFill>
                          <a:latin typeface="Times New Roman" pitchFamily="18" charset="0"/>
                          <a:ea typeface="+mn-ea"/>
                          <a:cs typeface="Times New Roman" pitchFamily="18" charset="0"/>
                        </a:rPr>
                        <a:t>(2)</a:t>
                      </a:r>
                    </a:p>
                  </a:txBody>
                  <a:tcPr/>
                </a:tc>
              </a:tr>
              <a:tr h="339629">
                <a:tc>
                  <a:txBody>
                    <a:bodyPr/>
                    <a:lstStyle/>
                    <a:p>
                      <a:r>
                        <a:rPr lang="en-US" altLang="zh-CN" sz="1600" dirty="0" smtClean="0">
                          <a:latin typeface="Times New Roman" pitchFamily="18" charset="0"/>
                          <a:cs typeface="Times New Roman" pitchFamily="18" charset="0"/>
                        </a:rPr>
                        <a:t>2009</a:t>
                      </a:r>
                      <a:endParaRPr lang="zh-CN" altLang="en-US" sz="16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600" kern="1200" baseline="0" dirty="0" smtClean="0">
                          <a:solidFill>
                            <a:schemeClr val="dk1"/>
                          </a:solidFill>
                          <a:latin typeface="Times New Roman" pitchFamily="18" charset="0"/>
                          <a:ea typeface="+mn-ea"/>
                          <a:cs typeface="Times New Roman" pitchFamily="18" charset="0"/>
                        </a:rPr>
                        <a:t>Mean-shift(6)</a:t>
                      </a:r>
                      <a:r>
                        <a:rPr lang="zh-CN" altLang="en-US" sz="1600" kern="1200" baseline="0" dirty="0" smtClean="0">
                          <a:solidFill>
                            <a:schemeClr val="dk1"/>
                          </a:solidFill>
                          <a:latin typeface="Times New Roman" pitchFamily="18" charset="0"/>
                          <a:ea typeface="+mn-ea"/>
                          <a:cs typeface="Times New Roman" pitchFamily="18" charset="0"/>
                        </a:rPr>
                        <a:t>，目标检测</a:t>
                      </a:r>
                      <a:r>
                        <a:rPr lang="en-US" altLang="zh-CN" sz="1600" kern="1200" baseline="0" dirty="0" smtClean="0">
                          <a:solidFill>
                            <a:schemeClr val="dk1"/>
                          </a:solidFill>
                          <a:latin typeface="Times New Roman" pitchFamily="18" charset="0"/>
                          <a:ea typeface="+mn-ea"/>
                          <a:cs typeface="Times New Roman" pitchFamily="18" charset="0"/>
                        </a:rPr>
                        <a:t>(5)</a:t>
                      </a:r>
                      <a:r>
                        <a:rPr lang="zh-CN" altLang="en-US" sz="1600" kern="1200" baseline="0" dirty="0" smtClean="0">
                          <a:solidFill>
                            <a:schemeClr val="dk1"/>
                          </a:solidFill>
                          <a:latin typeface="Times New Roman" pitchFamily="18" charset="0"/>
                          <a:ea typeface="+mn-ea"/>
                          <a:cs typeface="Times New Roman" pitchFamily="18" charset="0"/>
                        </a:rPr>
                        <a:t>，尺度空间</a:t>
                      </a:r>
                      <a:r>
                        <a:rPr lang="en-US" altLang="zh-CN" sz="1600" kern="1200" baseline="0" dirty="0" smtClean="0">
                          <a:solidFill>
                            <a:schemeClr val="dk1"/>
                          </a:solidFill>
                          <a:latin typeface="Times New Roman" pitchFamily="18" charset="0"/>
                          <a:ea typeface="+mn-ea"/>
                          <a:cs typeface="Times New Roman" pitchFamily="18" charset="0"/>
                        </a:rPr>
                        <a:t>(4)</a:t>
                      </a:r>
                      <a:r>
                        <a:rPr lang="zh-CN" altLang="en-US" sz="1600" kern="1200" baseline="0" dirty="0" smtClean="0">
                          <a:solidFill>
                            <a:schemeClr val="dk1"/>
                          </a:solidFill>
                          <a:latin typeface="Times New Roman" pitchFamily="18" charset="0"/>
                          <a:ea typeface="+mn-ea"/>
                          <a:cs typeface="Times New Roman" pitchFamily="18" charset="0"/>
                        </a:rPr>
                        <a:t>，</a:t>
                      </a:r>
                      <a:r>
                        <a:rPr lang="en-US" altLang="zh-CN" sz="1600" kern="1200" baseline="0" dirty="0" err="1" smtClean="0">
                          <a:solidFill>
                            <a:schemeClr val="dk1"/>
                          </a:solidFill>
                          <a:latin typeface="Times New Roman" pitchFamily="18" charset="0"/>
                          <a:ea typeface="+mn-ea"/>
                          <a:cs typeface="Times New Roman" pitchFamily="18" charset="0"/>
                        </a:rPr>
                        <a:t>camshift</a:t>
                      </a:r>
                      <a:r>
                        <a:rPr lang="en-US" altLang="zh-CN" sz="1600" kern="1200" baseline="0" dirty="0" smtClean="0">
                          <a:solidFill>
                            <a:schemeClr val="dk1"/>
                          </a:solidFill>
                          <a:latin typeface="Times New Roman" pitchFamily="18" charset="0"/>
                          <a:ea typeface="+mn-ea"/>
                          <a:cs typeface="Times New Roman" pitchFamily="18" charset="0"/>
                        </a:rPr>
                        <a:t>(4)	</a:t>
                      </a:r>
                    </a:p>
                  </a:txBody>
                  <a:tcPr/>
                </a:tc>
              </a:tr>
              <a:tr h="339629">
                <a:tc>
                  <a:txBody>
                    <a:bodyPr/>
                    <a:lstStyle/>
                    <a:p>
                      <a:r>
                        <a:rPr lang="en-US" altLang="zh-CN" sz="1600" dirty="0" smtClean="0">
                          <a:latin typeface="Times New Roman" pitchFamily="18" charset="0"/>
                          <a:cs typeface="Times New Roman" pitchFamily="18" charset="0"/>
                        </a:rPr>
                        <a:t>2010</a:t>
                      </a:r>
                      <a:endParaRPr lang="zh-CN" altLang="en-US" sz="16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600" kern="1200" baseline="0" dirty="0" smtClean="0">
                          <a:solidFill>
                            <a:schemeClr val="dk1"/>
                          </a:solidFill>
                          <a:latin typeface="Times New Roman" pitchFamily="18" charset="0"/>
                          <a:ea typeface="+mn-ea"/>
                          <a:cs typeface="Times New Roman" pitchFamily="18" charset="0"/>
                        </a:rPr>
                        <a:t>均值漂移</a:t>
                      </a:r>
                      <a:r>
                        <a:rPr lang="en-US" altLang="zh-CN" sz="1600" kern="1200" baseline="0" dirty="0" smtClean="0">
                          <a:solidFill>
                            <a:schemeClr val="dk1"/>
                          </a:solidFill>
                          <a:latin typeface="Times New Roman" pitchFamily="18" charset="0"/>
                          <a:ea typeface="+mn-ea"/>
                          <a:cs typeface="Times New Roman" pitchFamily="18" charset="0"/>
                        </a:rPr>
                        <a:t>(</a:t>
                      </a:r>
                      <a:r>
                        <a:rPr lang="en-US" altLang="zh-CN" sz="1600" kern="1200" baseline="0" smtClean="0">
                          <a:solidFill>
                            <a:schemeClr val="dk1"/>
                          </a:solidFill>
                          <a:latin typeface="Times New Roman" pitchFamily="18" charset="0"/>
                          <a:ea typeface="+mn-ea"/>
                          <a:cs typeface="Times New Roman" pitchFamily="18" charset="0"/>
                        </a:rPr>
                        <a:t>5)</a:t>
                      </a:r>
                      <a:r>
                        <a:rPr lang="zh-CN" altLang="en-US" sz="1600" kern="1200" baseline="0" smtClean="0">
                          <a:solidFill>
                            <a:schemeClr val="dk1"/>
                          </a:solidFill>
                          <a:latin typeface="Times New Roman" pitchFamily="18" charset="0"/>
                          <a:ea typeface="+mn-ea"/>
                          <a:cs typeface="Times New Roman" pitchFamily="18" charset="0"/>
                        </a:rPr>
                        <a:t>，数字</a:t>
                      </a:r>
                      <a:r>
                        <a:rPr lang="zh-CN" altLang="en-US" sz="1600" kern="1200" baseline="0" dirty="0" smtClean="0">
                          <a:solidFill>
                            <a:schemeClr val="dk1"/>
                          </a:solidFill>
                          <a:latin typeface="Times New Roman" pitchFamily="18" charset="0"/>
                          <a:ea typeface="+mn-ea"/>
                          <a:cs typeface="Times New Roman" pitchFamily="18" charset="0"/>
                        </a:rPr>
                        <a:t>视频</a:t>
                      </a:r>
                      <a:r>
                        <a:rPr lang="en-US" altLang="zh-CN" sz="1600" kern="1200" baseline="0" dirty="0" smtClean="0">
                          <a:solidFill>
                            <a:schemeClr val="dk1"/>
                          </a:solidFill>
                          <a:latin typeface="Times New Roman" pitchFamily="18" charset="0"/>
                          <a:ea typeface="+mn-ea"/>
                          <a:cs typeface="Times New Roman" pitchFamily="18" charset="0"/>
                        </a:rPr>
                        <a:t>(3),</a:t>
                      </a:r>
                      <a:r>
                        <a:rPr lang="zh-CN" altLang="en-US" sz="1600" kern="1200" baseline="0" dirty="0" smtClean="0">
                          <a:solidFill>
                            <a:schemeClr val="dk1"/>
                          </a:solidFill>
                          <a:latin typeface="Times New Roman" pitchFamily="18" charset="0"/>
                          <a:ea typeface="+mn-ea"/>
                          <a:cs typeface="Times New Roman" pitchFamily="18" charset="0"/>
                        </a:rPr>
                        <a:t>嵌入式系统</a:t>
                      </a:r>
                      <a:r>
                        <a:rPr lang="en-US" altLang="zh-CN" sz="1600" kern="1200" baseline="0" dirty="0" smtClean="0">
                          <a:solidFill>
                            <a:schemeClr val="dk1"/>
                          </a:solidFill>
                          <a:latin typeface="Times New Roman" pitchFamily="18" charset="0"/>
                          <a:ea typeface="+mn-ea"/>
                          <a:cs typeface="Times New Roman" pitchFamily="18" charset="0"/>
                        </a:rPr>
                        <a:t>(</a:t>
                      </a:r>
                      <a:r>
                        <a:rPr lang="en-US" altLang="zh-CN" sz="1600" kern="1200" baseline="0" smtClean="0">
                          <a:solidFill>
                            <a:schemeClr val="dk1"/>
                          </a:solidFill>
                          <a:latin typeface="Times New Roman" pitchFamily="18" charset="0"/>
                          <a:ea typeface="+mn-ea"/>
                          <a:cs typeface="Times New Roman" pitchFamily="18" charset="0"/>
                        </a:rPr>
                        <a:t>2)</a:t>
                      </a:r>
                      <a:r>
                        <a:rPr lang="zh-CN" altLang="en-US" sz="1600" kern="1200" baseline="0" smtClean="0">
                          <a:solidFill>
                            <a:schemeClr val="dk1"/>
                          </a:solidFill>
                          <a:latin typeface="Times New Roman" pitchFamily="18" charset="0"/>
                          <a:ea typeface="+mn-ea"/>
                          <a:cs typeface="Times New Roman" pitchFamily="18" charset="0"/>
                        </a:rPr>
                        <a:t>，鱼</a:t>
                      </a:r>
                      <a:r>
                        <a:rPr lang="zh-CN" altLang="en-US" sz="1600" kern="1200" baseline="0" dirty="0" smtClean="0">
                          <a:solidFill>
                            <a:schemeClr val="dk1"/>
                          </a:solidFill>
                          <a:latin typeface="Times New Roman" pitchFamily="18" charset="0"/>
                          <a:ea typeface="+mn-ea"/>
                          <a:cs typeface="Times New Roman" pitchFamily="18" charset="0"/>
                        </a:rPr>
                        <a:t>眼镜头</a:t>
                      </a:r>
                      <a:r>
                        <a:rPr lang="en-US" altLang="zh-CN" sz="1600" kern="1200" baseline="0" dirty="0" smtClean="0">
                          <a:solidFill>
                            <a:schemeClr val="dk1"/>
                          </a:solidFill>
                          <a:latin typeface="Times New Roman" pitchFamily="18" charset="0"/>
                          <a:ea typeface="+mn-ea"/>
                          <a:cs typeface="Times New Roman" pitchFamily="18" charset="0"/>
                        </a:rPr>
                        <a:t>(2)	</a:t>
                      </a:r>
                    </a:p>
                  </a:txBody>
                  <a:tcPr/>
                </a:tc>
              </a:tr>
              <a:tr h="339629">
                <a:tc>
                  <a:txBody>
                    <a:bodyPr/>
                    <a:lstStyle/>
                    <a:p>
                      <a:r>
                        <a:rPr lang="en-US" altLang="zh-CN" sz="1600" dirty="0" smtClean="0">
                          <a:latin typeface="Times New Roman" pitchFamily="18" charset="0"/>
                          <a:cs typeface="Times New Roman" pitchFamily="18" charset="0"/>
                        </a:rPr>
                        <a:t>2011</a:t>
                      </a:r>
                      <a:endParaRPr lang="zh-CN" altLang="en-US" sz="16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600" kern="1200" baseline="0" dirty="0" smtClean="0">
                          <a:solidFill>
                            <a:schemeClr val="dk1"/>
                          </a:solidFill>
                          <a:latin typeface="Times New Roman" pitchFamily="18" charset="0"/>
                          <a:ea typeface="+mn-ea"/>
                          <a:cs typeface="Times New Roman" pitchFamily="18" charset="0"/>
                        </a:rPr>
                        <a:t>目标识别</a:t>
                      </a:r>
                      <a:r>
                        <a:rPr lang="en-US" altLang="zh-CN" sz="1600" kern="1200" baseline="0" dirty="0" smtClean="0">
                          <a:solidFill>
                            <a:schemeClr val="dk1"/>
                          </a:solidFill>
                          <a:latin typeface="Times New Roman" pitchFamily="18" charset="0"/>
                          <a:ea typeface="+mn-ea"/>
                          <a:cs typeface="Times New Roman" pitchFamily="18" charset="0"/>
                        </a:rPr>
                        <a:t>(4)</a:t>
                      </a:r>
                      <a:r>
                        <a:rPr lang="zh-CN" altLang="en-US" sz="1600" kern="1200" baseline="0" dirty="0" smtClean="0">
                          <a:solidFill>
                            <a:schemeClr val="dk1"/>
                          </a:solidFill>
                          <a:latin typeface="Times New Roman" pitchFamily="18" charset="0"/>
                          <a:ea typeface="+mn-ea"/>
                          <a:cs typeface="Times New Roman" pitchFamily="18" charset="0"/>
                        </a:rPr>
                        <a:t>，双目视觉</a:t>
                      </a:r>
                      <a:r>
                        <a:rPr lang="en-US" altLang="zh-CN" sz="1600" kern="1200" baseline="0" dirty="0" smtClean="0">
                          <a:solidFill>
                            <a:schemeClr val="dk1"/>
                          </a:solidFill>
                          <a:latin typeface="Times New Roman" pitchFamily="18" charset="0"/>
                          <a:ea typeface="+mn-ea"/>
                          <a:cs typeface="Times New Roman" pitchFamily="18" charset="0"/>
                        </a:rPr>
                        <a:t>(3)</a:t>
                      </a:r>
                      <a:r>
                        <a:rPr lang="zh-CN" altLang="en-US" sz="1600" kern="1200" baseline="0" dirty="0" smtClean="0">
                          <a:solidFill>
                            <a:schemeClr val="dk1"/>
                          </a:solidFill>
                          <a:latin typeface="Times New Roman" pitchFamily="18" charset="0"/>
                          <a:ea typeface="+mn-ea"/>
                          <a:cs typeface="Times New Roman" pitchFamily="18" charset="0"/>
                        </a:rPr>
                        <a:t>，</a:t>
                      </a:r>
                      <a:r>
                        <a:rPr lang="en-US" altLang="zh-CN" sz="1600" kern="1200" baseline="0" dirty="0" smtClean="0">
                          <a:solidFill>
                            <a:schemeClr val="dk1"/>
                          </a:solidFill>
                          <a:latin typeface="Times New Roman" pitchFamily="18" charset="0"/>
                          <a:ea typeface="+mn-ea"/>
                          <a:cs typeface="Times New Roman" pitchFamily="18" charset="0"/>
                        </a:rPr>
                        <a:t>m</a:t>
                      </a:r>
                      <a:r>
                        <a:rPr lang="zh-CN" altLang="en-US" sz="1600" kern="1200" baseline="0" dirty="0" smtClean="0">
                          <a:solidFill>
                            <a:schemeClr val="dk1"/>
                          </a:solidFill>
                          <a:latin typeface="Times New Roman" pitchFamily="18" charset="0"/>
                          <a:ea typeface="+mn-ea"/>
                          <a:cs typeface="Times New Roman" pitchFamily="18" charset="0"/>
                        </a:rPr>
                        <a:t>估计算法</a:t>
                      </a:r>
                      <a:r>
                        <a:rPr lang="en-US" altLang="zh-CN" sz="1600" kern="1200" baseline="0" dirty="0" smtClean="0">
                          <a:solidFill>
                            <a:schemeClr val="dk1"/>
                          </a:solidFill>
                          <a:latin typeface="Times New Roman" pitchFamily="18" charset="0"/>
                          <a:ea typeface="+mn-ea"/>
                          <a:cs typeface="Times New Roman" pitchFamily="18" charset="0"/>
                        </a:rPr>
                        <a:t>(1)</a:t>
                      </a:r>
                      <a:r>
                        <a:rPr lang="zh-CN" altLang="en-US" sz="1600" kern="1200" baseline="0" dirty="0" smtClean="0">
                          <a:solidFill>
                            <a:schemeClr val="dk1"/>
                          </a:solidFill>
                          <a:latin typeface="Times New Roman" pitchFamily="18" charset="0"/>
                          <a:ea typeface="+mn-ea"/>
                          <a:cs typeface="Times New Roman" pitchFamily="18" charset="0"/>
                        </a:rPr>
                        <a:t>，区处理</a:t>
                      </a:r>
                      <a:r>
                        <a:rPr lang="en-US" altLang="zh-CN" sz="1600" kern="1200" baseline="0" dirty="0" smtClean="0">
                          <a:solidFill>
                            <a:schemeClr val="dk1"/>
                          </a:solidFill>
                          <a:latin typeface="Times New Roman" pitchFamily="18" charset="0"/>
                          <a:ea typeface="+mn-ea"/>
                          <a:cs typeface="Times New Roman" pitchFamily="18" charset="0"/>
                        </a:rPr>
                        <a:t>(1)	</a:t>
                      </a:r>
                    </a:p>
                  </a:txBody>
                  <a:tcPr/>
                </a:tc>
              </a:tr>
              <a:tr h="339629">
                <a:tc>
                  <a:txBody>
                    <a:bodyPr/>
                    <a:lstStyle/>
                    <a:p>
                      <a:r>
                        <a:rPr lang="en-US" altLang="zh-CN" sz="1600" dirty="0" smtClean="0">
                          <a:latin typeface="Times New Roman" pitchFamily="18" charset="0"/>
                          <a:cs typeface="Times New Roman" pitchFamily="18" charset="0"/>
                        </a:rPr>
                        <a:t>2012</a:t>
                      </a:r>
                      <a:endParaRPr lang="zh-CN" altLang="en-US" sz="16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600" kern="1200" baseline="0" dirty="0" smtClean="0">
                          <a:solidFill>
                            <a:schemeClr val="dk1"/>
                          </a:solidFill>
                          <a:latin typeface="Times New Roman" pitchFamily="18" charset="0"/>
                          <a:ea typeface="+mn-ea"/>
                          <a:cs typeface="Times New Roman" pitchFamily="18" charset="0"/>
                        </a:rPr>
                        <a:t>红外图像序列</a:t>
                      </a:r>
                      <a:r>
                        <a:rPr lang="en-US" altLang="zh-CN" sz="1600" kern="1200" baseline="0" dirty="0" smtClean="0">
                          <a:solidFill>
                            <a:schemeClr val="dk1"/>
                          </a:solidFill>
                          <a:latin typeface="Times New Roman" pitchFamily="18" charset="0"/>
                          <a:ea typeface="+mn-ea"/>
                          <a:cs typeface="Times New Roman" pitchFamily="18" charset="0"/>
                        </a:rPr>
                        <a:t>(2)</a:t>
                      </a:r>
                      <a:r>
                        <a:rPr lang="zh-CN" altLang="en-US" sz="1600" kern="1200" baseline="0" dirty="0" smtClean="0">
                          <a:solidFill>
                            <a:schemeClr val="dk1"/>
                          </a:solidFill>
                          <a:latin typeface="Times New Roman" pitchFamily="18" charset="0"/>
                          <a:ea typeface="+mn-ea"/>
                          <a:cs typeface="Times New Roman" pitchFamily="18" charset="0"/>
                        </a:rPr>
                        <a:t>，多核程序设计</a:t>
                      </a:r>
                      <a:r>
                        <a:rPr lang="en-US" altLang="zh-CN" sz="1600" kern="1200" baseline="0" dirty="0" smtClean="0">
                          <a:solidFill>
                            <a:schemeClr val="dk1"/>
                          </a:solidFill>
                          <a:latin typeface="Times New Roman" pitchFamily="18" charset="0"/>
                          <a:ea typeface="+mn-ea"/>
                          <a:cs typeface="Times New Roman" pitchFamily="18" charset="0"/>
                        </a:rPr>
                        <a:t>(1)</a:t>
                      </a:r>
                      <a:r>
                        <a:rPr lang="zh-CN" altLang="en-US" sz="1600" kern="1200" baseline="0" dirty="0" smtClean="0">
                          <a:solidFill>
                            <a:schemeClr val="dk1"/>
                          </a:solidFill>
                          <a:latin typeface="Times New Roman" pitchFamily="18" charset="0"/>
                          <a:ea typeface="+mn-ea"/>
                          <a:cs typeface="Times New Roman" pitchFamily="18" charset="0"/>
                        </a:rPr>
                        <a:t>，</a:t>
                      </a:r>
                      <a:r>
                        <a:rPr lang="en-US" altLang="zh-CN" sz="1600" kern="1200" baseline="0" dirty="0" err="1" smtClean="0">
                          <a:solidFill>
                            <a:schemeClr val="dk1"/>
                          </a:solidFill>
                          <a:latin typeface="Times New Roman" pitchFamily="18" charset="0"/>
                          <a:ea typeface="+mn-ea"/>
                          <a:cs typeface="Times New Roman" pitchFamily="18" charset="0"/>
                        </a:rPr>
                        <a:t>sse</a:t>
                      </a:r>
                      <a:r>
                        <a:rPr lang="zh-CN" altLang="en-US" sz="1600" kern="1200" baseline="0" dirty="0" smtClean="0">
                          <a:solidFill>
                            <a:schemeClr val="dk1"/>
                          </a:solidFill>
                          <a:latin typeface="Times New Roman" pitchFamily="18" charset="0"/>
                          <a:ea typeface="+mn-ea"/>
                          <a:cs typeface="Times New Roman" pitchFamily="18" charset="0"/>
                        </a:rPr>
                        <a:t>指令</a:t>
                      </a:r>
                      <a:r>
                        <a:rPr lang="en-US" altLang="zh-CN" sz="1600" kern="1200" baseline="0" dirty="0" smtClean="0">
                          <a:solidFill>
                            <a:schemeClr val="dk1"/>
                          </a:solidFill>
                          <a:latin typeface="Times New Roman" pitchFamily="18" charset="0"/>
                          <a:ea typeface="+mn-ea"/>
                          <a:cs typeface="Times New Roman" pitchFamily="18" charset="0"/>
                        </a:rPr>
                        <a:t>(1)</a:t>
                      </a:r>
                      <a:r>
                        <a:rPr lang="zh-CN" altLang="en-US" sz="1600" kern="1200" baseline="0" dirty="0" smtClean="0">
                          <a:solidFill>
                            <a:schemeClr val="dk1"/>
                          </a:solidFill>
                          <a:latin typeface="Times New Roman" pitchFamily="18" charset="0"/>
                          <a:ea typeface="+mn-ea"/>
                          <a:cs typeface="Times New Roman" pitchFamily="18" charset="0"/>
                        </a:rPr>
                        <a:t>，颜色传递</a:t>
                      </a:r>
                      <a:r>
                        <a:rPr lang="en-US" altLang="zh-CN" sz="1600" kern="1200" baseline="0" dirty="0" smtClean="0">
                          <a:solidFill>
                            <a:schemeClr val="dk1"/>
                          </a:solidFill>
                          <a:latin typeface="Times New Roman" pitchFamily="18" charset="0"/>
                          <a:ea typeface="+mn-ea"/>
                          <a:cs typeface="Times New Roman" pitchFamily="18" charset="0"/>
                        </a:rPr>
                        <a:t>(1)</a:t>
                      </a:r>
                    </a:p>
                  </a:txBody>
                  <a:tcPr/>
                </a:tc>
              </a:tr>
            </a:tbl>
          </a:graphicData>
        </a:graphic>
      </p:graphicFrame>
      <p:sp>
        <p:nvSpPr>
          <p:cNvPr id="4" name="AutoShape 2"/>
          <p:cNvSpPr>
            <a:spLocks noChangeArrowheads="1"/>
          </p:cNvSpPr>
          <p:nvPr/>
        </p:nvSpPr>
        <p:spPr bwMode="auto">
          <a:xfrm>
            <a:off x="1619672"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r>
              <a:rPr lang="en-US" altLang="zh-CN" sz="3600" dirty="0" smtClean="0"/>
              <a:t>5.2.6 </a:t>
            </a:r>
            <a:r>
              <a:rPr lang="zh-CN" altLang="en-US" sz="3600" dirty="0" smtClean="0"/>
              <a:t>前沿术语分布</a:t>
            </a:r>
            <a:r>
              <a:rPr lang="en-US" altLang="zh-CN" sz="3600" dirty="0" smtClean="0"/>
              <a:t>(</a:t>
            </a:r>
            <a:r>
              <a:rPr lang="zh-CN" altLang="en-US" sz="3600" dirty="0" smtClean="0"/>
              <a:t>部分</a:t>
            </a:r>
            <a:r>
              <a:rPr lang="en-US" altLang="zh-CN" sz="3600" dirty="0" smtClean="0"/>
              <a:t>)</a:t>
            </a:r>
            <a:endParaRPr lang="zh-CN" altLang="en-US" sz="3600" dirty="0" smtClean="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83568" y="2996952"/>
            <a:ext cx="7992888" cy="1415772"/>
          </a:xfrm>
          <a:prstGeom prst="rect">
            <a:avLst/>
          </a:prstGeom>
        </p:spPr>
        <p:txBody>
          <a:bodyPr wrap="square">
            <a:spAutoFit/>
          </a:bodyPr>
          <a:lstStyle/>
          <a:p>
            <a:endParaRPr lang="zh-CN" altLang="en-US" dirty="0" smtClean="0"/>
          </a:p>
          <a:p>
            <a:pPr>
              <a:buFont typeface="Wingdings" pitchFamily="2" charset="2"/>
              <a:buChar char="n"/>
            </a:pPr>
            <a:r>
              <a:rPr lang="zh-CN" altLang="en-US" sz="2800" b="1" dirty="0" smtClean="0">
                <a:solidFill>
                  <a:srgbClr val="7030A0"/>
                </a:solidFill>
                <a:latin typeface="黑体" pitchFamily="49" charset="-122"/>
                <a:ea typeface="黑体" pitchFamily="49" charset="-122"/>
              </a:rPr>
              <a:t>图像跟踪算法研究的稳定期（</a:t>
            </a:r>
            <a:r>
              <a:rPr lang="en-US" altLang="zh-CN" sz="2800" b="1" dirty="0" smtClean="0">
                <a:solidFill>
                  <a:srgbClr val="7030A0"/>
                </a:solidFill>
                <a:latin typeface="黑体" pitchFamily="49" charset="-122"/>
                <a:ea typeface="黑体" pitchFamily="49" charset="-122"/>
              </a:rPr>
              <a:t>2004-2009</a:t>
            </a:r>
            <a:r>
              <a:rPr lang="zh-CN" altLang="en-US" sz="2800" b="1" dirty="0" smtClean="0">
                <a:solidFill>
                  <a:srgbClr val="7030A0"/>
                </a:solidFill>
                <a:latin typeface="黑体" pitchFamily="49" charset="-122"/>
                <a:ea typeface="黑体" pitchFamily="49" charset="-122"/>
              </a:rPr>
              <a:t>）</a:t>
            </a:r>
            <a:endParaRPr lang="en-US" altLang="zh-CN" sz="2800" b="1" dirty="0" smtClean="0">
              <a:solidFill>
                <a:srgbClr val="7030A0"/>
              </a:solidFill>
              <a:latin typeface="黑体" pitchFamily="49" charset="-122"/>
              <a:ea typeface="黑体" pitchFamily="49" charset="-122"/>
            </a:endParaRPr>
          </a:p>
          <a:p>
            <a:pPr>
              <a:buFont typeface="Wingdings" pitchFamily="2" charset="2"/>
              <a:buChar char="u"/>
            </a:pPr>
            <a:r>
              <a:rPr lang="zh-CN" altLang="en-US" sz="2000" b="1" dirty="0" smtClean="0">
                <a:solidFill>
                  <a:srgbClr val="00B050"/>
                </a:solidFill>
                <a:latin typeface="华文楷体" pitchFamily="2" charset="-122"/>
                <a:ea typeface="华文楷体" pitchFamily="2" charset="-122"/>
              </a:rPr>
              <a:t>保持了对传统算法的研究：跟踪、实时跟踪等</a:t>
            </a:r>
          </a:p>
          <a:p>
            <a:pPr>
              <a:buFont typeface="Wingdings" pitchFamily="2" charset="2"/>
              <a:buChar char="u"/>
            </a:pPr>
            <a:r>
              <a:rPr lang="zh-CN" altLang="en-US" sz="2000" b="1" dirty="0" smtClean="0">
                <a:solidFill>
                  <a:srgbClr val="00B050"/>
                </a:solidFill>
                <a:latin typeface="华文楷体" pitchFamily="2" charset="-122"/>
                <a:ea typeface="华文楷体" pitchFamily="2" charset="-122"/>
              </a:rPr>
              <a:t>出现了少量对新算法的研究：形心跟踪算法、改进卡尔曼滤波等</a:t>
            </a:r>
            <a:endParaRPr lang="zh-CN" altLang="en-US" dirty="0" smtClean="0">
              <a:solidFill>
                <a:srgbClr val="00B050"/>
              </a:solidFill>
            </a:endParaRPr>
          </a:p>
        </p:txBody>
      </p:sp>
      <p:sp>
        <p:nvSpPr>
          <p:cNvPr id="4" name="矩形 3"/>
          <p:cNvSpPr/>
          <p:nvPr/>
        </p:nvSpPr>
        <p:spPr>
          <a:xfrm>
            <a:off x="755576" y="1628800"/>
            <a:ext cx="7920880" cy="1446550"/>
          </a:xfrm>
          <a:prstGeom prst="rect">
            <a:avLst/>
          </a:prstGeom>
        </p:spPr>
        <p:txBody>
          <a:bodyPr wrap="square">
            <a:spAutoFit/>
          </a:bodyPr>
          <a:lstStyle/>
          <a:p>
            <a:pPr>
              <a:buFont typeface="Wingdings" pitchFamily="2" charset="2"/>
              <a:buChar char="n"/>
            </a:pPr>
            <a:r>
              <a:rPr lang="zh-CN" altLang="en-US" sz="2800" b="1" dirty="0" smtClean="0">
                <a:solidFill>
                  <a:srgbClr val="7030A0"/>
                </a:solidFill>
                <a:latin typeface="黑体" pitchFamily="49" charset="-122"/>
                <a:ea typeface="黑体" pitchFamily="49" charset="-122"/>
              </a:rPr>
              <a:t>图像跟踪算法研究的繁荣期（</a:t>
            </a:r>
            <a:r>
              <a:rPr lang="en-US" altLang="zh-CN" sz="2800" b="1" dirty="0" smtClean="0">
                <a:solidFill>
                  <a:srgbClr val="7030A0"/>
                </a:solidFill>
                <a:latin typeface="黑体" pitchFamily="49" charset="-122"/>
                <a:ea typeface="黑体" pitchFamily="49" charset="-122"/>
              </a:rPr>
              <a:t>2000-2003</a:t>
            </a:r>
            <a:r>
              <a:rPr lang="zh-CN" altLang="en-US" sz="2800" b="1" dirty="0" smtClean="0">
                <a:solidFill>
                  <a:srgbClr val="7030A0"/>
                </a:solidFill>
                <a:latin typeface="黑体" pitchFamily="49" charset="-122"/>
                <a:ea typeface="黑体" pitchFamily="49" charset="-122"/>
              </a:rPr>
              <a:t>）  </a:t>
            </a:r>
            <a:endParaRPr lang="en-US" altLang="zh-CN" sz="2800" b="1" dirty="0" smtClean="0">
              <a:solidFill>
                <a:srgbClr val="7030A0"/>
              </a:solidFill>
              <a:latin typeface="黑体" pitchFamily="49" charset="-122"/>
              <a:ea typeface="黑体" pitchFamily="49" charset="-122"/>
            </a:endParaRPr>
          </a:p>
          <a:p>
            <a:pPr>
              <a:buFont typeface="Wingdings" pitchFamily="2" charset="2"/>
              <a:buChar char="u"/>
            </a:pPr>
            <a:r>
              <a:rPr lang="zh-CN" altLang="en-US" sz="2000" b="1" dirty="0" smtClean="0">
                <a:solidFill>
                  <a:srgbClr val="00B050"/>
                </a:solidFill>
                <a:latin typeface="华文楷体" pitchFamily="2" charset="-122"/>
                <a:ea typeface="华文楷体" pitchFamily="2" charset="-122"/>
              </a:rPr>
              <a:t>大量高频词汇都聚集在这个时期</a:t>
            </a:r>
            <a:endParaRPr lang="en-US" altLang="zh-CN" sz="2000" b="1" dirty="0" smtClean="0">
              <a:solidFill>
                <a:srgbClr val="00B050"/>
              </a:solidFill>
              <a:latin typeface="华文楷体" pitchFamily="2" charset="-122"/>
              <a:ea typeface="华文楷体" pitchFamily="2" charset="-122"/>
            </a:endParaRPr>
          </a:p>
          <a:p>
            <a:pPr>
              <a:buFont typeface="Wingdings" pitchFamily="2" charset="2"/>
              <a:buChar char="u"/>
            </a:pPr>
            <a:r>
              <a:rPr lang="zh-CN" altLang="en-US" sz="2000" b="1" dirty="0" smtClean="0">
                <a:solidFill>
                  <a:srgbClr val="00B050"/>
                </a:solidFill>
                <a:latin typeface="华文楷体" pitchFamily="2" charset="-122"/>
                <a:ea typeface="华文楷体" pitchFamily="2" charset="-122"/>
              </a:rPr>
              <a:t>目标跟踪（</a:t>
            </a:r>
            <a:r>
              <a:rPr lang="en-US" altLang="zh-CN" sz="2000" b="1" dirty="0" smtClean="0">
                <a:solidFill>
                  <a:srgbClr val="00B050"/>
                </a:solidFill>
                <a:latin typeface="华文楷体" pitchFamily="2" charset="-122"/>
                <a:ea typeface="华文楷体" pitchFamily="2" charset="-122"/>
              </a:rPr>
              <a:t>49</a:t>
            </a:r>
            <a:r>
              <a:rPr lang="zh-CN" altLang="en-US" sz="2000" b="1" dirty="0" smtClean="0">
                <a:solidFill>
                  <a:srgbClr val="00B050"/>
                </a:solidFill>
                <a:latin typeface="华文楷体" pitchFamily="2" charset="-122"/>
                <a:ea typeface="华文楷体" pitchFamily="2" charset="-122"/>
              </a:rPr>
              <a:t>）、图像跟踪（</a:t>
            </a:r>
            <a:r>
              <a:rPr lang="en-US" altLang="zh-CN" sz="2000" b="1" dirty="0" smtClean="0">
                <a:solidFill>
                  <a:srgbClr val="00B050"/>
                </a:solidFill>
                <a:latin typeface="华文楷体" pitchFamily="2" charset="-122"/>
                <a:ea typeface="华文楷体" pitchFamily="2" charset="-122"/>
              </a:rPr>
              <a:t>43</a:t>
            </a:r>
            <a:r>
              <a:rPr lang="zh-CN" altLang="en-US" sz="2000" b="1" dirty="0" smtClean="0">
                <a:solidFill>
                  <a:srgbClr val="00B050"/>
                </a:solidFill>
                <a:latin typeface="华文楷体" pitchFamily="2" charset="-122"/>
                <a:ea typeface="华文楷体" pitchFamily="2" charset="-122"/>
              </a:rPr>
              <a:t>）、图像处理（</a:t>
            </a:r>
            <a:r>
              <a:rPr lang="en-US" altLang="zh-CN" sz="2000" b="1" dirty="0" smtClean="0">
                <a:solidFill>
                  <a:srgbClr val="00B050"/>
                </a:solidFill>
                <a:latin typeface="华文楷体" pitchFamily="2" charset="-122"/>
                <a:ea typeface="华文楷体" pitchFamily="2" charset="-122"/>
              </a:rPr>
              <a:t>19</a:t>
            </a:r>
            <a:r>
              <a:rPr lang="zh-CN" altLang="en-US" sz="2000" b="1" dirty="0" smtClean="0">
                <a:solidFill>
                  <a:srgbClr val="00B050"/>
                </a:solidFill>
                <a:latin typeface="华文楷体" pitchFamily="2" charset="-122"/>
                <a:ea typeface="华文楷体" pitchFamily="2" charset="-122"/>
              </a:rPr>
              <a:t>）等</a:t>
            </a:r>
          </a:p>
          <a:p>
            <a:pPr>
              <a:buFont typeface="Wingdings" pitchFamily="2" charset="2"/>
              <a:buChar char="u"/>
            </a:pPr>
            <a:r>
              <a:rPr lang="zh-CN" altLang="en-US" sz="2000" b="1" dirty="0" smtClean="0">
                <a:solidFill>
                  <a:srgbClr val="00B050"/>
                </a:solidFill>
                <a:latin typeface="华文楷体" pitchFamily="2" charset="-122"/>
                <a:ea typeface="华文楷体" pitchFamily="2" charset="-122"/>
              </a:rPr>
              <a:t>对于传统算法和理论的研究集中：特征点、算法、数字图像处理等</a:t>
            </a:r>
          </a:p>
        </p:txBody>
      </p:sp>
      <p:sp>
        <p:nvSpPr>
          <p:cNvPr id="5" name="矩形 4"/>
          <p:cNvSpPr/>
          <p:nvPr/>
        </p:nvSpPr>
        <p:spPr>
          <a:xfrm>
            <a:off x="755576" y="4365104"/>
            <a:ext cx="7200800" cy="2000548"/>
          </a:xfrm>
          <a:prstGeom prst="rect">
            <a:avLst/>
          </a:prstGeom>
        </p:spPr>
        <p:txBody>
          <a:bodyPr wrap="square">
            <a:spAutoFit/>
          </a:bodyPr>
          <a:lstStyle/>
          <a:p>
            <a:endParaRPr lang="zh-CN" altLang="en-US" dirty="0" smtClean="0"/>
          </a:p>
          <a:p>
            <a:pPr>
              <a:buFont typeface="Wingdings" pitchFamily="2" charset="2"/>
              <a:buChar char="n"/>
            </a:pPr>
            <a:r>
              <a:rPr lang="zh-CN" altLang="en-US" sz="2800" b="1" dirty="0" smtClean="0">
                <a:solidFill>
                  <a:srgbClr val="7030A0"/>
                </a:solidFill>
                <a:latin typeface="黑体" pitchFamily="49" charset="-122"/>
                <a:ea typeface="黑体" pitchFamily="49" charset="-122"/>
              </a:rPr>
              <a:t>图像跟踪算法研究的创新期（</a:t>
            </a:r>
            <a:r>
              <a:rPr lang="en-US" altLang="zh-CN" sz="2800" b="1" dirty="0" smtClean="0">
                <a:solidFill>
                  <a:srgbClr val="7030A0"/>
                </a:solidFill>
                <a:latin typeface="黑体" pitchFamily="49" charset="-122"/>
                <a:ea typeface="黑体" pitchFamily="49" charset="-122"/>
              </a:rPr>
              <a:t>2010</a:t>
            </a:r>
            <a:r>
              <a:rPr lang="zh-CN" altLang="en-US" sz="2800" b="1" dirty="0" smtClean="0">
                <a:solidFill>
                  <a:srgbClr val="7030A0"/>
                </a:solidFill>
                <a:latin typeface="黑体" pitchFamily="49" charset="-122"/>
                <a:ea typeface="黑体" pitchFamily="49" charset="-122"/>
              </a:rPr>
              <a:t>至今）</a:t>
            </a:r>
            <a:endParaRPr lang="en-US" altLang="zh-CN" sz="2800" b="1" dirty="0" smtClean="0">
              <a:solidFill>
                <a:srgbClr val="7030A0"/>
              </a:solidFill>
              <a:latin typeface="黑体" pitchFamily="49" charset="-122"/>
              <a:ea typeface="黑体" pitchFamily="49" charset="-122"/>
            </a:endParaRPr>
          </a:p>
          <a:p>
            <a:pPr>
              <a:buFont typeface="Wingdings" pitchFamily="2" charset="2"/>
              <a:buChar char="u"/>
            </a:pPr>
            <a:r>
              <a:rPr lang="zh-CN" altLang="en-US" sz="2000" b="1" dirty="0" smtClean="0">
                <a:solidFill>
                  <a:srgbClr val="00B050"/>
                </a:solidFill>
                <a:latin typeface="华文楷体" pitchFamily="2" charset="-122"/>
                <a:ea typeface="华文楷体" pitchFamily="2" charset="-122"/>
              </a:rPr>
              <a:t>研究热点出现了很多改变</a:t>
            </a:r>
          </a:p>
          <a:p>
            <a:pPr>
              <a:buFont typeface="Wingdings" pitchFamily="2" charset="2"/>
              <a:buChar char="u"/>
            </a:pPr>
            <a:r>
              <a:rPr lang="zh-CN" altLang="en-US" sz="2000" b="1" dirty="0" smtClean="0">
                <a:solidFill>
                  <a:srgbClr val="00B050"/>
                </a:solidFill>
                <a:latin typeface="华文楷体" pitchFamily="2" charset="-122"/>
                <a:ea typeface="华文楷体" pitchFamily="2" charset="-122"/>
              </a:rPr>
              <a:t>大量新算法研究：均值漂移、嵌入式系统、双目视觉、红外图像序列等</a:t>
            </a:r>
          </a:p>
          <a:p>
            <a:endParaRPr lang="zh-CN" altLang="en-US" dirty="0" smtClean="0"/>
          </a:p>
        </p:txBody>
      </p:sp>
      <p:sp>
        <p:nvSpPr>
          <p:cNvPr id="6" name="AutoShape 2"/>
          <p:cNvSpPr>
            <a:spLocks noChangeArrowheads="1"/>
          </p:cNvSpPr>
          <p:nvPr/>
        </p:nvSpPr>
        <p:spPr bwMode="auto">
          <a:xfrm>
            <a:off x="1619672"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r>
              <a:rPr lang="en-US" altLang="zh-CN" sz="3600" dirty="0" smtClean="0"/>
              <a:t>5.2.6 </a:t>
            </a:r>
            <a:r>
              <a:rPr lang="zh-CN" altLang="en-US" sz="3600" dirty="0" smtClean="0"/>
              <a:t>图谱分析</a:t>
            </a:r>
            <a:r>
              <a:rPr lang="en-US" altLang="zh-CN" sz="3600" dirty="0" smtClean="0"/>
              <a:t>—</a:t>
            </a:r>
            <a:r>
              <a:rPr lang="zh-CN" altLang="en-US" sz="3600" dirty="0" smtClean="0"/>
              <a:t>研究前沿</a:t>
            </a: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3" cstate="print"/>
          <a:srcRect/>
          <a:stretch>
            <a:fillRect/>
          </a:stretch>
        </p:blipFill>
        <p:spPr bwMode="auto">
          <a:xfrm>
            <a:off x="1043608" y="1628801"/>
            <a:ext cx="6912768" cy="4608512"/>
          </a:xfrm>
          <a:prstGeom prst="rect">
            <a:avLst/>
          </a:prstGeom>
          <a:noFill/>
          <a:ln w="9525">
            <a:noFill/>
            <a:miter lim="800000"/>
            <a:headEnd/>
            <a:tailEnd/>
          </a:ln>
        </p:spPr>
      </p:pic>
      <p:sp>
        <p:nvSpPr>
          <p:cNvPr id="5" name="Oval 5"/>
          <p:cNvSpPr>
            <a:spLocks noChangeArrowheads="1"/>
          </p:cNvSpPr>
          <p:nvPr/>
        </p:nvSpPr>
        <p:spPr bwMode="auto">
          <a:xfrm>
            <a:off x="2555775" y="1916708"/>
            <a:ext cx="1079599" cy="360362"/>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6" name="AutoShape 2"/>
          <p:cNvSpPr>
            <a:spLocks noChangeArrowheads="1"/>
          </p:cNvSpPr>
          <p:nvPr/>
        </p:nvSpPr>
        <p:spPr bwMode="auto">
          <a:xfrm>
            <a:off x="1619672"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defRPr/>
            </a:pPr>
            <a:r>
              <a:rPr lang="en-US" altLang="zh-CN" sz="3600" b="1" dirty="0" smtClean="0"/>
              <a:t>6. </a:t>
            </a:r>
            <a:r>
              <a:rPr lang="en-US" altLang="zh-CN" sz="3600" b="1" dirty="0" err="1" smtClean="0"/>
              <a:t>Citespace</a:t>
            </a:r>
            <a:r>
              <a:rPr lang="zh-CN" altLang="en-US" sz="3600" b="1" dirty="0" smtClean="0"/>
              <a:t>的特殊功能</a:t>
            </a:r>
            <a:endParaRPr lang="zh-CN" altLang="en-US" sz="3600" b="1"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p:cNvPicPr>
            <a:picLocks noChangeAspect="1" noChangeArrowheads="1"/>
          </p:cNvPicPr>
          <p:nvPr/>
        </p:nvPicPr>
        <p:blipFill>
          <a:blip r:embed="rId3" cstate="print"/>
          <a:srcRect/>
          <a:stretch>
            <a:fillRect/>
          </a:stretch>
        </p:blipFill>
        <p:spPr bwMode="auto">
          <a:xfrm>
            <a:off x="971600" y="1628801"/>
            <a:ext cx="7200800" cy="4824536"/>
          </a:xfrm>
          <a:prstGeom prst="rect">
            <a:avLst/>
          </a:prstGeom>
          <a:noFill/>
          <a:ln w="9525">
            <a:noFill/>
            <a:miter lim="800000"/>
            <a:headEnd/>
            <a:tailEnd/>
          </a:ln>
        </p:spPr>
      </p:pic>
      <p:sp>
        <p:nvSpPr>
          <p:cNvPr id="4" name="Oval 5"/>
          <p:cNvSpPr>
            <a:spLocks noChangeArrowheads="1"/>
          </p:cNvSpPr>
          <p:nvPr/>
        </p:nvSpPr>
        <p:spPr bwMode="auto">
          <a:xfrm>
            <a:off x="3564830" y="4365650"/>
            <a:ext cx="719138" cy="360362"/>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5" name="Oval 6"/>
          <p:cNvSpPr>
            <a:spLocks noChangeArrowheads="1"/>
          </p:cNvSpPr>
          <p:nvPr/>
        </p:nvSpPr>
        <p:spPr bwMode="auto">
          <a:xfrm>
            <a:off x="4356919" y="3933850"/>
            <a:ext cx="719137" cy="360362"/>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6" name="AutoShape 2"/>
          <p:cNvSpPr>
            <a:spLocks noChangeArrowheads="1"/>
          </p:cNvSpPr>
          <p:nvPr/>
        </p:nvSpPr>
        <p:spPr bwMode="auto">
          <a:xfrm>
            <a:off x="1619672"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defRPr/>
            </a:pPr>
            <a:r>
              <a:rPr lang="en-US" altLang="zh-CN" sz="3600" b="1" dirty="0" smtClean="0"/>
              <a:t>6. </a:t>
            </a:r>
            <a:r>
              <a:rPr lang="en-US" altLang="zh-CN" sz="3600" b="1" dirty="0" err="1" smtClean="0"/>
              <a:t>Citespace</a:t>
            </a:r>
            <a:r>
              <a:rPr lang="zh-CN" altLang="en-US" sz="3600" b="1" dirty="0" smtClean="0"/>
              <a:t>的特殊功能</a:t>
            </a:r>
            <a:endParaRPr lang="zh-CN" altLang="en-US" sz="3600" b="1"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3" cstate="print"/>
          <a:srcRect/>
          <a:stretch>
            <a:fillRect/>
          </a:stretch>
        </p:blipFill>
        <p:spPr bwMode="auto">
          <a:xfrm>
            <a:off x="827584" y="1628800"/>
            <a:ext cx="7344816" cy="4804221"/>
          </a:xfrm>
          <a:prstGeom prst="rect">
            <a:avLst/>
          </a:prstGeom>
          <a:noFill/>
          <a:ln w="9525">
            <a:noFill/>
            <a:miter lim="800000"/>
            <a:headEnd/>
            <a:tailEnd/>
          </a:ln>
        </p:spPr>
      </p:pic>
      <p:sp>
        <p:nvSpPr>
          <p:cNvPr id="4" name="Oval 4"/>
          <p:cNvSpPr>
            <a:spLocks noChangeArrowheads="1"/>
          </p:cNvSpPr>
          <p:nvPr/>
        </p:nvSpPr>
        <p:spPr bwMode="auto">
          <a:xfrm>
            <a:off x="3276600" y="4221088"/>
            <a:ext cx="719138" cy="360362"/>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sp>
        <p:nvSpPr>
          <p:cNvPr id="5" name="Oval 5"/>
          <p:cNvSpPr>
            <a:spLocks noChangeArrowheads="1"/>
          </p:cNvSpPr>
          <p:nvPr/>
        </p:nvSpPr>
        <p:spPr bwMode="auto">
          <a:xfrm>
            <a:off x="4211638" y="3861048"/>
            <a:ext cx="719137" cy="360362"/>
          </a:xfrm>
          <a:prstGeom prst="ellipse">
            <a:avLst/>
          </a:prstGeom>
          <a:solidFill>
            <a:schemeClr val="accent1">
              <a:alpha val="0"/>
            </a:schemeClr>
          </a:solidFill>
          <a:ln w="31750">
            <a:solidFill>
              <a:srgbClr val="FF0000"/>
            </a:solidFill>
            <a:round/>
            <a:headEnd/>
            <a:tailEnd/>
          </a:ln>
        </p:spPr>
        <p:txBody>
          <a:bodyPr wrap="none" anchor="ctr"/>
          <a:lstStyle/>
          <a:p>
            <a:endParaRPr lang="zh-CN" altLang="en-US"/>
          </a:p>
        </p:txBody>
      </p:sp>
      <p:pic>
        <p:nvPicPr>
          <p:cNvPr id="6" name="Picture 6"/>
          <p:cNvPicPr>
            <a:picLocks noChangeAspect="1" noChangeArrowheads="1"/>
          </p:cNvPicPr>
          <p:nvPr/>
        </p:nvPicPr>
        <p:blipFill>
          <a:blip r:embed="rId4" cstate="print"/>
          <a:srcRect l="24010" t="41499" r="21056" b="41501"/>
          <a:stretch>
            <a:fillRect/>
          </a:stretch>
        </p:blipFill>
        <p:spPr bwMode="auto">
          <a:xfrm>
            <a:off x="2123728" y="5157192"/>
            <a:ext cx="5832648" cy="1183805"/>
          </a:xfrm>
          <a:prstGeom prst="rect">
            <a:avLst/>
          </a:prstGeom>
          <a:noFill/>
          <a:ln w="9525">
            <a:noFill/>
            <a:miter lim="800000"/>
            <a:headEnd/>
            <a:tailEnd/>
          </a:ln>
        </p:spPr>
      </p:pic>
      <p:sp>
        <p:nvSpPr>
          <p:cNvPr id="7" name="Line 7"/>
          <p:cNvSpPr>
            <a:spLocks noChangeShapeType="1"/>
          </p:cNvSpPr>
          <p:nvPr/>
        </p:nvSpPr>
        <p:spPr bwMode="auto">
          <a:xfrm flipV="1">
            <a:off x="4140200" y="4797152"/>
            <a:ext cx="215900" cy="433388"/>
          </a:xfrm>
          <a:prstGeom prst="line">
            <a:avLst/>
          </a:prstGeom>
          <a:noFill/>
          <a:ln w="50800">
            <a:solidFill>
              <a:srgbClr val="FF0000"/>
            </a:solidFill>
            <a:round/>
            <a:headEnd/>
            <a:tailEnd type="triangle" w="med" len="med"/>
          </a:ln>
        </p:spPr>
        <p:txBody>
          <a:bodyPr/>
          <a:lstStyle/>
          <a:p>
            <a:endParaRPr lang="zh-CN" altLang="en-US"/>
          </a:p>
        </p:txBody>
      </p:sp>
      <p:sp>
        <p:nvSpPr>
          <p:cNvPr id="8" name="AutoShape 2"/>
          <p:cNvSpPr>
            <a:spLocks noChangeArrowheads="1"/>
          </p:cNvSpPr>
          <p:nvPr/>
        </p:nvSpPr>
        <p:spPr bwMode="auto">
          <a:xfrm>
            <a:off x="1619672"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defRPr/>
            </a:pPr>
            <a:r>
              <a:rPr lang="en-US" altLang="zh-CN" sz="3600" b="1" dirty="0" smtClean="0"/>
              <a:t>6. </a:t>
            </a:r>
            <a:r>
              <a:rPr lang="en-US" altLang="zh-CN" sz="3600" b="1" dirty="0" err="1" smtClean="0"/>
              <a:t>Citespace</a:t>
            </a:r>
            <a:r>
              <a:rPr lang="zh-CN" altLang="en-US" sz="3600" b="1" dirty="0" smtClean="0"/>
              <a:t>的特殊功能</a:t>
            </a:r>
            <a:endParaRPr lang="zh-CN" altLang="en-US" sz="3600" b="1"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a:spLocks noChangeArrowheads="1"/>
          </p:cNvSpPr>
          <p:nvPr/>
        </p:nvSpPr>
        <p:spPr bwMode="auto">
          <a:xfrm>
            <a:off x="1619672" y="764704"/>
            <a:ext cx="5940152" cy="720031"/>
          </a:xfrm>
          <a:prstGeom prst="roundRect">
            <a:avLst>
              <a:gd name="adj" fmla="val 16667"/>
            </a:avLst>
          </a:prstGeom>
          <a:gradFill rotWithShape="1">
            <a:gsLst>
              <a:gs pos="0">
                <a:srgbClr val="FFCC99"/>
              </a:gs>
              <a:gs pos="50000">
                <a:schemeClr val="bg1"/>
              </a:gs>
              <a:gs pos="100000">
                <a:srgbClr val="FFCC99"/>
              </a:gs>
            </a:gsLst>
            <a:lin ang="0" scaled="1"/>
          </a:gradFill>
          <a:ln w="31750">
            <a:solidFill>
              <a:srgbClr val="FF6600"/>
            </a:solidFill>
            <a:prstDash val="sysDot"/>
            <a:round/>
            <a:headEnd/>
            <a:tailEnd/>
          </a:ln>
          <a:effectLst/>
        </p:spPr>
        <p:txBody>
          <a:bodyPr wrap="none" anchor="ctr"/>
          <a:lstStyle/>
          <a:p>
            <a:pPr algn="ctr">
              <a:defRPr/>
            </a:pPr>
            <a:r>
              <a:rPr lang="en-US" altLang="zh-CN" sz="3600" b="1" dirty="0" smtClean="0"/>
              <a:t>6. </a:t>
            </a:r>
            <a:r>
              <a:rPr lang="en-US" altLang="zh-CN" sz="3600" b="1" dirty="0" err="1" smtClean="0"/>
              <a:t>Citespace</a:t>
            </a:r>
            <a:r>
              <a:rPr lang="zh-CN" altLang="en-US" sz="3600" b="1" dirty="0" smtClean="0"/>
              <a:t>的特殊功能</a:t>
            </a:r>
            <a:endParaRPr lang="zh-CN" altLang="en-US" sz="3600" b="1" dirty="0"/>
          </a:p>
        </p:txBody>
      </p:sp>
      <p:pic>
        <p:nvPicPr>
          <p:cNvPr id="3" name="Picture 8"/>
          <p:cNvPicPr>
            <a:picLocks noChangeAspect="1" noChangeArrowheads="1"/>
          </p:cNvPicPr>
          <p:nvPr/>
        </p:nvPicPr>
        <p:blipFill>
          <a:blip r:embed="rId3" cstate="print"/>
          <a:srcRect/>
          <a:stretch>
            <a:fillRect/>
          </a:stretch>
        </p:blipFill>
        <p:spPr bwMode="auto">
          <a:xfrm>
            <a:off x="827584" y="1628800"/>
            <a:ext cx="7340822" cy="4588197"/>
          </a:xfrm>
          <a:prstGeom prst="rect">
            <a:avLst/>
          </a:prstGeom>
          <a:noFill/>
          <a:ln w="9525">
            <a:noFill/>
            <a:miter lim="800000"/>
            <a:headEnd/>
            <a:tailEnd/>
          </a:ln>
        </p:spPr>
      </p:pic>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2420888"/>
            <a:ext cx="9144000" cy="1728192"/>
          </a:xfrm>
          <a:prstGeom prst="rect">
            <a:avLst/>
          </a:prstGeom>
          <a:solidFill>
            <a:srgbClr val="005D97"/>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latin typeface="黑体" pitchFamily="2" charset="-122"/>
                <a:ea typeface="黑体" pitchFamily="2" charset="-122"/>
              </a:rPr>
              <a:t>谢谢大家！</a:t>
            </a:r>
            <a:endParaRPr lang="en-US" altLang="zh-CN" sz="3200" b="1" dirty="0" smtClean="0">
              <a:latin typeface="黑体" pitchFamily="2" charset="-122"/>
              <a:ea typeface="黑体" pitchFamily="2" charset="-122"/>
            </a:endParaRPr>
          </a:p>
          <a:p>
            <a:pPr algn="ctr"/>
            <a:endParaRPr lang="en-US" altLang="zh-CN" sz="2000" b="1" dirty="0" smtClean="0">
              <a:latin typeface="黑体" pitchFamily="2" charset="-122"/>
              <a:ea typeface="黑体" pitchFamily="2" charset="-122"/>
            </a:endParaRP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289512" y="1628800"/>
            <a:ext cx="4333875" cy="33337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55688454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6_Office 主题 1">
    <a:dk1>
      <a:srgbClr val="0C0C0C"/>
    </a:dk1>
    <a:lt1>
      <a:srgbClr val="FFFFFF"/>
    </a:lt1>
    <a:dk2>
      <a:srgbClr val="990000"/>
    </a:dk2>
    <a:lt2>
      <a:srgbClr val="CFCFCF"/>
    </a:lt2>
    <a:accent1>
      <a:srgbClr val="005414"/>
    </a:accent1>
    <a:accent2>
      <a:srgbClr val="006600"/>
    </a:accent2>
    <a:accent3>
      <a:srgbClr val="FFFFFF"/>
    </a:accent3>
    <a:accent4>
      <a:srgbClr val="090909"/>
    </a:accent4>
    <a:accent5>
      <a:srgbClr val="AAB3AA"/>
    </a:accent5>
    <a:accent6>
      <a:srgbClr val="005C00"/>
    </a:accent6>
    <a:hlink>
      <a:srgbClr val="009900"/>
    </a:hlink>
    <a:folHlink>
      <a:srgbClr val="69D969"/>
    </a:folHlink>
  </a:clrScheme>
  <a:fontScheme name="6_Office 主题">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6_Office 主题 1">
    <a:dk1>
      <a:srgbClr val="0C0C0C"/>
    </a:dk1>
    <a:lt1>
      <a:srgbClr val="FFFFFF"/>
    </a:lt1>
    <a:dk2>
      <a:srgbClr val="990000"/>
    </a:dk2>
    <a:lt2>
      <a:srgbClr val="CFCFCF"/>
    </a:lt2>
    <a:accent1>
      <a:srgbClr val="005414"/>
    </a:accent1>
    <a:accent2>
      <a:srgbClr val="006600"/>
    </a:accent2>
    <a:accent3>
      <a:srgbClr val="FFFFFF"/>
    </a:accent3>
    <a:accent4>
      <a:srgbClr val="090909"/>
    </a:accent4>
    <a:accent5>
      <a:srgbClr val="AAB3AA"/>
    </a:accent5>
    <a:accent6>
      <a:srgbClr val="005C00"/>
    </a:accent6>
    <a:hlink>
      <a:srgbClr val="009900"/>
    </a:hlink>
    <a:folHlink>
      <a:srgbClr val="69D969"/>
    </a:folHlink>
  </a:clrScheme>
  <a:fontScheme name="6_Office 主题">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6_Office 主题 1">
    <a:dk1>
      <a:srgbClr val="0C0C0C"/>
    </a:dk1>
    <a:lt1>
      <a:srgbClr val="FFFFFF"/>
    </a:lt1>
    <a:dk2>
      <a:srgbClr val="990000"/>
    </a:dk2>
    <a:lt2>
      <a:srgbClr val="CFCFCF"/>
    </a:lt2>
    <a:accent1>
      <a:srgbClr val="005414"/>
    </a:accent1>
    <a:accent2>
      <a:srgbClr val="006600"/>
    </a:accent2>
    <a:accent3>
      <a:srgbClr val="FFFFFF"/>
    </a:accent3>
    <a:accent4>
      <a:srgbClr val="090909"/>
    </a:accent4>
    <a:accent5>
      <a:srgbClr val="AAB3AA"/>
    </a:accent5>
    <a:accent6>
      <a:srgbClr val="005C00"/>
    </a:accent6>
    <a:hlink>
      <a:srgbClr val="009900"/>
    </a:hlink>
    <a:folHlink>
      <a:srgbClr val="69D969"/>
    </a:folHlink>
  </a:clrScheme>
  <a:fontScheme name="6_Office 主题">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1175</TotalTime>
  <Words>2660</Words>
  <Application>Microsoft Office PowerPoint</Application>
  <PresentationFormat>全屏显示(4:3)</PresentationFormat>
  <Paragraphs>411</Paragraphs>
  <Slides>62</Slides>
  <Notes>25</Notes>
  <HiddenSlides>0</HiddenSlides>
  <MMClips>0</MMClips>
  <ScaleCrop>false</ScaleCrop>
  <HeadingPairs>
    <vt:vector size="4" baseType="variant">
      <vt:variant>
        <vt:lpstr>主题</vt:lpstr>
      </vt:variant>
      <vt:variant>
        <vt:i4>1</vt:i4>
      </vt:variant>
      <vt:variant>
        <vt:lpstr>幻灯片标题</vt:lpstr>
      </vt:variant>
      <vt:variant>
        <vt:i4>62</vt:i4>
      </vt:variant>
    </vt:vector>
  </HeadingPairs>
  <TitlesOfParts>
    <vt:vector size="63"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3. CiteSpace介绍</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lpstr>幻灯片 56</vt:lpstr>
      <vt:lpstr>幻灯片 57</vt:lpstr>
      <vt:lpstr>幻灯片 58</vt:lpstr>
      <vt:lpstr>幻灯片 59</vt:lpstr>
      <vt:lpstr>幻灯片 60</vt:lpstr>
      <vt:lpstr>幻灯片 61</vt:lpstr>
      <vt:lpstr>幻灯片 62</vt:lpstr>
    </vt:vector>
  </TitlesOfParts>
  <Company>上海海事大学</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MC SYSTEM</dc:creator>
  <cp:lastModifiedBy>smus123</cp:lastModifiedBy>
  <cp:revision>137</cp:revision>
  <dcterms:created xsi:type="dcterms:W3CDTF">2011-11-09T02:54:50Z</dcterms:created>
  <dcterms:modified xsi:type="dcterms:W3CDTF">2013-11-13T03:07:32Z</dcterms:modified>
</cp:coreProperties>
</file>