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26" r:id="rId4"/>
    <p:sldId id="327" r:id="rId5"/>
    <p:sldId id="328" r:id="rId6"/>
    <p:sldId id="329" r:id="rId7"/>
    <p:sldId id="330" r:id="rId8"/>
    <p:sldId id="331" r:id="rId9"/>
    <p:sldId id="332" r:id="rId10"/>
    <p:sldId id="333" r:id="rId11"/>
    <p:sldId id="334" r:id="rId12"/>
    <p:sldId id="335" r:id="rId13"/>
    <p:sldId id="336" r:id="rId14"/>
    <p:sldId id="337" r:id="rId15"/>
    <p:sldId id="338" r:id="rId16"/>
    <p:sldId id="339" r:id="rId17"/>
    <p:sldId id="340" r:id="rId18"/>
    <p:sldId id="341" r:id="rId19"/>
    <p:sldId id="342" r:id="rId20"/>
    <p:sldId id="343" r:id="rId21"/>
    <p:sldId id="344" r:id="rId22"/>
    <p:sldId id="351" r:id="rId23"/>
    <p:sldId id="349" r:id="rId24"/>
    <p:sldId id="352" r:id="rId25"/>
    <p:sldId id="350" r:id="rId26"/>
    <p:sldId id="345" r:id="rId27"/>
    <p:sldId id="346" r:id="rId28"/>
    <p:sldId id="347" r:id="rId29"/>
    <p:sldId id="348" r:id="rId30"/>
    <p:sldId id="258" r:id="rId31"/>
    <p:sldId id="259" r:id="rId32"/>
    <p:sldId id="260" r:id="rId33"/>
    <p:sldId id="261" r:id="rId34"/>
    <p:sldId id="262" r:id="rId35"/>
    <p:sldId id="319" r:id="rId36"/>
    <p:sldId id="263" r:id="rId37"/>
    <p:sldId id="264" r:id="rId38"/>
    <p:sldId id="265" r:id="rId39"/>
    <p:sldId id="266" r:id="rId40"/>
    <p:sldId id="267" r:id="rId41"/>
    <p:sldId id="268" r:id="rId42"/>
    <p:sldId id="269" r:id="rId43"/>
    <p:sldId id="270" r:id="rId44"/>
    <p:sldId id="271" r:id="rId45"/>
    <p:sldId id="321" r:id="rId46"/>
    <p:sldId id="322" r:id="rId47"/>
    <p:sldId id="323" r:id="rId48"/>
    <p:sldId id="324" r:id="rId49"/>
    <p:sldId id="272" r:id="rId50"/>
    <p:sldId id="273" r:id="rId51"/>
    <p:sldId id="325" r:id="rId52"/>
    <p:sldId id="274" r:id="rId53"/>
    <p:sldId id="275" r:id="rId54"/>
    <p:sldId id="276" r:id="rId55"/>
    <p:sldId id="277" r:id="rId56"/>
    <p:sldId id="257" r:id="rId5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92"/>
    <a:srgbClr val="005D97"/>
    <a:srgbClr val="294A7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56" autoAdjust="0"/>
    <p:restoredTop sz="94717" autoAdjust="0"/>
  </p:normalViewPr>
  <p:slideViewPr>
    <p:cSldViewPr>
      <p:cViewPr varScale="1">
        <p:scale>
          <a:sx n="100" d="100"/>
          <a:sy n="100" d="100"/>
        </p:scale>
        <p:origin x="-288"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pic>
        <p:nvPicPr>
          <p:cNvPr id="7" name="Picture 2"/>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539552" y="0"/>
            <a:ext cx="966689" cy="6865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cxnSp>
        <p:nvCxnSpPr>
          <p:cNvPr id="8" name="直接连接符 7"/>
          <p:cNvCxnSpPr/>
          <p:nvPr userDrawn="1"/>
        </p:nvCxnSpPr>
        <p:spPr>
          <a:xfrm>
            <a:off x="1506241" y="686569"/>
            <a:ext cx="7098207" cy="0"/>
          </a:xfrm>
          <a:prstGeom prst="line">
            <a:avLst/>
          </a:prstGeom>
        </p:spPr>
        <p:style>
          <a:lnRef idx="1">
            <a:schemeClr val="accent1"/>
          </a:lnRef>
          <a:fillRef idx="0">
            <a:schemeClr val="accent1"/>
          </a:fillRef>
          <a:effectRef idx="0">
            <a:schemeClr val="accent1"/>
          </a:effectRef>
          <a:fontRef idx="minor">
            <a:schemeClr val="tx1"/>
          </a:fontRef>
        </p:style>
      </p:cxnSp>
      <p:pic>
        <p:nvPicPr>
          <p:cNvPr id="9" name="Picture 4"/>
          <p:cNvPicPr>
            <a:picLocks noChangeAspect="1" noChangeArrowheads="1"/>
          </p:cNvPicPr>
          <p:nvPr userDrawn="1"/>
        </p:nvPicPr>
        <p:blipFill>
          <a:blip r:embed="rId3" cstate="print">
            <a:extLst>
              <a:ext uri="{28A0092B-C50C-407E-A947-70E740481C1C}">
                <a14:useLocalDpi xmlns:a14="http://schemas.microsoft.com/office/drawing/2010/main" xmlns="" val="0"/>
              </a:ext>
            </a:extLst>
          </a:blip>
          <a:srcRect/>
          <a:stretch>
            <a:fillRect/>
          </a:stretch>
        </p:blipFill>
        <p:spPr bwMode="auto">
          <a:xfrm>
            <a:off x="7164288" y="462514"/>
            <a:ext cx="1440160" cy="15192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cxnSp>
        <p:nvCxnSpPr>
          <p:cNvPr id="11" name="直接连接符 10"/>
          <p:cNvCxnSpPr/>
          <p:nvPr userDrawn="1"/>
        </p:nvCxnSpPr>
        <p:spPr>
          <a:xfrm>
            <a:off x="539552" y="6610697"/>
            <a:ext cx="7789874" cy="0"/>
          </a:xfrm>
          <a:prstGeom prst="line">
            <a:avLst/>
          </a:prstGeom>
        </p:spPr>
        <p:style>
          <a:lnRef idx="1">
            <a:schemeClr val="accent1"/>
          </a:lnRef>
          <a:fillRef idx="0">
            <a:schemeClr val="accent1"/>
          </a:fillRef>
          <a:effectRef idx="0">
            <a:schemeClr val="accent1"/>
          </a:effectRef>
          <a:fontRef idx="minor">
            <a:schemeClr val="tx1"/>
          </a:fontRef>
        </p:style>
      </p:cxnSp>
      <p:pic>
        <p:nvPicPr>
          <p:cNvPr id="12" name="Picture 5"/>
          <p:cNvPicPr>
            <a:picLocks noChangeAspect="1" noChangeArrowheads="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8047383" y="6224372"/>
            <a:ext cx="621815" cy="4453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628044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4109028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2342063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3887139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1974488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2999284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39955739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3478147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4286670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4127642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315E2A2-D12D-4728-A19C-A899BB66F838}" type="datetimeFigureOut">
              <a:rPr lang="zh-CN" altLang="en-US" smtClean="0"/>
              <a:pPr/>
              <a:t>2013/11/27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20836033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AA3836F-9B46-49B1-90E0-248D60132812}"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E5F5A11-BCCF-4FEF-AD56-FDABA7A7811A}"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058BE9D-3E2B-4207-A58A-C6C03181EEE9}"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DC0A5EF-BE08-4706-88E0-AAA6DB2B90AA}"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FF067C4-7095-4390-A095-78DB7DB3CF7E}"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507A33-9F11-48C0-ACB6-736A46470546}"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F5429CD-9304-432C-B981-F79590942CC0}"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7B4D1FD-B449-4337-BEBB-3480A045E37B}"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A3CC569-7404-4DD6-8EAB-62CFB73B8A21}"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0885E2D-A3A0-4FE8-91D5-DBCE19CD2533}"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zh-CN"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zh-CN"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58037D-2F23-4AAD-B9E8-1AB4B9607166}" type="slidenum">
              <a:rPr lang="zh-CN" altLang="zh-CN">
                <a:solidFill>
                  <a:srgbClr val="000000"/>
                </a:solidFill>
              </a:rPr>
              <a:pPr>
                <a:defRPr/>
              </a:pPr>
              <a:t>‹#›</a:t>
            </a:fld>
            <a:endParaRPr lang="zh-CN" altLang="zh-CN">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15E2A2-D12D-4728-A19C-A899BB66F838}" type="datetimeFigureOut">
              <a:rPr lang="zh-CN" altLang="en-US" smtClean="0"/>
              <a:pPr/>
              <a:t>2013/11/27</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B0E706-4AD7-415F-B24F-A61AC77D8292}" type="slidenum">
              <a:rPr lang="zh-CN" altLang="en-US" smtClean="0"/>
              <a:pPr/>
              <a:t>‹#›</a:t>
            </a:fld>
            <a:endParaRPr lang="zh-CN" altLang="en-US"/>
          </a:p>
        </p:txBody>
      </p:sp>
    </p:spTree>
    <p:extLst>
      <p:ext uri="{BB962C8B-B14F-4D97-AF65-F5344CB8AC3E}">
        <p14:creationId xmlns:p14="http://schemas.microsoft.com/office/powerpoint/2010/main" xmlns="" val="38762238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mn-ea"/>
              </a:defRPr>
            </a:lvl1pPr>
          </a:lstStyle>
          <a:p>
            <a:pPr fontAlgn="base">
              <a:spcBef>
                <a:spcPct val="0"/>
              </a:spcBef>
              <a:spcAft>
                <a:spcPct val="0"/>
              </a:spcAft>
              <a:defRPr/>
            </a:pPr>
            <a:endParaRPr lang="zh-CN"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mn-ea"/>
              </a:defRPr>
            </a:lvl1pPr>
          </a:lstStyle>
          <a:p>
            <a:pPr fontAlgn="base">
              <a:spcBef>
                <a:spcPct val="0"/>
              </a:spcBef>
              <a:spcAft>
                <a:spcPct val="0"/>
              </a:spcAft>
              <a:defRPr/>
            </a:pPr>
            <a:endParaRPr lang="zh-CN"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mn-ea"/>
              </a:defRPr>
            </a:lvl1pPr>
          </a:lstStyle>
          <a:p>
            <a:pPr fontAlgn="base">
              <a:spcBef>
                <a:spcPct val="0"/>
              </a:spcBef>
              <a:spcAft>
                <a:spcPct val="0"/>
              </a:spcAft>
              <a:defRPr/>
            </a:pPr>
            <a:fld id="{1C338C71-E9D5-454F-93C4-A601D29024B0}" type="slidenum">
              <a:rPr lang="zh-CN" altLang="zh-CN">
                <a:solidFill>
                  <a:srgbClr val="000000"/>
                </a:solidFill>
              </a:rPr>
              <a:pPr fontAlgn="base">
                <a:spcBef>
                  <a:spcPct val="0"/>
                </a:spcBef>
                <a:spcAft>
                  <a:spcPct val="0"/>
                </a:spcAft>
                <a:defRPr/>
              </a:pPr>
              <a:t>‹#›</a:t>
            </a:fld>
            <a:endParaRPr lang="zh-CN" altLang="zh-CN">
              <a:solidFill>
                <a:srgbClr val="000000"/>
              </a:solidFill>
            </a:endParaRPr>
          </a:p>
        </p:txBody>
      </p:sp>
      <p:pic>
        <p:nvPicPr>
          <p:cNvPr id="1031" name="Picture 2"/>
          <p:cNvPicPr>
            <a:picLocks noChangeAspect="1" noChangeArrowheads="1"/>
          </p:cNvPicPr>
          <p:nvPr userDrawn="1"/>
        </p:nvPicPr>
        <p:blipFill>
          <a:blip r:embed="rId13" cstate="print"/>
          <a:srcRect/>
          <a:stretch>
            <a:fillRect/>
          </a:stretch>
        </p:blipFill>
        <p:spPr bwMode="auto">
          <a:xfrm>
            <a:off x="6429375" y="6267450"/>
            <a:ext cx="2714625" cy="590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45.jpeg"/></Relationships>
</file>

<file path=ppt/slides/_rels/slide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image" Target="../media/image52.jpeg"/><Relationship Id="rId1" Type="http://schemas.openxmlformats.org/officeDocument/2006/relationships/slideLayout" Target="../slideLayouts/slideLayout1.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3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 Id="rId5" Type="http://schemas.openxmlformats.org/officeDocument/2006/relationships/image" Target="../media/image61.jpeg"/><Relationship Id="rId4" Type="http://schemas.openxmlformats.org/officeDocument/2006/relationships/image" Target="../media/image60.jpeg"/></Relationships>
</file>

<file path=ppt/slides/_rels/slide4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6" name="Picture 2" descr="E:\存档资料\海大logo 宣传页\logo\海事标志-0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663788" y="188640"/>
            <a:ext cx="3816424" cy="2448094"/>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0" y="2420888"/>
            <a:ext cx="9144000" cy="1728192"/>
          </a:xfrm>
          <a:prstGeom prst="rect">
            <a:avLst/>
          </a:prstGeom>
          <a:solidFill>
            <a:srgbClr val="005D97"/>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latin typeface="Times New Roman" pitchFamily="18" charset="0"/>
                <a:ea typeface="黑体" pitchFamily="2" charset="-122"/>
                <a:cs typeface="Times New Roman" pitchFamily="18" charset="0"/>
              </a:rPr>
              <a:t>GOOGLE</a:t>
            </a:r>
            <a:r>
              <a:rPr lang="zh-CN" altLang="en-US" sz="4000" b="1" dirty="0" smtClean="0">
                <a:latin typeface="黑体" pitchFamily="2" charset="-122"/>
                <a:ea typeface="黑体" pitchFamily="2" charset="-122"/>
              </a:rPr>
              <a:t>高级检索技巧</a:t>
            </a:r>
            <a:endParaRPr lang="en-US" altLang="zh-CN" sz="4000" b="1" dirty="0" smtClean="0">
              <a:latin typeface="黑体" pitchFamily="2" charset="-122"/>
              <a:ea typeface="黑体" pitchFamily="2" charset="-122"/>
            </a:endParaRPr>
          </a:p>
          <a:p>
            <a:pPr algn="ctr"/>
            <a:endParaRPr lang="en-US" altLang="zh-CN" sz="2000" b="1" dirty="0" smtClean="0">
              <a:latin typeface="黑体" pitchFamily="2" charset="-122"/>
              <a:ea typeface="黑体" pitchFamily="2" charset="-122"/>
            </a:endParaRPr>
          </a:p>
          <a:p>
            <a:pPr algn="ctr"/>
            <a:r>
              <a:rPr lang="en-US" altLang="zh-CN" dirty="0" smtClean="0">
                <a:latin typeface="黑体" pitchFamily="2" charset="-122"/>
                <a:ea typeface="黑体" pitchFamily="2" charset="-122"/>
              </a:rPr>
              <a:t>2013.11.27</a:t>
            </a:r>
            <a:endParaRPr lang="zh-CN" altLang="en-US" dirty="0">
              <a:latin typeface="黑体" pitchFamily="2" charset="-122"/>
              <a:ea typeface="黑体" pitchFamily="2" charset="-122"/>
            </a:endParaRPr>
          </a:p>
        </p:txBody>
      </p:sp>
      <p:sp>
        <p:nvSpPr>
          <p:cNvPr id="5" name="TextBox 4"/>
          <p:cNvSpPr txBox="1"/>
          <p:nvPr/>
        </p:nvSpPr>
        <p:spPr>
          <a:xfrm>
            <a:off x="3563888" y="4323961"/>
            <a:ext cx="2350323" cy="461665"/>
          </a:xfrm>
          <a:prstGeom prst="rect">
            <a:avLst/>
          </a:prstGeom>
          <a:noFill/>
        </p:spPr>
        <p:txBody>
          <a:bodyPr wrap="none" rtlCol="0">
            <a:spAutoFit/>
          </a:bodyPr>
          <a:lstStyle/>
          <a:p>
            <a:r>
              <a:rPr lang="zh-CN" altLang="en-US" sz="2400" b="1" dirty="0" smtClean="0">
                <a:solidFill>
                  <a:srgbClr val="006092"/>
                </a:solidFill>
                <a:latin typeface="黑体" pitchFamily="2" charset="-122"/>
                <a:ea typeface="黑体" pitchFamily="2" charset="-122"/>
              </a:rPr>
              <a:t>主讲人：李军华</a:t>
            </a:r>
            <a:endParaRPr lang="zh-CN" altLang="en-US" sz="2400" b="1" dirty="0">
              <a:solidFill>
                <a:srgbClr val="006092"/>
              </a:solidFill>
              <a:latin typeface="黑体" pitchFamily="2" charset="-122"/>
              <a:ea typeface="黑体" pitchFamily="2" charset="-122"/>
            </a:endParaRPr>
          </a:p>
        </p:txBody>
      </p:sp>
    </p:spTree>
    <p:extLst>
      <p:ext uri="{BB962C8B-B14F-4D97-AF65-F5344CB8AC3E}">
        <p14:creationId xmlns:p14="http://schemas.microsoft.com/office/powerpoint/2010/main" xmlns="" val="26464718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标题 1"/>
          <p:cNvSpPr>
            <a:spLocks noGrp="1"/>
          </p:cNvSpPr>
          <p:nvPr>
            <p:ph type="title" idx="4294967295"/>
          </p:nvPr>
        </p:nvSpPr>
        <p:spPr>
          <a:xfrm>
            <a:off x="371475" y="116632"/>
            <a:ext cx="8229600" cy="681038"/>
          </a:xfrm>
        </p:spPr>
        <p:txBody>
          <a:bodyPr lIns="0" rIns="0" bIns="0" anchor="b"/>
          <a:lstStyle/>
          <a:p>
            <a:pPr eaLnBrk="1" hangingPunct="1"/>
            <a:r>
              <a:rPr lang="zh-CN" altLang="en-US" sz="4000" b="1" dirty="0" smtClean="0">
                <a:solidFill>
                  <a:srgbClr val="0070C0"/>
                </a:solidFill>
                <a:latin typeface="Times New Roman" pitchFamily="18" charset="0"/>
                <a:ea typeface="华文细黑" pitchFamily="2" charset="-122"/>
                <a:sym typeface="经典特宋简" pitchFamily="1" charset="-122"/>
              </a:rPr>
              <a:t>Google的检索规则</a:t>
            </a:r>
          </a:p>
        </p:txBody>
      </p:sp>
      <p:sp>
        <p:nvSpPr>
          <p:cNvPr id="47107" name="内容占位符 2"/>
          <p:cNvSpPr>
            <a:spLocks noGrp="1"/>
          </p:cNvSpPr>
          <p:nvPr>
            <p:ph idx="4294967295"/>
          </p:nvPr>
        </p:nvSpPr>
        <p:spPr>
          <a:xfrm>
            <a:off x="447675" y="836712"/>
            <a:ext cx="8229600" cy="2589213"/>
          </a:xfrm>
        </p:spPr>
        <p:txBody>
          <a:bodyPr/>
          <a:lstStyle/>
          <a:p>
            <a:pPr eaLnBrk="1" hangingPunct="1">
              <a:defRPr/>
            </a:pPr>
            <a:r>
              <a:rPr lang="en-US" sz="2800" b="1" u="sng" dirty="0" smtClean="0"/>
              <a:t>And</a:t>
            </a:r>
            <a:r>
              <a:rPr lang="zh-CN" altLang="en-US" sz="2800" b="1" u="sng" dirty="0" smtClean="0"/>
              <a:t>规则：</a:t>
            </a:r>
            <a:endParaRPr lang="en-US" sz="2800" b="1" u="sng" dirty="0" smtClean="0"/>
          </a:p>
          <a:p>
            <a:pPr indent="360000" eaLnBrk="1" hangingPunct="1">
              <a:lnSpc>
                <a:spcPct val="125000"/>
              </a:lnSpc>
              <a:spcBef>
                <a:spcPts val="600"/>
              </a:spcBef>
              <a:buFontTx/>
              <a:buNone/>
              <a:defRPr/>
            </a:pPr>
            <a:r>
              <a:rPr lang="zh-CN" altLang="en-US" sz="2000" dirty="0" smtClean="0"/>
              <a:t>  在</a:t>
            </a:r>
            <a:r>
              <a:rPr lang="en-US" sz="2000" dirty="0" smtClean="0"/>
              <a:t>Google</a:t>
            </a:r>
            <a:r>
              <a:rPr lang="zh-CN" altLang="en-US" sz="2000" dirty="0" smtClean="0"/>
              <a:t>的检索规则中，最基本的一条是默认</a:t>
            </a:r>
            <a:r>
              <a:rPr lang="en-US" sz="2000" dirty="0" smtClean="0"/>
              <a:t>And</a:t>
            </a:r>
            <a:r>
              <a:rPr lang="zh-CN" altLang="en-US" sz="2000" dirty="0" smtClean="0"/>
              <a:t>规则，即当你输入多个检索词之后，</a:t>
            </a:r>
            <a:r>
              <a:rPr lang="en-US" sz="2000" dirty="0" smtClean="0"/>
              <a:t>Google</a:t>
            </a:r>
            <a:r>
              <a:rPr lang="zh-CN" altLang="en-US" sz="2000" dirty="0" smtClean="0"/>
              <a:t>默认为要检索所有的包含所有检索词的网页，它们之间为</a:t>
            </a:r>
            <a:r>
              <a:rPr lang="en-US" sz="2000" dirty="0" smtClean="0"/>
              <a:t>And</a:t>
            </a:r>
            <a:r>
              <a:rPr lang="zh-CN" altLang="en-US" sz="2000" dirty="0" smtClean="0"/>
              <a:t>连接。</a:t>
            </a:r>
            <a:endParaRPr lang="en-US" sz="2000" dirty="0" smtClean="0"/>
          </a:p>
          <a:p>
            <a:pPr eaLnBrk="1" hangingPunct="1">
              <a:buFontTx/>
              <a:buNone/>
              <a:defRPr/>
            </a:pPr>
            <a:endParaRPr lang="zh-CN" altLang="en-US" sz="2000" dirty="0" smtClean="0"/>
          </a:p>
        </p:txBody>
      </p:sp>
      <p:pic>
        <p:nvPicPr>
          <p:cNvPr id="8" name="图片 7" descr="5.jpg"/>
          <p:cNvPicPr>
            <a:picLocks noChangeAspect="1"/>
          </p:cNvPicPr>
          <p:nvPr/>
        </p:nvPicPr>
        <p:blipFill>
          <a:blip r:embed="rId2" cstate="print"/>
          <a:srcRect/>
          <a:stretch>
            <a:fillRect/>
          </a:stretch>
        </p:blipFill>
        <p:spPr bwMode="auto">
          <a:xfrm>
            <a:off x="0" y="2611438"/>
            <a:ext cx="9144000" cy="4246562"/>
          </a:xfrm>
          <a:prstGeom prst="rect">
            <a:avLst/>
          </a:prstGeom>
          <a:noFill/>
          <a:ln w="9525">
            <a:noFill/>
            <a:miter lim="800000"/>
            <a:headEnd/>
            <a:tailEnd/>
          </a:ln>
        </p:spPr>
      </p:pic>
      <p:pic>
        <p:nvPicPr>
          <p:cNvPr id="9" name="图片 8" descr="4.jpg"/>
          <p:cNvPicPr>
            <a:picLocks noChangeAspect="1"/>
          </p:cNvPicPr>
          <p:nvPr/>
        </p:nvPicPr>
        <p:blipFill>
          <a:blip r:embed="rId3" cstate="print"/>
          <a:srcRect/>
          <a:stretch>
            <a:fillRect/>
          </a:stretch>
        </p:blipFill>
        <p:spPr bwMode="auto">
          <a:xfrm>
            <a:off x="0" y="3035300"/>
            <a:ext cx="9144000" cy="38227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animEffect transition="in" filter="fade">
                                      <p:cBhvr>
                                        <p:cTn id="7" dur="2000"/>
                                        <p:tgtEl>
                                          <p:spTgt spid="4710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7107">
                                            <p:txEl>
                                              <p:pRg st="1" end="1"/>
                                            </p:txEl>
                                          </p:spTgt>
                                        </p:tgtEl>
                                        <p:attrNameLst>
                                          <p:attrName>style.visibility</p:attrName>
                                        </p:attrNameLst>
                                      </p:cBhvr>
                                      <p:to>
                                        <p:strVal val="visible"/>
                                      </p:to>
                                    </p:set>
                                    <p:animEffect transition="in" filter="fade">
                                      <p:cBhvr>
                                        <p:cTn id="10" dur="2000"/>
                                        <p:tgtEl>
                                          <p:spTgt spid="4710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内容占位符 2"/>
          <p:cNvSpPr>
            <a:spLocks noGrp="1"/>
          </p:cNvSpPr>
          <p:nvPr>
            <p:ph idx="4294967295"/>
          </p:nvPr>
        </p:nvSpPr>
        <p:spPr>
          <a:xfrm>
            <a:off x="428625" y="404664"/>
            <a:ext cx="8229600" cy="1504776"/>
          </a:xfrm>
        </p:spPr>
        <p:txBody>
          <a:bodyPr/>
          <a:lstStyle/>
          <a:p>
            <a:pPr eaLnBrk="1" hangingPunct="1"/>
            <a:r>
              <a:rPr lang="zh-CN" altLang="en-US" b="1" u="sng" dirty="0" smtClean="0"/>
              <a:t>排除常用词规则：</a:t>
            </a:r>
            <a:endParaRPr lang="en-US" b="1" u="sng" dirty="0" smtClean="0"/>
          </a:p>
          <a:p>
            <a:pPr eaLnBrk="1" hangingPunct="1">
              <a:buFontTx/>
              <a:buNone/>
            </a:pPr>
            <a:r>
              <a:rPr lang="zh-CN" altLang="en-US" sz="2000" dirty="0" smtClean="0"/>
              <a:t>               在</a:t>
            </a:r>
            <a:r>
              <a:rPr lang="en-US" altLang="zh-CN" sz="2000" dirty="0" smtClean="0"/>
              <a:t>Google</a:t>
            </a:r>
            <a:r>
              <a:rPr lang="zh-CN" altLang="en-US" sz="2000" dirty="0" smtClean="0"/>
              <a:t>的检索规则中，有些常用词如</a:t>
            </a:r>
            <a:r>
              <a:rPr lang="zh-CN" altLang="en-US" sz="2000" dirty="0" smtClean="0">
                <a:solidFill>
                  <a:srgbClr val="FF0000"/>
                </a:solidFill>
              </a:rPr>
              <a:t> “的”、“</a:t>
            </a:r>
            <a:r>
              <a:rPr lang="en-US" altLang="zh-CN" sz="2000" dirty="0" smtClean="0">
                <a:solidFill>
                  <a:srgbClr val="FF0000"/>
                </a:solidFill>
              </a:rPr>
              <a:t>the”</a:t>
            </a:r>
            <a:r>
              <a:rPr lang="zh-CN" altLang="en-US" sz="2000" dirty="0" smtClean="0">
                <a:solidFill>
                  <a:srgbClr val="FF0000"/>
                </a:solidFill>
              </a:rPr>
              <a:t>或者“</a:t>
            </a:r>
            <a:r>
              <a:rPr lang="en-US" altLang="zh-CN" sz="2000" dirty="0" smtClean="0">
                <a:solidFill>
                  <a:srgbClr val="FF0000"/>
                </a:solidFill>
              </a:rPr>
              <a:t>of”</a:t>
            </a:r>
            <a:r>
              <a:rPr lang="zh-CN" altLang="en-US" sz="2000" dirty="0" smtClean="0">
                <a:solidFill>
                  <a:srgbClr val="FF0000"/>
                </a:solidFill>
              </a:rPr>
              <a:t>等</a:t>
            </a:r>
            <a:r>
              <a:rPr lang="zh-CN" altLang="en-US" sz="2000" dirty="0" smtClean="0"/>
              <a:t>这些词是不被当作检索词的，而被忽略掉。</a:t>
            </a:r>
          </a:p>
        </p:txBody>
      </p:sp>
      <p:pic>
        <p:nvPicPr>
          <p:cNvPr id="6" name="图片 5" descr="6.jpg"/>
          <p:cNvPicPr>
            <a:picLocks noChangeAspect="1"/>
          </p:cNvPicPr>
          <p:nvPr/>
        </p:nvPicPr>
        <p:blipFill>
          <a:blip r:embed="rId2" cstate="print"/>
          <a:srcRect/>
          <a:stretch>
            <a:fillRect/>
          </a:stretch>
        </p:blipFill>
        <p:spPr bwMode="auto">
          <a:xfrm>
            <a:off x="0" y="2197100"/>
            <a:ext cx="9144000" cy="46609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内容占位符 2"/>
          <p:cNvSpPr>
            <a:spLocks noGrp="1"/>
          </p:cNvSpPr>
          <p:nvPr>
            <p:ph idx="4294967295"/>
          </p:nvPr>
        </p:nvSpPr>
        <p:spPr>
          <a:xfrm>
            <a:off x="419100" y="332656"/>
            <a:ext cx="8229600" cy="1881138"/>
          </a:xfrm>
        </p:spPr>
        <p:txBody>
          <a:bodyPr/>
          <a:lstStyle/>
          <a:p>
            <a:pPr eaLnBrk="1" hangingPunct="1"/>
            <a:r>
              <a:rPr lang="zh-CN" altLang="en-US" b="1" u="sng" dirty="0" smtClean="0"/>
              <a:t>不区分大小写规则：</a:t>
            </a:r>
            <a:endParaRPr lang="en-US" b="1" u="sng" dirty="0" smtClean="0"/>
          </a:p>
          <a:p>
            <a:pPr eaLnBrk="1" hangingPunct="1">
              <a:buFontTx/>
              <a:buNone/>
            </a:pPr>
            <a:r>
              <a:rPr lang="en-US" sz="2000" dirty="0" smtClean="0"/>
              <a:t>             </a:t>
            </a:r>
            <a:r>
              <a:rPr lang="en-US" altLang="zh-CN" sz="2000" dirty="0" smtClean="0"/>
              <a:t>Google</a:t>
            </a:r>
            <a:r>
              <a:rPr lang="zh-CN" altLang="en-US" sz="2000" dirty="0" smtClean="0"/>
              <a:t>对于检索词中的大小写是完全不做区分的，这个规则的设置是为了改善检索结果，因为利用这样一个规则，就可以检索到包含该词的所有网页，避免了因为大小写不规范而造成的在查全率上的损失。</a:t>
            </a:r>
          </a:p>
        </p:txBody>
      </p:sp>
      <p:pic>
        <p:nvPicPr>
          <p:cNvPr id="6" name="图片 5" descr="7.jpg"/>
          <p:cNvPicPr>
            <a:picLocks noChangeAspect="1"/>
          </p:cNvPicPr>
          <p:nvPr/>
        </p:nvPicPr>
        <p:blipFill>
          <a:blip r:embed="rId2" cstate="print"/>
          <a:srcRect/>
          <a:stretch>
            <a:fillRect/>
          </a:stretch>
        </p:blipFill>
        <p:spPr bwMode="auto">
          <a:xfrm>
            <a:off x="0" y="2460625"/>
            <a:ext cx="9144000" cy="43973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内容占位符 2"/>
          <p:cNvSpPr>
            <a:spLocks noGrp="1"/>
          </p:cNvSpPr>
          <p:nvPr>
            <p:ph idx="4294967295"/>
          </p:nvPr>
        </p:nvSpPr>
        <p:spPr>
          <a:xfrm>
            <a:off x="446856" y="260648"/>
            <a:ext cx="8229600" cy="1613173"/>
          </a:xfrm>
        </p:spPr>
        <p:txBody>
          <a:bodyPr/>
          <a:lstStyle/>
          <a:p>
            <a:pPr eaLnBrk="1" hangingPunct="1"/>
            <a:r>
              <a:rPr lang="zh-CN" altLang="en-US" b="1" u="sng" dirty="0" smtClean="0"/>
              <a:t>排除标点符号规则：</a:t>
            </a:r>
            <a:endParaRPr lang="en-US" b="1" u="sng" dirty="0" smtClean="0"/>
          </a:p>
          <a:p>
            <a:pPr eaLnBrk="1" hangingPunct="1">
              <a:buFontTx/>
              <a:buNone/>
            </a:pPr>
            <a:r>
              <a:rPr lang="en-US" sz="2000" dirty="0" smtClean="0"/>
              <a:t>              </a:t>
            </a:r>
            <a:r>
              <a:rPr lang="en-US" altLang="zh-CN" sz="2000" dirty="0" smtClean="0"/>
              <a:t>Google</a:t>
            </a:r>
            <a:r>
              <a:rPr lang="zh-CN" altLang="en-US" sz="2000" dirty="0" smtClean="0"/>
              <a:t>并不认为标点符号具有与文字一样的重要地位，因此</a:t>
            </a:r>
            <a:r>
              <a:rPr lang="en-US" altLang="zh-CN" sz="2000" dirty="0" smtClean="0"/>
              <a:t>Google</a:t>
            </a:r>
            <a:r>
              <a:rPr lang="zh-CN" altLang="en-US" sz="2000" dirty="0" smtClean="0"/>
              <a:t>会忽略检索之间绝大多数的标点符号。但是对于单引号和连字符而言，它们是不被省略的。</a:t>
            </a:r>
          </a:p>
        </p:txBody>
      </p:sp>
      <p:pic>
        <p:nvPicPr>
          <p:cNvPr id="6" name="图片 5" descr="8.jpg"/>
          <p:cNvPicPr>
            <a:picLocks noChangeAspect="1"/>
          </p:cNvPicPr>
          <p:nvPr/>
        </p:nvPicPr>
        <p:blipFill>
          <a:blip r:embed="rId2" cstate="print"/>
          <a:srcRect/>
          <a:stretch>
            <a:fillRect/>
          </a:stretch>
        </p:blipFill>
        <p:spPr bwMode="auto">
          <a:xfrm>
            <a:off x="0" y="2130425"/>
            <a:ext cx="9144000" cy="47275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内容占位符 2"/>
          <p:cNvSpPr>
            <a:spLocks noGrp="1"/>
          </p:cNvSpPr>
          <p:nvPr>
            <p:ph idx="4294967295"/>
          </p:nvPr>
        </p:nvSpPr>
        <p:spPr>
          <a:xfrm>
            <a:off x="447675" y="260648"/>
            <a:ext cx="8229600" cy="1769442"/>
          </a:xfrm>
        </p:spPr>
        <p:txBody>
          <a:bodyPr/>
          <a:lstStyle/>
          <a:p>
            <a:pPr eaLnBrk="1" hangingPunct="1"/>
            <a:r>
              <a:rPr lang="zh-CN" altLang="en-US" b="1" u="sng" dirty="0" smtClean="0"/>
              <a:t>检索词的词序和邻近规则：</a:t>
            </a:r>
            <a:endParaRPr lang="en-US" b="1" u="sng" dirty="0" smtClean="0"/>
          </a:p>
          <a:p>
            <a:pPr eaLnBrk="1" hangingPunct="1">
              <a:lnSpc>
                <a:spcPct val="125000"/>
              </a:lnSpc>
              <a:buFontTx/>
              <a:buNone/>
            </a:pPr>
            <a:r>
              <a:rPr lang="zh-CN" altLang="en-US" sz="2000" dirty="0" smtClean="0"/>
              <a:t>             在</a:t>
            </a:r>
            <a:r>
              <a:rPr lang="en-US" altLang="zh-CN" sz="2000" dirty="0" smtClean="0"/>
              <a:t>Google</a:t>
            </a:r>
            <a:r>
              <a:rPr lang="zh-CN" altLang="en-US" sz="2000" dirty="0" smtClean="0"/>
              <a:t>中，</a:t>
            </a:r>
            <a:r>
              <a:rPr lang="zh-CN" altLang="en-US" sz="2000" dirty="0" smtClean="0">
                <a:solidFill>
                  <a:srgbClr val="FF0000"/>
                </a:solidFill>
              </a:rPr>
              <a:t>检索词的排序方式对于整个检索式具有重要的影响</a:t>
            </a:r>
            <a:r>
              <a:rPr lang="zh-CN" altLang="en-US" sz="2000" dirty="0" smtClean="0"/>
              <a:t>，它将首先匹配按照检索式给出的次序进行搜索。同时它也将优先匹配检索词相互邻接的网页。 </a:t>
            </a:r>
          </a:p>
        </p:txBody>
      </p:sp>
      <p:pic>
        <p:nvPicPr>
          <p:cNvPr id="7" name="图片 6" descr="10.jpg"/>
          <p:cNvPicPr>
            <a:picLocks noChangeAspect="1"/>
          </p:cNvPicPr>
          <p:nvPr/>
        </p:nvPicPr>
        <p:blipFill>
          <a:blip r:embed="rId2" cstate="print"/>
          <a:srcRect/>
          <a:stretch>
            <a:fillRect/>
          </a:stretch>
        </p:blipFill>
        <p:spPr bwMode="auto">
          <a:xfrm>
            <a:off x="0" y="2362200"/>
            <a:ext cx="9144000" cy="4495800"/>
          </a:xfrm>
          <a:prstGeom prst="rect">
            <a:avLst/>
          </a:prstGeom>
          <a:noFill/>
          <a:ln w="9525">
            <a:noFill/>
            <a:miter lim="800000"/>
            <a:headEnd/>
            <a:tailEnd/>
          </a:ln>
        </p:spPr>
      </p:pic>
      <p:pic>
        <p:nvPicPr>
          <p:cNvPr id="8" name="图片 7" descr="11.jpg"/>
          <p:cNvPicPr>
            <a:picLocks noChangeAspect="1"/>
          </p:cNvPicPr>
          <p:nvPr/>
        </p:nvPicPr>
        <p:blipFill>
          <a:blip r:embed="rId3" cstate="print"/>
          <a:srcRect/>
          <a:stretch>
            <a:fillRect/>
          </a:stretch>
        </p:blipFill>
        <p:spPr bwMode="auto">
          <a:xfrm>
            <a:off x="0" y="2790825"/>
            <a:ext cx="9144000" cy="40671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内容占位符 2"/>
          <p:cNvSpPr>
            <a:spLocks noGrp="1"/>
          </p:cNvSpPr>
          <p:nvPr>
            <p:ph idx="4294967295"/>
          </p:nvPr>
        </p:nvSpPr>
        <p:spPr>
          <a:xfrm>
            <a:off x="447675" y="188641"/>
            <a:ext cx="8229600" cy="1728191"/>
          </a:xfrm>
        </p:spPr>
        <p:txBody>
          <a:bodyPr/>
          <a:lstStyle/>
          <a:p>
            <a:pPr eaLnBrk="1" hangingPunct="1"/>
            <a:r>
              <a:rPr lang="zh-CN" altLang="en-US" b="1" u="sng" dirty="0" smtClean="0">
                <a:latin typeface="Times New Roman" pitchFamily="18" charset="0"/>
              </a:rPr>
              <a:t>精确检索</a:t>
            </a:r>
            <a:r>
              <a:rPr lang="en-US" altLang="zh-CN" b="1" u="sng" dirty="0" smtClean="0">
                <a:latin typeface="Times New Roman" pitchFamily="18" charset="0"/>
              </a:rPr>
              <a:t>——</a:t>
            </a:r>
            <a:r>
              <a:rPr lang="zh-CN" altLang="en-US" b="1" u="sng" dirty="0" smtClean="0">
                <a:latin typeface="Times New Roman" pitchFamily="18" charset="0"/>
              </a:rPr>
              <a:t>引号 </a:t>
            </a:r>
            <a:r>
              <a:rPr lang="en-US" altLang="zh-CN" b="1" u="sng" dirty="0" smtClean="0">
                <a:latin typeface="Times New Roman" pitchFamily="18" charset="0"/>
              </a:rPr>
              <a:t>("")</a:t>
            </a:r>
          </a:p>
          <a:p>
            <a:pPr eaLnBrk="1" hangingPunct="1">
              <a:lnSpc>
                <a:spcPct val="125000"/>
              </a:lnSpc>
              <a:buFontTx/>
              <a:buNone/>
            </a:pPr>
            <a:r>
              <a:rPr lang="zh-CN" altLang="en-US" sz="2000" dirty="0" smtClean="0"/>
              <a:t>            使用引号</a:t>
            </a:r>
            <a:r>
              <a:rPr lang="en-US" altLang="zh-CN" sz="2000" dirty="0" smtClean="0"/>
              <a:t>(“”)</a:t>
            </a:r>
            <a:r>
              <a:rPr lang="zh-CN" altLang="en-US" sz="2000" dirty="0" smtClean="0"/>
              <a:t>查找完全匹配的内容 。有时，您仅需要包含某个完整词组的结果。在这种情况下，只需用引号将您的搜索字词括住即可</a:t>
            </a:r>
            <a:r>
              <a:rPr lang="zh-CN" altLang="en-US" sz="2000" dirty="0" smtClean="0"/>
              <a:t>。</a:t>
            </a:r>
            <a:endParaRPr lang="en-US" altLang="zh-CN" sz="2000" dirty="0" smtClean="0"/>
          </a:p>
          <a:p>
            <a:pPr eaLnBrk="1" hangingPunct="1">
              <a:lnSpc>
                <a:spcPct val="125000"/>
              </a:lnSpc>
              <a:buFontTx/>
              <a:buNone/>
            </a:pPr>
            <a:r>
              <a:rPr lang="zh-CN" altLang="en-US" sz="2000" b="1" dirty="0" smtClean="0">
                <a:solidFill>
                  <a:srgbClr val="FF0000"/>
                </a:solidFill>
              </a:rPr>
              <a:t>             注意：所有符合都必须是在英文输入法状态下录入</a:t>
            </a:r>
            <a:endParaRPr lang="en-US" sz="2000" b="1" dirty="0" smtClean="0">
              <a:solidFill>
                <a:srgbClr val="FF0000"/>
              </a:solidFill>
            </a:endParaRPr>
          </a:p>
          <a:p>
            <a:pPr eaLnBrk="1" hangingPunct="1">
              <a:buFontTx/>
              <a:buNone/>
            </a:pPr>
            <a:r>
              <a:rPr lang="en-US" b="1" u="sng" dirty="0" smtClean="0">
                <a:latin typeface="Times New Roman" pitchFamily="18" charset="0"/>
              </a:rPr>
              <a:t>             </a:t>
            </a:r>
          </a:p>
        </p:txBody>
      </p:sp>
      <p:pic>
        <p:nvPicPr>
          <p:cNvPr id="9" name="图片 8" descr="13.jpg"/>
          <p:cNvPicPr>
            <a:picLocks noChangeAspect="1"/>
          </p:cNvPicPr>
          <p:nvPr/>
        </p:nvPicPr>
        <p:blipFill>
          <a:blip r:embed="rId2" cstate="print"/>
          <a:srcRect/>
          <a:stretch>
            <a:fillRect/>
          </a:stretch>
        </p:blipFill>
        <p:spPr bwMode="auto">
          <a:xfrm>
            <a:off x="0" y="2129234"/>
            <a:ext cx="9144000" cy="47561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内容占位符 2"/>
          <p:cNvSpPr>
            <a:spLocks noGrp="1"/>
          </p:cNvSpPr>
          <p:nvPr>
            <p:ph idx="4294967295"/>
          </p:nvPr>
        </p:nvSpPr>
        <p:spPr>
          <a:xfrm>
            <a:off x="376238" y="247650"/>
            <a:ext cx="8229600" cy="4389438"/>
          </a:xfrm>
        </p:spPr>
        <p:txBody>
          <a:bodyPr/>
          <a:lstStyle/>
          <a:p>
            <a:pPr eaLnBrk="1" hangingPunct="1"/>
            <a:r>
              <a:rPr lang="zh-CN" altLang="en-US" b="1" u="sng" smtClean="0"/>
              <a:t>通配符*：</a:t>
            </a:r>
            <a:endParaRPr lang="en-US" b="1" u="sng" smtClean="0"/>
          </a:p>
          <a:p>
            <a:pPr eaLnBrk="1" hangingPunct="1">
              <a:buFontTx/>
              <a:buNone/>
            </a:pPr>
            <a:r>
              <a:rPr lang="zh-CN" altLang="en-US" sz="2000" smtClean="0"/>
              <a:t>            在检索时，如果只知道某字句的一部分，可以通过通配符来进行检索。在</a:t>
            </a:r>
            <a:r>
              <a:rPr lang="en-US" altLang="zh-CN" sz="2000" smtClean="0"/>
              <a:t>Google</a:t>
            </a:r>
            <a:r>
              <a:rPr lang="zh-CN" altLang="en-US" sz="2000" smtClean="0"/>
              <a:t>中，使用星号作为通配符运算符，表示匹配用它代表的任何词。</a:t>
            </a:r>
          </a:p>
        </p:txBody>
      </p:sp>
      <p:pic>
        <p:nvPicPr>
          <p:cNvPr id="6" name="图片 5" descr="1.jpg"/>
          <p:cNvPicPr>
            <a:picLocks noChangeAspect="1"/>
          </p:cNvPicPr>
          <p:nvPr/>
        </p:nvPicPr>
        <p:blipFill>
          <a:blip r:embed="rId2" cstate="print"/>
          <a:srcRect/>
          <a:stretch>
            <a:fillRect/>
          </a:stretch>
        </p:blipFill>
        <p:spPr bwMode="auto">
          <a:xfrm>
            <a:off x="0" y="2106613"/>
            <a:ext cx="9144000" cy="4751387"/>
          </a:xfrm>
          <a:prstGeom prst="rect">
            <a:avLst/>
          </a:prstGeom>
          <a:noFill/>
          <a:ln w="9525">
            <a:noFill/>
            <a:miter lim="800000"/>
            <a:headEnd/>
            <a:tailEnd/>
          </a:ln>
        </p:spPr>
      </p:pic>
      <p:pic>
        <p:nvPicPr>
          <p:cNvPr id="7" name="图片 6" descr="2.jpg"/>
          <p:cNvPicPr>
            <a:picLocks noChangeAspect="1"/>
          </p:cNvPicPr>
          <p:nvPr/>
        </p:nvPicPr>
        <p:blipFill>
          <a:blip r:embed="rId3" cstate="print"/>
          <a:srcRect/>
          <a:stretch>
            <a:fillRect/>
          </a:stretch>
        </p:blipFill>
        <p:spPr bwMode="auto">
          <a:xfrm>
            <a:off x="0" y="782638"/>
            <a:ext cx="9144000" cy="52927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内容占位符 2"/>
          <p:cNvSpPr>
            <a:spLocks noGrp="1"/>
          </p:cNvSpPr>
          <p:nvPr>
            <p:ph idx="4294967295"/>
          </p:nvPr>
        </p:nvSpPr>
        <p:spPr>
          <a:xfrm>
            <a:off x="395288" y="1628775"/>
            <a:ext cx="8229600" cy="4389438"/>
          </a:xfrm>
        </p:spPr>
        <p:txBody>
          <a:bodyPr/>
          <a:lstStyle/>
          <a:p>
            <a:pPr eaLnBrk="1" hangingPunct="1"/>
            <a:r>
              <a:rPr lang="en-US" altLang="zh-CN" dirty="0" smtClean="0"/>
              <a:t>“OR”</a:t>
            </a:r>
            <a:r>
              <a:rPr lang="zh-CN" altLang="en-US" dirty="0" smtClean="0"/>
              <a:t>、“</a:t>
            </a:r>
            <a:r>
              <a:rPr lang="en-US" altLang="zh-CN" dirty="0" smtClean="0"/>
              <a:t>+”</a:t>
            </a:r>
            <a:r>
              <a:rPr lang="zh-CN" altLang="en-US" dirty="0" smtClean="0"/>
              <a:t>、“</a:t>
            </a:r>
            <a:r>
              <a:rPr lang="en-US" altLang="zh-CN" dirty="0" smtClean="0"/>
              <a:t>-”</a:t>
            </a:r>
            <a:r>
              <a:rPr lang="zh-CN" altLang="en-US" dirty="0" smtClean="0"/>
              <a:t>、“</a:t>
            </a:r>
            <a:r>
              <a:rPr lang="en-US" altLang="zh-CN" dirty="0" smtClean="0"/>
              <a:t>~”</a:t>
            </a:r>
          </a:p>
          <a:p>
            <a:pPr eaLnBrk="1" hangingPunct="1">
              <a:lnSpc>
                <a:spcPct val="150000"/>
              </a:lnSpc>
              <a:buFontTx/>
              <a:buNone/>
            </a:pPr>
            <a:r>
              <a:rPr lang="zh-CN" altLang="en-US" sz="2000" dirty="0" smtClean="0"/>
              <a:t>             在检索式中运算符</a:t>
            </a:r>
            <a:r>
              <a:rPr lang="en-US" altLang="zh-CN" sz="2000" b="1" dirty="0" smtClean="0">
                <a:solidFill>
                  <a:srgbClr val="FF0000"/>
                </a:solidFill>
              </a:rPr>
              <a:t>OR</a:t>
            </a:r>
            <a:r>
              <a:rPr lang="zh-CN" altLang="en-US" sz="2000" b="1" dirty="0" smtClean="0">
                <a:solidFill>
                  <a:srgbClr val="FF0000"/>
                </a:solidFill>
              </a:rPr>
              <a:t>必须以大写的形式出现</a:t>
            </a:r>
            <a:r>
              <a:rPr lang="zh-CN" altLang="en-US" sz="2000" dirty="0" smtClean="0"/>
              <a:t>，否则会把它看成是普通的检索词。</a:t>
            </a:r>
            <a:r>
              <a:rPr lang="en-US" altLang="zh-CN" sz="2000" dirty="0" smtClean="0"/>
              <a:t>OR</a:t>
            </a:r>
            <a:r>
              <a:rPr lang="zh-CN" altLang="en-US" sz="2000" dirty="0" smtClean="0"/>
              <a:t>运算符告诉</a:t>
            </a:r>
            <a:r>
              <a:rPr lang="en-US" altLang="zh-CN" sz="2000" dirty="0" smtClean="0"/>
              <a:t>Google</a:t>
            </a:r>
            <a:r>
              <a:rPr lang="zh-CN" altLang="en-US" sz="2000" dirty="0" smtClean="0"/>
              <a:t>查找包含其中任何一个词的网页。运算符“</a:t>
            </a:r>
            <a:r>
              <a:rPr lang="en-US" altLang="zh-CN" sz="2000" dirty="0" smtClean="0"/>
              <a:t>+”</a:t>
            </a:r>
            <a:r>
              <a:rPr lang="zh-CN" altLang="en-US" sz="2000" dirty="0" smtClean="0"/>
              <a:t>表示包含运算符后面的词。</a:t>
            </a:r>
            <a:r>
              <a:rPr lang="zh-CN" altLang="en-US" sz="2000" b="1" dirty="0" smtClean="0">
                <a:solidFill>
                  <a:srgbClr val="FF0000"/>
                </a:solidFill>
              </a:rPr>
              <a:t>运算符“</a:t>
            </a:r>
            <a:r>
              <a:rPr lang="en-US" altLang="zh-CN" sz="2000" b="1" dirty="0" smtClean="0">
                <a:solidFill>
                  <a:srgbClr val="FF0000"/>
                </a:solidFill>
              </a:rPr>
              <a:t>-”</a:t>
            </a:r>
            <a:r>
              <a:rPr lang="zh-CN" altLang="en-US" sz="2000" b="1" dirty="0" smtClean="0">
                <a:solidFill>
                  <a:srgbClr val="FF0000"/>
                </a:solidFill>
              </a:rPr>
              <a:t>表示不包含该运算符后面的词。运算符“</a:t>
            </a:r>
            <a:r>
              <a:rPr lang="en-US" altLang="zh-CN" sz="2000" b="1" dirty="0" smtClean="0">
                <a:solidFill>
                  <a:srgbClr val="FF0000"/>
                </a:solidFill>
              </a:rPr>
              <a:t>~” </a:t>
            </a:r>
            <a:r>
              <a:rPr lang="zh-CN" altLang="en-US" sz="2000" b="1" dirty="0" smtClean="0">
                <a:solidFill>
                  <a:srgbClr val="FF0000"/>
                </a:solidFill>
              </a:rPr>
              <a:t>让</a:t>
            </a:r>
            <a:r>
              <a:rPr lang="en-US" altLang="zh-CN" sz="2000" b="1" dirty="0" smtClean="0">
                <a:solidFill>
                  <a:srgbClr val="FF0000"/>
                </a:solidFill>
              </a:rPr>
              <a:t>Google</a:t>
            </a:r>
            <a:r>
              <a:rPr lang="zh-CN" altLang="en-US" sz="2000" b="1" dirty="0" smtClean="0">
                <a:solidFill>
                  <a:srgbClr val="FF0000"/>
                </a:solidFill>
              </a:rPr>
              <a:t>检索该词及其同义词。</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1"/>
          <p:cNvSpPr>
            <a:spLocks noGrp="1"/>
          </p:cNvSpPr>
          <p:nvPr>
            <p:ph type="title" idx="4294967295"/>
          </p:nvPr>
        </p:nvSpPr>
        <p:spPr>
          <a:xfrm>
            <a:off x="457200" y="549275"/>
            <a:ext cx="8229600" cy="682625"/>
          </a:xfrm>
        </p:spPr>
        <p:txBody>
          <a:bodyPr lIns="0" rIns="0" bIns="0" anchor="b"/>
          <a:lstStyle/>
          <a:p>
            <a:pPr eaLnBrk="1" hangingPunct="1"/>
            <a:r>
              <a:rPr lang="zh-CN" altLang="en-US" sz="4000" b="1" smtClean="0">
                <a:solidFill>
                  <a:srgbClr val="0070C0"/>
                </a:solidFill>
                <a:latin typeface="Times New Roman" pitchFamily="18" charset="0"/>
                <a:ea typeface="华文细黑" pitchFamily="2" charset="-122"/>
                <a:sym typeface="经典特宋简" pitchFamily="1" charset="-122"/>
              </a:rPr>
              <a:t>Google的语法结构</a:t>
            </a:r>
          </a:p>
        </p:txBody>
      </p:sp>
      <p:sp>
        <p:nvSpPr>
          <p:cNvPr id="55299" name="内容占位符 2"/>
          <p:cNvSpPr>
            <a:spLocks noGrp="1"/>
          </p:cNvSpPr>
          <p:nvPr>
            <p:ph idx="4294967295"/>
          </p:nvPr>
        </p:nvSpPr>
        <p:spPr>
          <a:xfrm>
            <a:off x="442913" y="1690688"/>
            <a:ext cx="8229600" cy="4389437"/>
          </a:xfrm>
        </p:spPr>
        <p:txBody>
          <a:bodyPr/>
          <a:lstStyle/>
          <a:p>
            <a:pPr eaLnBrk="1" hangingPunct="1">
              <a:lnSpc>
                <a:spcPct val="125000"/>
              </a:lnSpc>
            </a:pPr>
            <a:r>
              <a:rPr lang="zh-CN" altLang="en-US" sz="2800" smtClean="0">
                <a:latin typeface="宋体" pitchFamily="2" charset="-122"/>
              </a:rPr>
              <a:t>在一般情况下，</a:t>
            </a:r>
            <a:r>
              <a:rPr lang="en-US" altLang="zh-CN" sz="2800" smtClean="0">
                <a:latin typeface="宋体" pitchFamily="2" charset="-122"/>
              </a:rPr>
              <a:t>Google</a:t>
            </a:r>
            <a:r>
              <a:rPr lang="zh-CN" altLang="en-US" sz="2800" smtClean="0">
                <a:latin typeface="宋体" pitchFamily="2" charset="-122"/>
              </a:rPr>
              <a:t>将</a:t>
            </a:r>
            <a:r>
              <a:rPr lang="zh-CN" altLang="en-US" sz="2800" u="sng" smtClean="0">
                <a:solidFill>
                  <a:srgbClr val="FF0000"/>
                </a:solidFill>
                <a:latin typeface="宋体" pitchFamily="2" charset="-122"/>
              </a:rPr>
              <a:t>整个网页</a:t>
            </a:r>
            <a:r>
              <a:rPr lang="zh-CN" altLang="en-US" sz="2800" smtClean="0">
                <a:latin typeface="宋体" pitchFamily="2" charset="-122"/>
              </a:rPr>
              <a:t>进行收录和索引。</a:t>
            </a:r>
            <a:endParaRPr lang="en-US" sz="2800" smtClean="0"/>
          </a:p>
          <a:p>
            <a:pPr eaLnBrk="1" hangingPunct="1">
              <a:lnSpc>
                <a:spcPct val="125000"/>
              </a:lnSpc>
            </a:pPr>
            <a:endParaRPr lang="en-US" sz="2800" smtClean="0">
              <a:latin typeface="宋体" pitchFamily="2" charset="-122"/>
            </a:endParaRPr>
          </a:p>
          <a:p>
            <a:pPr eaLnBrk="1" hangingPunct="1">
              <a:lnSpc>
                <a:spcPct val="125000"/>
              </a:lnSpc>
            </a:pPr>
            <a:r>
              <a:rPr lang="zh-CN" altLang="en-US" sz="2800" smtClean="0">
                <a:latin typeface="宋体" pitchFamily="2" charset="-122"/>
              </a:rPr>
              <a:t>使用</a:t>
            </a:r>
            <a:r>
              <a:rPr lang="en-US" altLang="zh-CN" sz="2800" smtClean="0">
                <a:latin typeface="宋体" pitchFamily="2" charset="-122"/>
              </a:rPr>
              <a:t>Google</a:t>
            </a:r>
            <a:r>
              <a:rPr lang="zh-CN" altLang="en-US" sz="2800" smtClean="0">
                <a:latin typeface="宋体" pitchFamily="2" charset="-122"/>
              </a:rPr>
              <a:t>所提供的特殊的语法结构，能够帮助用户缩小检索范围，更有效地找到所需要的内容。</a:t>
            </a:r>
            <a:endParaRPr lang="en-US" sz="2800" smtClean="0">
              <a:latin typeface="宋体" pitchFamily="2" charset="-122"/>
            </a:endParaRPr>
          </a:p>
          <a:p>
            <a:pPr eaLnBrk="1" hangingPunct="1"/>
            <a:endParaRPr lang="zh-CN" altLang="en-US" sz="2800" smtClean="0"/>
          </a:p>
        </p:txBody>
      </p:sp>
      <p:sp>
        <p:nvSpPr>
          <p:cNvPr id="55300" name="椭圆形标注 3"/>
          <p:cNvSpPr>
            <a:spLocks noChangeArrowheads="1"/>
          </p:cNvSpPr>
          <p:nvPr/>
        </p:nvSpPr>
        <p:spPr bwMode="auto">
          <a:xfrm>
            <a:off x="4200525" y="2339975"/>
            <a:ext cx="3071813" cy="1714500"/>
          </a:xfrm>
          <a:prstGeom prst="wedgeEllipseCallout">
            <a:avLst>
              <a:gd name="adj1" fmla="val -5222"/>
              <a:gd name="adj2" fmla="val -61727"/>
            </a:avLst>
          </a:prstGeom>
          <a:noFill/>
          <a:ln w="25400">
            <a:solidFill>
              <a:srgbClr val="085091"/>
            </a:solidFill>
            <a:prstDash val="lgDash"/>
            <a:miter lim="800000"/>
            <a:headEnd/>
            <a:tailEnd/>
          </a:ln>
        </p:spPr>
        <p:txBody>
          <a:bodyPr anchor="ctr"/>
          <a:lstStyle/>
          <a:p>
            <a:pPr algn="ctr" fontAlgn="base">
              <a:spcBef>
                <a:spcPct val="0"/>
              </a:spcBef>
              <a:spcAft>
                <a:spcPct val="0"/>
              </a:spcAft>
            </a:pPr>
            <a:r>
              <a:rPr lang="zh-CN" altLang="en-US" sz="2000" b="1" smtClean="0">
                <a:solidFill>
                  <a:srgbClr val="000000"/>
                </a:solidFill>
                <a:latin typeface="Constantia" pitchFamily="18" charset="0"/>
              </a:rPr>
              <a:t>标题、正文、广告、超文本信息、相关信息</a:t>
            </a:r>
            <a:r>
              <a:rPr lang="en-US" altLang="zh-CN" sz="2000" b="1" smtClean="0">
                <a:solidFill>
                  <a:srgbClr val="000000"/>
                </a:solidFill>
                <a:latin typeface="Constantia" pitchFamily="18" charset="0"/>
              </a:rPr>
              <a:t>……</a:t>
            </a:r>
            <a:endParaRPr lang="zh-CN" altLang="en-US" sz="2000" b="1" smtClean="0">
              <a:solidFill>
                <a:srgbClr val="000000"/>
              </a:solidFill>
              <a:latin typeface="Constantia"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300"/>
                                        </p:tgtEl>
                                        <p:attrNameLst>
                                          <p:attrName>style.visibility</p:attrName>
                                        </p:attrNameLst>
                                      </p:cBhvr>
                                      <p:to>
                                        <p:strVal val="visible"/>
                                      </p:to>
                                    </p:set>
                                    <p:animEffect transition="in" filter="blinds(horizontal)">
                                      <p:cBhvr>
                                        <p:cTn id="7" dur="500"/>
                                        <p:tgtEl>
                                          <p:spTgt spid="5530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55300"/>
                                        </p:tgtEl>
                                      </p:cBhvr>
                                    </p:animEffect>
                                    <p:set>
                                      <p:cBhvr>
                                        <p:cTn id="12" dur="1" fill="hold">
                                          <p:stCondLst>
                                            <p:cond delay="499"/>
                                          </p:stCondLst>
                                        </p:cTn>
                                        <p:tgtEl>
                                          <p:spTgt spid="55300"/>
                                        </p:tgtEl>
                                        <p:attrNameLst>
                                          <p:attrName>style.visibility</p:attrName>
                                        </p:attrNameLst>
                                      </p:cBhvr>
                                      <p:to>
                                        <p:strVal val="hidden"/>
                                      </p:to>
                                    </p:set>
                                  </p:childTnLst>
                                </p:cTn>
                              </p:par>
                            </p:childTnLst>
                          </p:cTn>
                        </p:par>
                        <p:par>
                          <p:cTn id="13" fill="hold">
                            <p:stCondLst>
                              <p:cond delay="500"/>
                            </p:stCondLst>
                            <p:childTnLst>
                              <p:par>
                                <p:cTn id="14" presetID="3" presetClass="entr" presetSubtype="10" fill="hold" nodeType="afterEffect">
                                  <p:stCondLst>
                                    <p:cond delay="0"/>
                                  </p:stCondLst>
                                  <p:childTnLst>
                                    <p:set>
                                      <p:cBhvr>
                                        <p:cTn id="15" dur="1" fill="hold">
                                          <p:stCondLst>
                                            <p:cond delay="0"/>
                                          </p:stCondLst>
                                        </p:cTn>
                                        <p:tgtEl>
                                          <p:spTgt spid="55299">
                                            <p:txEl>
                                              <p:pRg st="2" end="2"/>
                                            </p:txEl>
                                          </p:spTgt>
                                        </p:tgtEl>
                                        <p:attrNameLst>
                                          <p:attrName>style.visibility</p:attrName>
                                        </p:attrNameLst>
                                      </p:cBhvr>
                                      <p:to>
                                        <p:strVal val="visible"/>
                                      </p:to>
                                    </p:set>
                                    <p:animEffect transition="in" filter="blinds(horizontal)">
                                      <p:cBhvr>
                                        <p:cTn id="16"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bldLvl="0" animBg="1" autoUpdateAnimBg="0"/>
      <p:bldP spid="55300" grpId="1" bldLvl="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内容占位符 2"/>
          <p:cNvSpPr>
            <a:spLocks noGrp="1"/>
          </p:cNvSpPr>
          <p:nvPr>
            <p:ph idx="4294967295"/>
          </p:nvPr>
        </p:nvSpPr>
        <p:spPr>
          <a:xfrm>
            <a:off x="488950" y="312738"/>
            <a:ext cx="8229600" cy="4387850"/>
          </a:xfrm>
        </p:spPr>
        <p:txBody>
          <a:bodyPr/>
          <a:lstStyle/>
          <a:p>
            <a:pPr eaLnBrk="1" hangingPunct="1"/>
            <a:r>
              <a:rPr lang="en-US" altLang="zh-CN" smtClean="0"/>
              <a:t>Intitle</a:t>
            </a:r>
            <a:r>
              <a:rPr lang="zh-CN" altLang="en-US" smtClean="0"/>
              <a:t>：</a:t>
            </a:r>
            <a:endParaRPr lang="en-US" smtClean="0"/>
          </a:p>
          <a:p>
            <a:pPr eaLnBrk="1" hangingPunct="1">
              <a:buFontTx/>
              <a:buNone/>
            </a:pPr>
            <a:r>
              <a:rPr lang="zh-CN" altLang="en-US" sz="2000" smtClean="0"/>
              <a:t>            将搜索范围限制在网页的标题内。即检索词仅匹配（在网页标题中）字词出现在检索结果的网页的链接内和打开网页后浏览器的标题栏内。</a:t>
            </a:r>
          </a:p>
        </p:txBody>
      </p:sp>
      <p:pic>
        <p:nvPicPr>
          <p:cNvPr id="6" name="图片 5" descr="3.jpg"/>
          <p:cNvPicPr>
            <a:picLocks noChangeAspect="1"/>
          </p:cNvPicPr>
          <p:nvPr/>
        </p:nvPicPr>
        <p:blipFill>
          <a:blip r:embed="rId2" cstate="print"/>
          <a:srcRect/>
          <a:stretch>
            <a:fillRect/>
          </a:stretch>
        </p:blipFill>
        <p:spPr bwMode="auto">
          <a:xfrm>
            <a:off x="0" y="1970088"/>
            <a:ext cx="9144000" cy="488791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内容占位符 2"/>
          <p:cNvSpPr>
            <a:spLocks noGrp="1"/>
          </p:cNvSpPr>
          <p:nvPr>
            <p:ph idx="4294967295"/>
          </p:nvPr>
        </p:nvSpPr>
        <p:spPr>
          <a:xfrm>
            <a:off x="539750" y="452438"/>
            <a:ext cx="8229600" cy="4389437"/>
          </a:xfrm>
        </p:spPr>
        <p:txBody>
          <a:bodyPr/>
          <a:lstStyle/>
          <a:p>
            <a:pPr eaLnBrk="1" hangingPunct="1"/>
            <a:r>
              <a:rPr lang="en-US" altLang="zh-CN" smtClean="0"/>
              <a:t>Intext</a:t>
            </a:r>
            <a:r>
              <a:rPr lang="zh-CN" altLang="en-US" smtClean="0"/>
              <a:t>：</a:t>
            </a:r>
            <a:endParaRPr lang="en-US" smtClean="0"/>
          </a:p>
          <a:p>
            <a:pPr eaLnBrk="1" hangingPunct="1">
              <a:buFontTx/>
              <a:buNone/>
            </a:pPr>
            <a:r>
              <a:rPr lang="zh-CN" altLang="en-US" sz="2000" smtClean="0"/>
              <a:t>          只在网页的正文中检索关键词，即忽略超链接文本、</a:t>
            </a:r>
            <a:r>
              <a:rPr lang="en-US" altLang="zh-CN" sz="2000" smtClean="0"/>
              <a:t>URL</a:t>
            </a:r>
            <a:r>
              <a:rPr lang="zh-CN" altLang="en-US" sz="2000" smtClean="0"/>
              <a:t>以及题目等。</a:t>
            </a:r>
          </a:p>
        </p:txBody>
      </p:sp>
      <p:pic>
        <p:nvPicPr>
          <p:cNvPr id="6" name="图片 5" descr="4.jpg"/>
          <p:cNvPicPr>
            <a:picLocks noChangeAspect="1"/>
          </p:cNvPicPr>
          <p:nvPr/>
        </p:nvPicPr>
        <p:blipFill>
          <a:blip r:embed="rId2" cstate="print"/>
          <a:srcRect/>
          <a:stretch>
            <a:fillRect/>
          </a:stretch>
        </p:blipFill>
        <p:spPr bwMode="auto">
          <a:xfrm>
            <a:off x="0" y="1838325"/>
            <a:ext cx="9144000" cy="50196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内容占位符 2"/>
          <p:cNvSpPr>
            <a:spLocks noGrp="1"/>
          </p:cNvSpPr>
          <p:nvPr>
            <p:ph idx="4294967295"/>
          </p:nvPr>
        </p:nvSpPr>
        <p:spPr>
          <a:xfrm>
            <a:off x="514350" y="393700"/>
            <a:ext cx="8229600" cy="4387850"/>
          </a:xfrm>
        </p:spPr>
        <p:txBody>
          <a:bodyPr/>
          <a:lstStyle/>
          <a:p>
            <a:pPr eaLnBrk="1" hangingPunct="1"/>
            <a:r>
              <a:rPr lang="en-US" altLang="zh-CN" smtClean="0"/>
              <a:t>Site</a:t>
            </a:r>
            <a:r>
              <a:rPr lang="zh-CN" altLang="en-US" smtClean="0"/>
              <a:t>：</a:t>
            </a:r>
            <a:endParaRPr lang="en-US" smtClean="0"/>
          </a:p>
          <a:p>
            <a:pPr eaLnBrk="1" hangingPunct="1">
              <a:buFontTx/>
              <a:buNone/>
            </a:pPr>
            <a:r>
              <a:rPr lang="zh-CN" altLang="en-US" sz="2000" smtClean="0"/>
              <a:t>             将检索局限在特定网站或者网域内，即将搜索限制在某个特定站点或者顶级域名内。</a:t>
            </a:r>
          </a:p>
        </p:txBody>
      </p:sp>
      <p:pic>
        <p:nvPicPr>
          <p:cNvPr id="6" name="图片 5" descr="5.jpg"/>
          <p:cNvPicPr>
            <a:picLocks noChangeAspect="1"/>
          </p:cNvPicPr>
          <p:nvPr/>
        </p:nvPicPr>
        <p:blipFill>
          <a:blip r:embed="rId2" cstate="print"/>
          <a:srcRect/>
          <a:stretch>
            <a:fillRect/>
          </a:stretch>
        </p:blipFill>
        <p:spPr bwMode="auto">
          <a:xfrm>
            <a:off x="0" y="1739900"/>
            <a:ext cx="9144000" cy="51181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solidFill>
          <a:srgbClr val="FFFF00"/>
        </a:solidFill>
        <a:effectLst/>
      </p:bgPr>
    </p:bg>
    <p:spTree>
      <p:nvGrpSpPr>
        <p:cNvPr id="1" name=""/>
        <p:cNvGrpSpPr/>
        <p:nvPr/>
      </p:nvGrpSpPr>
      <p:grpSpPr>
        <a:xfrm>
          <a:off x="0" y="0"/>
          <a:ext cx="0" cy="0"/>
          <a:chOff x="0" y="0"/>
          <a:chExt cx="0" cy="0"/>
        </a:xfrm>
      </p:grpSpPr>
      <p:sp>
        <p:nvSpPr>
          <p:cNvPr id="16386" name="AutoShape 2"/>
          <p:cNvSpPr>
            <a:spLocks noChangeAspect="1" noChangeArrowheads="1"/>
          </p:cNvSpPr>
          <p:nvPr/>
        </p:nvSpPr>
        <p:spPr bwMode="auto">
          <a:xfrm>
            <a:off x="155575" y="-2813050"/>
            <a:ext cx="304800" cy="304800"/>
          </a:xfrm>
          <a:prstGeom prst="rect">
            <a:avLst/>
          </a:prstGeom>
          <a:noFill/>
          <a:ln w="9525">
            <a:noFill/>
            <a:miter lim="800000"/>
            <a:headEnd/>
            <a:tailEnd/>
          </a:ln>
        </p:spPr>
        <p:txBody>
          <a:bodyPr/>
          <a:lstStyle/>
          <a:p>
            <a:pPr fontAlgn="base">
              <a:spcBef>
                <a:spcPct val="0"/>
              </a:spcBef>
              <a:spcAft>
                <a:spcPct val="0"/>
              </a:spcAft>
            </a:pPr>
            <a:endParaRPr lang="zh-CN" altLang="zh-CN" smtClean="0">
              <a:solidFill>
                <a:srgbClr val="000000"/>
              </a:solidFill>
              <a:latin typeface="Constantia" pitchFamily="18" charset="0"/>
              <a:sym typeface="宋体" pitchFamily="2" charset="-122"/>
            </a:endParaRPr>
          </a:p>
        </p:txBody>
      </p:sp>
      <p:sp>
        <p:nvSpPr>
          <p:cNvPr id="16387" name="圆角矩形 4"/>
          <p:cNvSpPr>
            <a:spLocks noChangeArrowheads="1"/>
          </p:cNvSpPr>
          <p:nvPr/>
        </p:nvSpPr>
        <p:spPr bwMode="auto">
          <a:xfrm>
            <a:off x="0" y="0"/>
            <a:ext cx="9144000" cy="725488"/>
          </a:xfrm>
          <a:prstGeom prst="roundRect">
            <a:avLst>
              <a:gd name="adj" fmla="val 16667"/>
            </a:avLst>
          </a:prstGeom>
          <a:noFill/>
          <a:ln w="44450">
            <a:solidFill>
              <a:srgbClr val="FF0000"/>
            </a:solidFill>
            <a:round/>
            <a:headEnd/>
            <a:tailEnd/>
          </a:ln>
        </p:spPr>
        <p:txBody>
          <a:bodyPr anchor="ctr"/>
          <a:lstStyle/>
          <a:p>
            <a:pPr algn="ctr" fontAlgn="base">
              <a:spcBef>
                <a:spcPct val="0"/>
              </a:spcBef>
              <a:spcAft>
                <a:spcPct val="0"/>
              </a:spcAft>
            </a:pPr>
            <a:r>
              <a:rPr lang="zh-CN" altLang="en-US" sz="2000" b="1" smtClean="0">
                <a:solidFill>
                  <a:srgbClr val="000000"/>
                </a:solidFill>
                <a:latin typeface="Constantia" pitchFamily="18" charset="0"/>
                <a:sym typeface="Constantia" pitchFamily="18" charset="0"/>
              </a:rPr>
              <a:t>水下机器人 </a:t>
            </a:r>
            <a:r>
              <a:rPr lang="en-US" altLang="zh-CN" sz="2000" b="1" smtClean="0">
                <a:solidFill>
                  <a:srgbClr val="000000"/>
                </a:solidFill>
                <a:latin typeface="Constantia" pitchFamily="18" charset="0"/>
                <a:sym typeface="Constantia" pitchFamily="18" charset="0"/>
              </a:rPr>
              <a:t>site:edu.cn  </a:t>
            </a:r>
            <a:r>
              <a:rPr lang="zh-CN" altLang="en-US" sz="2000" b="1" smtClean="0">
                <a:solidFill>
                  <a:srgbClr val="000000"/>
                </a:solidFill>
                <a:latin typeface="宋体" pitchFamily="2" charset="-122"/>
                <a:sym typeface="宋体" pitchFamily="2" charset="-122"/>
              </a:rPr>
              <a:t>查找有关水下机器人的高校发布的信息</a:t>
            </a:r>
            <a:endParaRPr lang="zh-CN" altLang="en-US" sz="2000" b="1" smtClean="0">
              <a:solidFill>
                <a:srgbClr val="000000"/>
              </a:solidFill>
            </a:endParaRPr>
          </a:p>
        </p:txBody>
      </p:sp>
      <p:pic>
        <p:nvPicPr>
          <p:cNvPr id="16388" name="图片 4" descr="6.jpg"/>
          <p:cNvPicPr>
            <a:picLocks noChangeAspect="1"/>
          </p:cNvPicPr>
          <p:nvPr/>
        </p:nvPicPr>
        <p:blipFill>
          <a:blip r:embed="rId2" cstate="print"/>
          <a:srcRect/>
          <a:stretch>
            <a:fillRect/>
          </a:stretch>
        </p:blipFill>
        <p:spPr bwMode="auto">
          <a:xfrm>
            <a:off x="0" y="744538"/>
            <a:ext cx="9144000" cy="6113462"/>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rgbClr val="FFFF00"/>
        </a:solidFill>
        <a:effectLst/>
      </p:bgPr>
    </p:bg>
    <p:spTree>
      <p:nvGrpSpPr>
        <p:cNvPr id="1" name=""/>
        <p:cNvGrpSpPr/>
        <p:nvPr/>
      </p:nvGrpSpPr>
      <p:grpSpPr>
        <a:xfrm>
          <a:off x="0" y="0"/>
          <a:ext cx="0" cy="0"/>
          <a:chOff x="0" y="0"/>
          <a:chExt cx="0" cy="0"/>
        </a:xfrm>
      </p:grpSpPr>
      <p:sp>
        <p:nvSpPr>
          <p:cNvPr id="17410" name="矩形 6"/>
          <p:cNvSpPr>
            <a:spLocks noChangeArrowheads="1"/>
          </p:cNvSpPr>
          <p:nvPr/>
        </p:nvSpPr>
        <p:spPr bwMode="auto">
          <a:xfrm>
            <a:off x="0" y="0"/>
            <a:ext cx="9144000" cy="646113"/>
          </a:xfrm>
          <a:prstGeom prst="rect">
            <a:avLst/>
          </a:prstGeom>
          <a:noFill/>
          <a:ln w="9525">
            <a:noFill/>
            <a:miter lim="800000"/>
            <a:headEnd/>
            <a:tailEnd/>
          </a:ln>
        </p:spPr>
        <p:txBody>
          <a:bodyPr>
            <a:spAutoFit/>
          </a:bodyPr>
          <a:lstStyle/>
          <a:p>
            <a:pPr algn="ctr" fontAlgn="base">
              <a:spcBef>
                <a:spcPct val="0"/>
              </a:spcBef>
              <a:spcAft>
                <a:spcPct val="0"/>
              </a:spcAft>
            </a:pPr>
            <a:r>
              <a:rPr lang="zh-CN" altLang="en-US" sz="3600" smtClean="0">
                <a:solidFill>
                  <a:srgbClr val="000000"/>
                </a:solidFill>
              </a:rPr>
              <a:t>限制国家区域</a:t>
            </a:r>
            <a:r>
              <a:rPr lang="en-US" altLang="zh-CN" sz="3600" smtClean="0">
                <a:solidFill>
                  <a:srgbClr val="000000"/>
                </a:solidFill>
              </a:rPr>
              <a:t> </a:t>
            </a:r>
            <a:endParaRPr lang="zh-CN" altLang="en-US" sz="3600" smtClean="0">
              <a:solidFill>
                <a:srgbClr val="000000"/>
              </a:solidFill>
            </a:endParaRPr>
          </a:p>
        </p:txBody>
      </p:sp>
      <p:pic>
        <p:nvPicPr>
          <p:cNvPr id="17411" name="图片 7" descr="7.jpg"/>
          <p:cNvPicPr>
            <a:picLocks noChangeAspect="1"/>
          </p:cNvPicPr>
          <p:nvPr/>
        </p:nvPicPr>
        <p:blipFill>
          <a:blip r:embed="rId2" cstate="print"/>
          <a:srcRect/>
          <a:stretch>
            <a:fillRect/>
          </a:stretch>
        </p:blipFill>
        <p:spPr bwMode="auto">
          <a:xfrm>
            <a:off x="0" y="725488"/>
            <a:ext cx="9144000" cy="6132512"/>
          </a:xfrm>
          <a:prstGeom prst="rect">
            <a:avLst/>
          </a:prstGeom>
          <a:noFill/>
          <a:ln w="9525">
            <a:noFill/>
            <a:miter lim="800000"/>
            <a:headEnd/>
            <a:tailEnd/>
          </a:ln>
        </p:spPr>
      </p:pic>
      <p:sp>
        <p:nvSpPr>
          <p:cNvPr id="17412" name="圆角矩形 4"/>
          <p:cNvSpPr>
            <a:spLocks noChangeArrowheads="1"/>
          </p:cNvSpPr>
          <p:nvPr/>
        </p:nvSpPr>
        <p:spPr bwMode="auto">
          <a:xfrm>
            <a:off x="0" y="0"/>
            <a:ext cx="9144000" cy="725488"/>
          </a:xfrm>
          <a:prstGeom prst="roundRect">
            <a:avLst>
              <a:gd name="adj" fmla="val 16667"/>
            </a:avLst>
          </a:prstGeom>
          <a:noFill/>
          <a:ln w="44450">
            <a:solidFill>
              <a:srgbClr val="FF0000"/>
            </a:solidFill>
            <a:round/>
            <a:headEnd/>
            <a:tailEnd/>
          </a:ln>
        </p:spPr>
        <p:txBody>
          <a:bodyPr anchor="ctr"/>
          <a:lstStyle/>
          <a:p>
            <a:pPr algn="ctr" fontAlgn="base">
              <a:spcBef>
                <a:spcPct val="0"/>
              </a:spcBef>
              <a:spcAft>
                <a:spcPct val="0"/>
              </a:spcAft>
            </a:pPr>
            <a:endParaRPr lang="zh-CN" altLang="en-US" sz="2000" b="1" smtClean="0">
              <a:solidFill>
                <a:srgbClr val="000000"/>
              </a:solidFill>
            </a:endParaRPr>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内容占位符 2"/>
          <p:cNvSpPr>
            <a:spLocks noGrp="1"/>
          </p:cNvSpPr>
          <p:nvPr>
            <p:ph idx="4294967295"/>
          </p:nvPr>
        </p:nvSpPr>
        <p:spPr>
          <a:xfrm>
            <a:off x="622300" y="312738"/>
            <a:ext cx="8229600" cy="4389437"/>
          </a:xfrm>
        </p:spPr>
        <p:txBody>
          <a:bodyPr/>
          <a:lstStyle/>
          <a:p>
            <a:pPr eaLnBrk="1" hangingPunct="1"/>
            <a:r>
              <a:rPr lang="en-US" altLang="zh-CN" smtClean="0"/>
              <a:t>Inurl</a:t>
            </a:r>
            <a:r>
              <a:rPr lang="zh-CN" altLang="en-US" smtClean="0"/>
              <a:t>：</a:t>
            </a:r>
            <a:endParaRPr lang="en-US" smtClean="0"/>
          </a:p>
          <a:p>
            <a:pPr eaLnBrk="1" hangingPunct="1">
              <a:buFontTx/>
              <a:buNone/>
            </a:pPr>
            <a:r>
              <a:rPr lang="zh-CN" altLang="en-US" sz="2000" smtClean="0"/>
              <a:t>           将搜索结果限制在</a:t>
            </a:r>
            <a:r>
              <a:rPr lang="en-US" altLang="zh-CN" sz="2000" smtClean="0"/>
              <a:t>URL</a:t>
            </a:r>
            <a:r>
              <a:rPr lang="zh-CN" altLang="en-US" sz="2000" smtClean="0"/>
              <a:t>或者网站页面上，他可以查询网站的子目录。一般通过这个语法，我们可以查找某些特定的内容页，如帮助页，也可以查找特定的文件，如音乐或者视频文件。</a:t>
            </a:r>
          </a:p>
        </p:txBody>
      </p:sp>
      <p:pic>
        <p:nvPicPr>
          <p:cNvPr id="6" name="图片 5" descr="8.jpg"/>
          <p:cNvPicPr>
            <a:picLocks noChangeAspect="1"/>
          </p:cNvPicPr>
          <p:nvPr/>
        </p:nvPicPr>
        <p:blipFill>
          <a:blip r:embed="rId2" cstate="print"/>
          <a:srcRect/>
          <a:stretch>
            <a:fillRect/>
          </a:stretch>
        </p:blipFill>
        <p:spPr bwMode="auto">
          <a:xfrm>
            <a:off x="0" y="1903413"/>
            <a:ext cx="9144000" cy="4954587"/>
          </a:xfrm>
          <a:prstGeom prst="rect">
            <a:avLst/>
          </a:prstGeom>
          <a:noFill/>
          <a:ln w="9525">
            <a:noFill/>
            <a:miter lim="800000"/>
            <a:headEnd/>
            <a:tailEnd/>
          </a:ln>
        </p:spPr>
      </p:pic>
      <p:pic>
        <p:nvPicPr>
          <p:cNvPr id="4" name="图片 3" descr="1.jpg"/>
          <p:cNvPicPr>
            <a:picLocks noChangeAspect="1"/>
          </p:cNvPicPr>
          <p:nvPr/>
        </p:nvPicPr>
        <p:blipFill>
          <a:blip r:embed="rId3" cstate="print"/>
          <a:stretch>
            <a:fillRect/>
          </a:stretch>
        </p:blipFill>
        <p:spPr>
          <a:xfrm>
            <a:off x="1078464" y="0"/>
            <a:ext cx="6987072" cy="68580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内容占位符 2"/>
          <p:cNvSpPr>
            <a:spLocks noGrp="1"/>
          </p:cNvSpPr>
          <p:nvPr>
            <p:ph idx="4294967295"/>
          </p:nvPr>
        </p:nvSpPr>
        <p:spPr>
          <a:xfrm>
            <a:off x="446856" y="188640"/>
            <a:ext cx="8229600" cy="1656184"/>
          </a:xfrm>
        </p:spPr>
        <p:txBody>
          <a:bodyPr/>
          <a:lstStyle/>
          <a:p>
            <a:pPr eaLnBrk="1" hangingPunct="1">
              <a:lnSpc>
                <a:spcPct val="125000"/>
              </a:lnSpc>
            </a:pPr>
            <a:r>
              <a:rPr lang="en-US" altLang="zh-CN" sz="2400" dirty="0" smtClean="0"/>
              <a:t>Link</a:t>
            </a:r>
            <a:r>
              <a:rPr lang="zh-CN" altLang="en-US" sz="2400" dirty="0" smtClean="0"/>
              <a:t>：</a:t>
            </a:r>
            <a:endParaRPr lang="en-US" sz="2400" dirty="0" smtClean="0"/>
          </a:p>
          <a:p>
            <a:pPr eaLnBrk="1" hangingPunct="1">
              <a:lnSpc>
                <a:spcPct val="125000"/>
              </a:lnSpc>
              <a:buFontTx/>
              <a:buNone/>
            </a:pPr>
            <a:r>
              <a:rPr lang="zh-CN" altLang="en-US" sz="2400" dirty="0" smtClean="0"/>
              <a:t>            检索所有链接到某个特定</a:t>
            </a:r>
            <a:r>
              <a:rPr lang="en-US" altLang="zh-CN" sz="2400" dirty="0" smtClean="0"/>
              <a:t>URL</a:t>
            </a:r>
            <a:r>
              <a:rPr lang="zh-CN" altLang="en-US" sz="2400" dirty="0" smtClean="0"/>
              <a:t>的页面列表。例如，搜索所有链向上海海事大学图书馆的链接，其结果如下：</a:t>
            </a:r>
          </a:p>
          <a:p>
            <a:pPr eaLnBrk="1" hangingPunct="1">
              <a:lnSpc>
                <a:spcPct val="80000"/>
              </a:lnSpc>
              <a:buFontTx/>
              <a:buNone/>
            </a:pPr>
            <a:endParaRPr lang="zh-CN" altLang="en-US" sz="2400" dirty="0" smtClean="0"/>
          </a:p>
        </p:txBody>
      </p:sp>
      <p:pic>
        <p:nvPicPr>
          <p:cNvPr id="6" name="图片 5" descr="9.jpg"/>
          <p:cNvPicPr>
            <a:picLocks noChangeAspect="1"/>
          </p:cNvPicPr>
          <p:nvPr/>
        </p:nvPicPr>
        <p:blipFill>
          <a:blip r:embed="rId2" cstate="print"/>
          <a:srcRect/>
          <a:stretch>
            <a:fillRect/>
          </a:stretch>
        </p:blipFill>
        <p:spPr bwMode="auto">
          <a:xfrm>
            <a:off x="0" y="1941513"/>
            <a:ext cx="9144000" cy="49164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内容占位符 2"/>
          <p:cNvSpPr>
            <a:spLocks noGrp="1"/>
          </p:cNvSpPr>
          <p:nvPr>
            <p:ph idx="4294967295"/>
          </p:nvPr>
        </p:nvSpPr>
        <p:spPr>
          <a:xfrm>
            <a:off x="441325" y="260350"/>
            <a:ext cx="8229600" cy="4389438"/>
          </a:xfrm>
        </p:spPr>
        <p:txBody>
          <a:bodyPr/>
          <a:lstStyle/>
          <a:p>
            <a:pPr eaLnBrk="1" hangingPunct="1"/>
            <a:r>
              <a:rPr lang="en-US" altLang="zh-CN" dirty="0" smtClean="0"/>
              <a:t>Cached—</a:t>
            </a:r>
            <a:r>
              <a:rPr lang="zh-CN" altLang="en-US" dirty="0" smtClean="0"/>
              <a:t>网页快照：</a:t>
            </a:r>
            <a:endParaRPr lang="en-US" dirty="0" smtClean="0"/>
          </a:p>
          <a:p>
            <a:pPr eaLnBrk="1" hangingPunct="1">
              <a:buFontTx/>
              <a:buNone/>
            </a:pPr>
            <a:r>
              <a:rPr lang="zh-CN" altLang="en-US" sz="2000" dirty="0" smtClean="0"/>
              <a:t>            帮助用户查找</a:t>
            </a:r>
            <a:r>
              <a:rPr lang="en-US" altLang="zh-CN" sz="2000" dirty="0" smtClean="0"/>
              <a:t>Google</a:t>
            </a:r>
            <a:r>
              <a:rPr lang="zh-CN" altLang="en-US" sz="2000" dirty="0" smtClean="0"/>
              <a:t>的网页快照。网页快照的作用是帮助我们查找某些原链接处不存在，或者更换了内容的网页。对于我们查找过去的一些页面是很有帮助的。</a:t>
            </a:r>
          </a:p>
          <a:p>
            <a:pPr eaLnBrk="1" hangingPunct="1">
              <a:buFontTx/>
              <a:buNone/>
            </a:pPr>
            <a:endParaRPr lang="zh-CN" altLang="en-US" dirty="0" smtClean="0"/>
          </a:p>
        </p:txBody>
      </p:sp>
      <p:pic>
        <p:nvPicPr>
          <p:cNvPr id="6" name="图片 5" descr="10.jpg"/>
          <p:cNvPicPr>
            <a:picLocks noChangeAspect="1"/>
          </p:cNvPicPr>
          <p:nvPr/>
        </p:nvPicPr>
        <p:blipFill>
          <a:blip r:embed="rId2" cstate="print"/>
          <a:srcRect/>
          <a:stretch>
            <a:fillRect/>
          </a:stretch>
        </p:blipFill>
        <p:spPr bwMode="auto">
          <a:xfrm>
            <a:off x="0" y="1876425"/>
            <a:ext cx="9144000" cy="4981575"/>
          </a:xfrm>
          <a:prstGeom prst="rect">
            <a:avLst/>
          </a:prstGeom>
          <a:noFill/>
          <a:ln w="9525">
            <a:noFill/>
            <a:miter lim="800000"/>
            <a:headEnd/>
            <a:tailEnd/>
          </a:ln>
        </p:spPr>
      </p:pic>
      <p:sp>
        <p:nvSpPr>
          <p:cNvPr id="7" name="圆角矩形 6"/>
          <p:cNvSpPr/>
          <p:nvPr/>
        </p:nvSpPr>
        <p:spPr>
          <a:xfrm>
            <a:off x="1931988" y="3949700"/>
            <a:ext cx="500062" cy="24447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srgbClr val="FFFFFF"/>
              </a:solidFill>
            </a:endParaRPr>
          </a:p>
        </p:txBody>
      </p:sp>
      <p:sp>
        <p:nvSpPr>
          <p:cNvPr id="8" name="圆角矩形 7"/>
          <p:cNvSpPr/>
          <p:nvPr/>
        </p:nvSpPr>
        <p:spPr>
          <a:xfrm>
            <a:off x="3517900" y="4657725"/>
            <a:ext cx="508000" cy="24447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srgbClr val="FFFFFF"/>
              </a:solidFill>
            </a:endParaRPr>
          </a:p>
        </p:txBody>
      </p:sp>
      <p:sp>
        <p:nvSpPr>
          <p:cNvPr id="9" name="圆角矩形 8"/>
          <p:cNvSpPr/>
          <p:nvPr/>
        </p:nvSpPr>
        <p:spPr>
          <a:xfrm>
            <a:off x="3736975" y="5413375"/>
            <a:ext cx="506413" cy="24447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srgbClr val="FFFF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内容占位符 2"/>
          <p:cNvSpPr>
            <a:spLocks noGrp="1"/>
          </p:cNvSpPr>
          <p:nvPr>
            <p:ph idx="4294967295"/>
          </p:nvPr>
        </p:nvSpPr>
        <p:spPr>
          <a:xfrm>
            <a:off x="457200" y="122238"/>
            <a:ext cx="8229600" cy="4387850"/>
          </a:xfrm>
        </p:spPr>
        <p:txBody>
          <a:bodyPr/>
          <a:lstStyle/>
          <a:p>
            <a:pPr eaLnBrk="1" hangingPunct="1"/>
            <a:r>
              <a:rPr lang="en-US" altLang="zh-CN" dirty="0" err="1" smtClean="0"/>
              <a:t>Filetype</a:t>
            </a:r>
            <a:r>
              <a:rPr lang="zh-CN" altLang="en-US" dirty="0" smtClean="0"/>
              <a:t>：</a:t>
            </a:r>
            <a:endParaRPr lang="en-US" dirty="0" smtClean="0"/>
          </a:p>
          <a:p>
            <a:pPr eaLnBrk="1" hangingPunct="1">
              <a:buFontTx/>
              <a:buNone/>
            </a:pPr>
            <a:r>
              <a:rPr lang="zh-CN" altLang="en-US" sz="2000" dirty="0" smtClean="0"/>
              <a:t>             检索特定类型的文件，即搜索后缀或者文件的扩展名。在我们寻找特定格式的内容的时候，这项语法是必不可少的，能搜出一些数据库中没有的文献，如产品信息、规章制度等。例如，仅搜索关于水下机器人的</a:t>
            </a:r>
            <a:r>
              <a:rPr lang="en-US" altLang="zh-CN" sz="2000" dirty="0" err="1" smtClean="0"/>
              <a:t>pdf</a:t>
            </a:r>
            <a:r>
              <a:rPr lang="zh-CN" altLang="en-US" sz="2000" dirty="0" smtClean="0"/>
              <a:t>文件，结果如下：</a:t>
            </a:r>
          </a:p>
        </p:txBody>
      </p:sp>
      <p:pic>
        <p:nvPicPr>
          <p:cNvPr id="6" name="图片 5" descr="11.jpg"/>
          <p:cNvPicPr>
            <a:picLocks noChangeAspect="1"/>
          </p:cNvPicPr>
          <p:nvPr/>
        </p:nvPicPr>
        <p:blipFill>
          <a:blip r:embed="rId2" cstate="print"/>
          <a:srcRect/>
          <a:stretch>
            <a:fillRect/>
          </a:stretch>
        </p:blipFill>
        <p:spPr bwMode="auto">
          <a:xfrm>
            <a:off x="0" y="2027238"/>
            <a:ext cx="9144000" cy="483076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p:cNvSpPr>
            <a:spLocks noChangeAspect="1" noChangeArrowheads="1"/>
          </p:cNvSpPr>
          <p:nvPr/>
        </p:nvSpPr>
        <p:spPr bwMode="auto">
          <a:xfrm>
            <a:off x="155575" y="-3063875"/>
            <a:ext cx="304800" cy="304800"/>
          </a:xfrm>
          <a:prstGeom prst="rect">
            <a:avLst/>
          </a:prstGeom>
          <a:noFill/>
          <a:ln w="9525">
            <a:noFill/>
            <a:miter lim="800000"/>
            <a:headEnd/>
            <a:tailEnd/>
          </a:ln>
        </p:spPr>
        <p:txBody>
          <a:bodyPr/>
          <a:lstStyle/>
          <a:p>
            <a:pPr fontAlgn="base">
              <a:spcBef>
                <a:spcPct val="0"/>
              </a:spcBef>
              <a:spcAft>
                <a:spcPct val="0"/>
              </a:spcAft>
            </a:pPr>
            <a:endParaRPr lang="zh-CN" altLang="zh-CN" smtClean="0">
              <a:solidFill>
                <a:srgbClr val="000000"/>
              </a:solidFill>
              <a:latin typeface="Constantia" pitchFamily="18" charset="0"/>
              <a:sym typeface="宋体" pitchFamily="2" charset="-122"/>
            </a:endParaRPr>
          </a:p>
        </p:txBody>
      </p:sp>
      <p:pic>
        <p:nvPicPr>
          <p:cNvPr id="22531" name="图片 3" descr="12.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5.jpg"/>
          <p:cNvPicPr>
            <a:picLocks noChangeAspect="1"/>
          </p:cNvPicPr>
          <p:nvPr/>
        </p:nvPicPr>
        <p:blipFill>
          <a:blip r:embed="rId2" cstate="print"/>
          <a:stretch>
            <a:fillRect/>
          </a:stretch>
        </p:blipFill>
        <p:spPr>
          <a:xfrm>
            <a:off x="1" y="0"/>
            <a:ext cx="9144000" cy="685800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2.jpg"/>
          <p:cNvPicPr>
            <a:picLocks noChangeAspect="1"/>
          </p:cNvPicPr>
          <p:nvPr/>
        </p:nvPicPr>
        <p:blipFill>
          <a:blip r:embed="rId2" cstate="print"/>
          <a:stretch>
            <a:fillRect/>
          </a:stretch>
        </p:blipFill>
        <p:spPr>
          <a:xfrm>
            <a:off x="804862" y="33337"/>
            <a:ext cx="7534275" cy="6791325"/>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3568" y="476672"/>
            <a:ext cx="7848872" cy="5632311"/>
          </a:xfrm>
          <a:prstGeom prst="rect">
            <a:avLst/>
          </a:prstGeom>
          <a:noFill/>
        </p:spPr>
        <p:txBody>
          <a:bodyPr wrap="square" rtlCol="0">
            <a:spAutoFit/>
          </a:bodyPr>
          <a:lstStyle/>
          <a:p>
            <a:pPr algn="just"/>
            <a:r>
              <a:rPr lang="zh-CN" altLang="en-US" dirty="0" smtClean="0"/>
              <a:t>        打开</a:t>
            </a:r>
            <a:r>
              <a:rPr lang="en-US" altLang="zh-CN" dirty="0" smtClean="0"/>
              <a:t>Google</a:t>
            </a:r>
            <a:r>
              <a:rPr lang="zh-CN" altLang="en-US" dirty="0" smtClean="0"/>
              <a:t>，在关键词输入框中</a:t>
            </a:r>
            <a:r>
              <a:rPr lang="zh-CN" altLang="en-US" dirty="0" smtClean="0"/>
              <a:t>输入</a:t>
            </a:r>
            <a:r>
              <a:rPr lang="en-US" altLang="zh-CN" dirty="0" smtClean="0"/>
              <a:t>"index </a:t>
            </a:r>
            <a:r>
              <a:rPr lang="en-US" altLang="zh-CN" dirty="0" smtClean="0"/>
              <a:t>of</a:t>
            </a:r>
            <a:r>
              <a:rPr lang="en-US" altLang="zh-CN" dirty="0" smtClean="0"/>
              <a:t>/"</a:t>
            </a:r>
            <a:r>
              <a:rPr lang="en-US" altLang="zh-CN" dirty="0" err="1" smtClean="0"/>
              <a:t>inurl:lib</a:t>
            </a:r>
            <a:r>
              <a:rPr lang="en-US" altLang="zh-CN" dirty="0" smtClean="0"/>
              <a:t>(</a:t>
            </a:r>
            <a:r>
              <a:rPr lang="zh-CN" altLang="en-US" dirty="0" smtClean="0"/>
              <a:t>双引号为英文状态下），选择“搜索简体中文网页”选项，回车搜索，得到了一些网页，不要以为这是一些普通的页面，其实它们是一些图书网站的资源列表，点击打开它来看看，怎么样？是不是所有资源一收眼底了？ </a:t>
            </a:r>
          </a:p>
          <a:p>
            <a:pPr algn="just"/>
            <a:r>
              <a:rPr lang="zh-CN" altLang="en-US" dirty="0" smtClean="0"/>
              <a:t>        使用</a:t>
            </a:r>
            <a:r>
              <a:rPr lang="zh-CN" altLang="en-US" dirty="0" smtClean="0"/>
              <a:t>其他关键字可能得到更多的资源 </a:t>
            </a:r>
            <a:r>
              <a:rPr lang="zh-CN" altLang="en-US" dirty="0" smtClean="0"/>
              <a:t>：</a:t>
            </a:r>
            <a:endParaRPr lang="zh-CN" altLang="en-US" dirty="0" smtClean="0"/>
          </a:p>
          <a:p>
            <a:pPr algn="just">
              <a:buFont typeface="Wingdings" pitchFamily="2" charset="2"/>
              <a:buChar char="Ø"/>
            </a:pPr>
            <a:r>
              <a:rPr lang="zh-CN" altLang="en-US" dirty="0" smtClean="0"/>
              <a:t>在</a:t>
            </a:r>
            <a:r>
              <a:rPr lang="zh-CN" altLang="en-US" dirty="0" smtClean="0"/>
              <a:t>搜索框上输入：</a:t>
            </a:r>
            <a:r>
              <a:rPr lang="en-US" altLang="zh-CN" dirty="0" smtClean="0"/>
              <a:t>"index of /"</a:t>
            </a:r>
            <a:r>
              <a:rPr lang="en-US" altLang="zh-CN" dirty="0" err="1" smtClean="0"/>
              <a:t>cnki</a:t>
            </a:r>
            <a:r>
              <a:rPr lang="en-US" altLang="zh-CN" dirty="0" smtClean="0"/>
              <a:t> </a:t>
            </a:r>
          </a:p>
          <a:p>
            <a:pPr algn="just"/>
            <a:r>
              <a:rPr lang="zh-CN" altLang="en-US" dirty="0" smtClean="0"/>
              <a:t>再</a:t>
            </a:r>
            <a:r>
              <a:rPr lang="zh-CN" altLang="en-US" dirty="0" smtClean="0"/>
              <a:t>按搜索你就可以找到许多图书馆的</a:t>
            </a:r>
            <a:r>
              <a:rPr lang="en-US" altLang="zh-CN" dirty="0" smtClean="0"/>
              <a:t>CNKI</a:t>
            </a:r>
            <a:r>
              <a:rPr lang="zh-CN" altLang="en-US" dirty="0" smtClean="0"/>
              <a:t>、</a:t>
            </a:r>
            <a:r>
              <a:rPr lang="en-US" altLang="zh-CN" dirty="0" smtClean="0"/>
              <a:t>VIP</a:t>
            </a:r>
            <a:r>
              <a:rPr lang="zh-CN" altLang="en-US" dirty="0" smtClean="0"/>
              <a:t>、超星等</a:t>
            </a:r>
            <a:r>
              <a:rPr lang="zh-CN" altLang="en-US" dirty="0" smtClean="0"/>
              <a:t>入口；</a:t>
            </a:r>
            <a:endParaRPr lang="zh-CN" altLang="en-US" dirty="0" smtClean="0"/>
          </a:p>
          <a:p>
            <a:pPr algn="just">
              <a:buFont typeface="Wingdings" pitchFamily="2" charset="2"/>
              <a:buChar char="Ø"/>
            </a:pPr>
            <a:r>
              <a:rPr lang="zh-CN" altLang="en-US" dirty="0" smtClean="0"/>
              <a:t>在</a:t>
            </a:r>
            <a:r>
              <a:rPr lang="zh-CN" altLang="en-US" dirty="0" smtClean="0"/>
              <a:t>搜索框上输入：</a:t>
            </a:r>
            <a:r>
              <a:rPr lang="en-US" altLang="zh-CN" dirty="0" smtClean="0"/>
              <a:t>"index of /" </a:t>
            </a:r>
            <a:r>
              <a:rPr lang="en-US" altLang="zh-CN" dirty="0" err="1" smtClean="0"/>
              <a:t>ppt</a:t>
            </a:r>
            <a:r>
              <a:rPr lang="en-US" altLang="zh-CN" dirty="0" smtClean="0"/>
              <a:t> </a:t>
            </a:r>
          </a:p>
          <a:p>
            <a:pPr algn="just"/>
            <a:r>
              <a:rPr lang="zh-CN" altLang="en-US" dirty="0" smtClean="0"/>
              <a:t>再</a:t>
            </a:r>
            <a:r>
              <a:rPr lang="zh-CN" altLang="en-US" dirty="0" smtClean="0"/>
              <a:t>按搜索你就可以突破网站入口下载</a:t>
            </a:r>
            <a:r>
              <a:rPr lang="en-US" altLang="zh-CN" dirty="0" err="1" smtClean="0"/>
              <a:t>powerpint</a:t>
            </a:r>
            <a:r>
              <a:rPr lang="zh-CN" altLang="en-US" dirty="0" smtClean="0"/>
              <a:t>作品；</a:t>
            </a:r>
            <a:endParaRPr lang="zh-CN" altLang="en-US" dirty="0" smtClean="0"/>
          </a:p>
          <a:p>
            <a:pPr algn="just">
              <a:buFont typeface="Wingdings" pitchFamily="2" charset="2"/>
              <a:buChar char="Ø"/>
            </a:pPr>
            <a:r>
              <a:rPr lang="zh-CN" altLang="en-US" dirty="0" smtClean="0"/>
              <a:t>在</a:t>
            </a:r>
            <a:r>
              <a:rPr lang="zh-CN" altLang="en-US" dirty="0" smtClean="0"/>
              <a:t>搜索框上输入：</a:t>
            </a:r>
            <a:r>
              <a:rPr lang="en-US" altLang="zh-CN" dirty="0" smtClean="0"/>
              <a:t>"index of /"mp3 </a:t>
            </a:r>
          </a:p>
          <a:p>
            <a:pPr algn="just"/>
            <a:r>
              <a:rPr lang="zh-CN" altLang="en-US" dirty="0" smtClean="0"/>
              <a:t>再</a:t>
            </a:r>
            <a:r>
              <a:rPr lang="zh-CN" altLang="en-US" dirty="0" smtClean="0"/>
              <a:t>按搜索你就可以突破网站入口下载</a:t>
            </a:r>
            <a:r>
              <a:rPr lang="en-US" altLang="zh-CN" dirty="0" smtClean="0"/>
              <a:t>mp3</a:t>
            </a:r>
            <a:r>
              <a:rPr lang="zh-CN" altLang="en-US" dirty="0" smtClean="0"/>
              <a:t>、</a:t>
            </a:r>
            <a:r>
              <a:rPr lang="en-US" altLang="zh-CN" dirty="0" err="1" smtClean="0"/>
              <a:t>rm</a:t>
            </a:r>
            <a:r>
              <a:rPr lang="zh-CN" altLang="en-US" dirty="0" smtClean="0"/>
              <a:t>、</a:t>
            </a:r>
            <a:r>
              <a:rPr lang="en-US" altLang="zh-CN" dirty="0" err="1" smtClean="0"/>
              <a:t>avi</a:t>
            </a:r>
            <a:r>
              <a:rPr lang="zh-CN" altLang="en-US" dirty="0" smtClean="0"/>
              <a:t>等</a:t>
            </a:r>
            <a:r>
              <a:rPr lang="zh-CN" altLang="en-US" dirty="0" smtClean="0"/>
              <a:t>影视作品 </a:t>
            </a:r>
            <a:r>
              <a:rPr lang="zh-CN" altLang="en-US" dirty="0" smtClean="0"/>
              <a:t>；</a:t>
            </a:r>
            <a:endParaRPr lang="zh-CN" altLang="en-US" dirty="0" smtClean="0"/>
          </a:p>
          <a:p>
            <a:pPr algn="just">
              <a:buFont typeface="Wingdings" pitchFamily="2" charset="2"/>
              <a:buChar char="Ø"/>
            </a:pPr>
            <a:r>
              <a:rPr lang="zh-CN" altLang="en-US" dirty="0" smtClean="0"/>
              <a:t>在</a:t>
            </a:r>
            <a:r>
              <a:rPr lang="zh-CN" altLang="en-US" dirty="0" smtClean="0"/>
              <a:t>搜索框上输入：</a:t>
            </a:r>
            <a:r>
              <a:rPr lang="en-US" altLang="zh-CN" dirty="0" smtClean="0"/>
              <a:t>"index of /"</a:t>
            </a:r>
            <a:r>
              <a:rPr lang="en-US" altLang="zh-CN" dirty="0" err="1" smtClean="0"/>
              <a:t>swf</a:t>
            </a:r>
            <a:r>
              <a:rPr lang="en-US" altLang="zh-CN" dirty="0" smtClean="0"/>
              <a:t> </a:t>
            </a:r>
          </a:p>
          <a:p>
            <a:pPr algn="just"/>
            <a:r>
              <a:rPr lang="zh-CN" altLang="en-US" dirty="0" smtClean="0"/>
              <a:t>再</a:t>
            </a:r>
            <a:r>
              <a:rPr lang="zh-CN" altLang="en-US" dirty="0" smtClean="0"/>
              <a:t>按搜索你就可以突破网站入口下载</a:t>
            </a:r>
            <a:r>
              <a:rPr lang="en-US" altLang="zh-CN" dirty="0" smtClean="0"/>
              <a:t>flash</a:t>
            </a:r>
            <a:r>
              <a:rPr lang="zh-CN" altLang="en-US" dirty="0" smtClean="0"/>
              <a:t>作品 </a:t>
            </a:r>
            <a:r>
              <a:rPr lang="zh-CN" altLang="en-US" dirty="0" smtClean="0"/>
              <a:t>；</a:t>
            </a:r>
            <a:endParaRPr lang="zh-CN" altLang="en-US" dirty="0" smtClean="0"/>
          </a:p>
          <a:p>
            <a:pPr algn="just">
              <a:buFont typeface="Wingdings" pitchFamily="2" charset="2"/>
              <a:buChar char="Ø"/>
            </a:pPr>
            <a:r>
              <a:rPr lang="zh-CN" altLang="en-US" dirty="0" smtClean="0"/>
              <a:t>在</a:t>
            </a:r>
            <a:r>
              <a:rPr lang="zh-CN" altLang="en-US" dirty="0" smtClean="0"/>
              <a:t>搜索框上输入</a:t>
            </a:r>
            <a:r>
              <a:rPr lang="zh-CN" altLang="en-US" dirty="0" smtClean="0"/>
              <a:t>：</a:t>
            </a:r>
            <a:r>
              <a:rPr lang="en-US" altLang="zh-CN" dirty="0" smtClean="0"/>
              <a:t>“index </a:t>
            </a:r>
            <a:r>
              <a:rPr lang="en-US" altLang="zh-CN" dirty="0" smtClean="0"/>
              <a:t>of </a:t>
            </a:r>
            <a:r>
              <a:rPr lang="en-US" altLang="zh-CN" dirty="0" smtClean="0"/>
              <a:t>/”</a:t>
            </a:r>
            <a:r>
              <a:rPr lang="zh-CN" altLang="en-US" dirty="0" smtClean="0"/>
              <a:t>加上</a:t>
            </a:r>
            <a:r>
              <a:rPr lang="zh-CN" altLang="en-US" dirty="0" smtClean="0"/>
              <a:t>要下载的软件名 </a:t>
            </a:r>
          </a:p>
          <a:p>
            <a:pPr algn="just"/>
            <a:r>
              <a:rPr lang="zh-CN" altLang="en-US" dirty="0" smtClean="0"/>
              <a:t>再</a:t>
            </a:r>
            <a:r>
              <a:rPr lang="zh-CN" altLang="en-US" dirty="0" smtClean="0"/>
              <a:t>按搜索你就可以突破网站入口下载软件 </a:t>
            </a:r>
            <a:r>
              <a:rPr lang="zh-CN" altLang="en-US" dirty="0" smtClean="0"/>
              <a:t>。</a:t>
            </a:r>
            <a:endParaRPr lang="zh-CN" altLang="en-US" dirty="0" smtClean="0"/>
          </a:p>
          <a:p>
            <a:pPr algn="just"/>
            <a:endParaRPr lang="zh-CN" altLang="en-US" dirty="0" smtClean="0"/>
          </a:p>
          <a:p>
            <a:pPr algn="just"/>
            <a:r>
              <a:rPr lang="zh-CN" altLang="en-US" dirty="0" smtClean="0"/>
              <a:t>        到</a:t>
            </a:r>
            <a:r>
              <a:rPr lang="zh-CN" altLang="en-US" dirty="0" smtClean="0"/>
              <a:t>这里，大家也许都明白了，其实</a:t>
            </a:r>
            <a:r>
              <a:rPr lang="zh-CN" altLang="en-US" dirty="0" smtClean="0"/>
              <a:t>就是</a:t>
            </a:r>
            <a:r>
              <a:rPr lang="en-US" altLang="zh-CN" dirty="0" smtClean="0"/>
              <a:t>“index </a:t>
            </a:r>
            <a:r>
              <a:rPr lang="en-US" altLang="zh-CN" dirty="0" smtClean="0"/>
              <a:t>of </a:t>
            </a:r>
            <a:r>
              <a:rPr lang="en-US" altLang="zh-CN" dirty="0" smtClean="0"/>
              <a:t>/”</a:t>
            </a:r>
            <a:r>
              <a:rPr lang="zh-CN" altLang="en-US" dirty="0" smtClean="0"/>
              <a:t>这个</a:t>
            </a:r>
            <a:r>
              <a:rPr lang="zh-CN" altLang="en-US" dirty="0" smtClean="0"/>
              <a:t>关键词在起的作用，使用它可以直接进入网站首页下的所有文件和文件夹中，不必在通过</a:t>
            </a:r>
            <a:r>
              <a:rPr lang="en-US" altLang="zh-CN" dirty="0" smtClean="0"/>
              <a:t>HTTP</a:t>
            </a:r>
            <a:r>
              <a:rPr lang="zh-CN" altLang="en-US" dirty="0" smtClean="0"/>
              <a:t>的网页形式了，从而避免了那些网站的限制，作到了突破限制</a:t>
            </a:r>
            <a:r>
              <a:rPr lang="zh-CN" altLang="en-US" dirty="0" smtClean="0"/>
              <a:t>下载。</a:t>
            </a:r>
            <a:endParaRPr lang="zh-CN" altLang="en-US" dirty="0" smtClean="0"/>
          </a:p>
          <a:p>
            <a:pPr algn="just"/>
            <a:endParaRPr lang="zh-CN"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16024"/>
            <a:ext cx="8136904" cy="1612776"/>
          </a:xfrm>
        </p:spPr>
        <p:txBody>
          <a:bodyPr/>
          <a:lstStyle/>
          <a:p>
            <a:pPr>
              <a:spcBef>
                <a:spcPts val="0"/>
              </a:spcBef>
            </a:pPr>
            <a:r>
              <a:rPr lang="zh-CN" altLang="en-US" dirty="0" smtClean="0"/>
              <a:t>图片检索</a:t>
            </a:r>
            <a:endParaRPr lang="en-US" altLang="zh-CN" dirty="0" smtClean="0"/>
          </a:p>
          <a:p>
            <a:pPr algn="just">
              <a:spcBef>
                <a:spcPts val="0"/>
              </a:spcBef>
              <a:buNone/>
            </a:pPr>
            <a:r>
              <a:rPr lang="en-US" altLang="zh-CN" dirty="0" smtClean="0"/>
              <a:t>        </a:t>
            </a:r>
            <a:r>
              <a:rPr lang="en-US" altLang="zh-CN" sz="2000" dirty="0" smtClean="0"/>
              <a:t>Google</a:t>
            </a:r>
            <a:r>
              <a:rPr lang="zh-CN" altLang="en-US" sz="2000" dirty="0" smtClean="0"/>
              <a:t>可以上传图片检索，可检索出与上传的图片相类似的图片。通过该方式可以找出原图、高清图、有时候可以找到原文的链接。</a:t>
            </a:r>
            <a:endParaRPr lang="zh-CN" altLang="en-US" sz="2000" dirty="0"/>
          </a:p>
        </p:txBody>
      </p:sp>
      <p:pic>
        <p:nvPicPr>
          <p:cNvPr id="4" name="图片 3" descr="3.jpg"/>
          <p:cNvPicPr>
            <a:picLocks noChangeAspect="1"/>
          </p:cNvPicPr>
          <p:nvPr/>
        </p:nvPicPr>
        <p:blipFill>
          <a:blip r:embed="rId2" cstate="print"/>
          <a:srcRect l="4212" t="8158" r="5238"/>
          <a:stretch>
            <a:fillRect/>
          </a:stretch>
        </p:blipFill>
        <p:spPr>
          <a:xfrm>
            <a:off x="1403648" y="1484784"/>
            <a:ext cx="6192688" cy="2431926"/>
          </a:xfrm>
          <a:prstGeom prst="rect">
            <a:avLst/>
          </a:prstGeom>
        </p:spPr>
      </p:pic>
      <p:sp>
        <p:nvSpPr>
          <p:cNvPr id="5" name="圆角矩形 4"/>
          <p:cNvSpPr/>
          <p:nvPr/>
        </p:nvSpPr>
        <p:spPr>
          <a:xfrm>
            <a:off x="6191275" y="2736751"/>
            <a:ext cx="576064" cy="43204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descr="4.jpg"/>
          <p:cNvPicPr>
            <a:picLocks noChangeAspect="1"/>
          </p:cNvPicPr>
          <p:nvPr/>
        </p:nvPicPr>
        <p:blipFill>
          <a:blip r:embed="rId3" cstate="print"/>
          <a:stretch>
            <a:fillRect/>
          </a:stretch>
        </p:blipFill>
        <p:spPr>
          <a:xfrm>
            <a:off x="2686050" y="3467100"/>
            <a:ext cx="6457950" cy="33909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Grp="1" noChangeAspect="1" noChangeArrowheads="1"/>
          </p:cNvPicPr>
          <p:nvPr>
            <p:ph idx="4294967295"/>
          </p:nvPr>
        </p:nvPicPr>
        <p:blipFill>
          <a:blip r:embed="rId2" cstate="print"/>
          <a:srcRect/>
          <a:stretch>
            <a:fillRect/>
          </a:stretch>
        </p:blipFill>
        <p:spPr>
          <a:xfrm>
            <a:off x="1244600" y="779463"/>
            <a:ext cx="7091363" cy="5280025"/>
          </a:xfrm>
        </p:spPr>
      </p:pic>
      <p:sp>
        <p:nvSpPr>
          <p:cNvPr id="67587" name="云形标注 8"/>
          <p:cNvSpPr>
            <a:spLocks noChangeArrowheads="1"/>
          </p:cNvSpPr>
          <p:nvPr/>
        </p:nvSpPr>
        <p:spPr bwMode="auto">
          <a:xfrm>
            <a:off x="4244975" y="1065213"/>
            <a:ext cx="1143000" cy="642937"/>
          </a:xfrm>
          <a:prstGeom prst="cloudCallout">
            <a:avLst>
              <a:gd name="adj1" fmla="val -20833"/>
              <a:gd name="adj2" fmla="val 62500"/>
            </a:avLst>
          </a:prstGeom>
          <a:noFill/>
          <a:ln w="25400">
            <a:solidFill>
              <a:srgbClr val="FF0000"/>
            </a:solidFill>
            <a:round/>
            <a:headEnd/>
            <a:tailEnd/>
          </a:ln>
        </p:spPr>
        <p:txBody>
          <a:bodyPr anchor="ctr"/>
          <a:lstStyle/>
          <a:p>
            <a:pPr algn="ctr" fontAlgn="base">
              <a:spcBef>
                <a:spcPct val="0"/>
              </a:spcBef>
              <a:spcAft>
                <a:spcPct val="0"/>
              </a:spcAft>
            </a:pPr>
            <a:r>
              <a:rPr lang="en-US" altLang="zh-CN" smtClean="0">
                <a:solidFill>
                  <a:srgbClr val="FF0000"/>
                </a:solidFill>
                <a:latin typeface="Constantia" pitchFamily="18" charset="0"/>
              </a:rPr>
              <a:t>AND</a:t>
            </a:r>
            <a:endParaRPr lang="zh-CN" altLang="en-US" smtClean="0">
              <a:solidFill>
                <a:srgbClr val="FF0000"/>
              </a:solidFill>
              <a:latin typeface="Constantia" pitchFamily="18" charset="0"/>
            </a:endParaRPr>
          </a:p>
        </p:txBody>
      </p:sp>
      <p:sp>
        <p:nvSpPr>
          <p:cNvPr id="67588" name="云形标注 9"/>
          <p:cNvSpPr>
            <a:spLocks noChangeArrowheads="1"/>
          </p:cNvSpPr>
          <p:nvPr/>
        </p:nvSpPr>
        <p:spPr bwMode="auto">
          <a:xfrm>
            <a:off x="4173538" y="1279525"/>
            <a:ext cx="1428750" cy="714375"/>
          </a:xfrm>
          <a:prstGeom prst="cloudCallout">
            <a:avLst>
              <a:gd name="adj1" fmla="val -20833"/>
              <a:gd name="adj2" fmla="val 62500"/>
            </a:avLst>
          </a:prstGeom>
          <a:noFill/>
          <a:ln w="25400">
            <a:solidFill>
              <a:srgbClr val="FF0000"/>
            </a:solidFill>
            <a:round/>
            <a:headEnd/>
            <a:tailEnd/>
          </a:ln>
        </p:spPr>
        <p:txBody>
          <a:bodyPr anchor="ctr"/>
          <a:lstStyle/>
          <a:p>
            <a:pPr algn="ctr" fontAlgn="base">
              <a:spcBef>
                <a:spcPct val="0"/>
              </a:spcBef>
              <a:spcAft>
                <a:spcPct val="0"/>
              </a:spcAft>
            </a:pPr>
            <a:r>
              <a:rPr lang="zh-CN" altLang="en-US" smtClean="0">
                <a:solidFill>
                  <a:srgbClr val="FF0000"/>
                </a:solidFill>
                <a:latin typeface="Constantia" pitchFamily="18" charset="0"/>
              </a:rPr>
              <a:t>双引号</a:t>
            </a:r>
          </a:p>
        </p:txBody>
      </p:sp>
      <p:sp>
        <p:nvSpPr>
          <p:cNvPr id="67589" name="椭圆形标注 10"/>
          <p:cNvSpPr>
            <a:spLocks noChangeArrowheads="1"/>
          </p:cNvSpPr>
          <p:nvPr/>
        </p:nvSpPr>
        <p:spPr bwMode="auto">
          <a:xfrm>
            <a:off x="4102100" y="1493838"/>
            <a:ext cx="1357313" cy="785812"/>
          </a:xfrm>
          <a:prstGeom prst="wedgeEllipseCallout">
            <a:avLst>
              <a:gd name="adj1" fmla="val -20833"/>
              <a:gd name="adj2" fmla="val 62500"/>
            </a:avLst>
          </a:prstGeom>
          <a:noFill/>
          <a:ln w="25400">
            <a:solidFill>
              <a:srgbClr val="FF0000"/>
            </a:solidFill>
            <a:miter lim="800000"/>
            <a:headEnd/>
            <a:tailEnd/>
          </a:ln>
        </p:spPr>
        <p:txBody>
          <a:bodyPr anchor="ctr"/>
          <a:lstStyle/>
          <a:p>
            <a:pPr algn="ctr" fontAlgn="base">
              <a:spcBef>
                <a:spcPct val="0"/>
              </a:spcBef>
              <a:spcAft>
                <a:spcPct val="0"/>
              </a:spcAft>
            </a:pPr>
            <a:r>
              <a:rPr lang="en-US" altLang="zh-CN" smtClean="0">
                <a:solidFill>
                  <a:srgbClr val="FF0000"/>
                </a:solidFill>
                <a:latin typeface="Constantia" pitchFamily="18" charset="0"/>
              </a:rPr>
              <a:t>OR</a:t>
            </a:r>
            <a:endParaRPr lang="zh-CN" altLang="en-US" smtClean="0">
              <a:solidFill>
                <a:srgbClr val="FF0000"/>
              </a:solidFill>
              <a:latin typeface="Constantia" pitchFamily="18" charset="0"/>
            </a:endParaRPr>
          </a:p>
        </p:txBody>
      </p:sp>
      <p:sp>
        <p:nvSpPr>
          <p:cNvPr id="67590" name="椭圆形标注 11"/>
          <p:cNvSpPr>
            <a:spLocks noChangeArrowheads="1"/>
          </p:cNvSpPr>
          <p:nvPr/>
        </p:nvSpPr>
        <p:spPr bwMode="auto">
          <a:xfrm>
            <a:off x="4244975" y="1779588"/>
            <a:ext cx="1785938" cy="785812"/>
          </a:xfrm>
          <a:prstGeom prst="wedgeEllipseCallout">
            <a:avLst>
              <a:gd name="adj1" fmla="val -20833"/>
              <a:gd name="adj2" fmla="val 62500"/>
            </a:avLst>
          </a:prstGeom>
          <a:noFill/>
          <a:ln w="25400">
            <a:solidFill>
              <a:srgbClr val="FF0000"/>
            </a:solidFill>
            <a:miter lim="800000"/>
            <a:headEnd/>
            <a:tailEnd/>
          </a:ln>
        </p:spPr>
        <p:txBody>
          <a:bodyPr anchor="ctr"/>
          <a:lstStyle/>
          <a:p>
            <a:pPr algn="ctr" fontAlgn="base">
              <a:spcBef>
                <a:spcPct val="0"/>
              </a:spcBef>
              <a:spcAft>
                <a:spcPct val="0"/>
              </a:spcAft>
            </a:pPr>
            <a:r>
              <a:rPr lang="zh-CN" altLang="en-US" smtClean="0">
                <a:solidFill>
                  <a:srgbClr val="FF0000"/>
                </a:solidFill>
                <a:latin typeface="Constantia" pitchFamily="18" charset="0"/>
              </a:rPr>
              <a:t>减号</a:t>
            </a:r>
            <a:r>
              <a:rPr lang="en-US" altLang="zh-CN" smtClean="0">
                <a:solidFill>
                  <a:srgbClr val="FF0000"/>
                </a:solidFill>
                <a:latin typeface="Constantia" pitchFamily="18" charset="0"/>
              </a:rPr>
              <a:t>-</a:t>
            </a:r>
            <a:endParaRPr lang="zh-CN" altLang="en-US" smtClean="0">
              <a:solidFill>
                <a:srgbClr val="FF0000"/>
              </a:solidFill>
              <a:latin typeface="Constantia" pitchFamily="18" charset="0"/>
            </a:endParaRPr>
          </a:p>
        </p:txBody>
      </p:sp>
      <p:sp>
        <p:nvSpPr>
          <p:cNvPr id="67591" name="线形标注 2 12"/>
          <p:cNvSpPr>
            <a:spLocks/>
          </p:cNvSpPr>
          <p:nvPr/>
        </p:nvSpPr>
        <p:spPr bwMode="auto">
          <a:xfrm>
            <a:off x="6459538" y="2565400"/>
            <a:ext cx="1071562" cy="571500"/>
          </a:xfrm>
          <a:prstGeom prst="borderCallout2">
            <a:avLst>
              <a:gd name="adj1" fmla="val 18750"/>
              <a:gd name="adj2" fmla="val -8333"/>
              <a:gd name="adj3" fmla="val 18750"/>
              <a:gd name="adj4" fmla="val -16667"/>
              <a:gd name="adj5" fmla="val 112500"/>
              <a:gd name="adj6" fmla="val -46667"/>
            </a:avLst>
          </a:prstGeom>
          <a:noFill/>
          <a:ln w="25400">
            <a:solidFill>
              <a:srgbClr val="FF0000"/>
            </a:solidFill>
            <a:miter lim="800000"/>
            <a:headEnd/>
            <a:tailEnd/>
          </a:ln>
        </p:spPr>
        <p:txBody>
          <a:bodyPr anchor="ctr"/>
          <a:lstStyle/>
          <a:p>
            <a:pPr algn="ctr" fontAlgn="base">
              <a:spcBef>
                <a:spcPct val="0"/>
              </a:spcBef>
              <a:spcAft>
                <a:spcPct val="0"/>
              </a:spcAft>
            </a:pPr>
            <a:r>
              <a:rPr lang="en-US" altLang="zh-CN" smtClean="0">
                <a:solidFill>
                  <a:srgbClr val="FF0000"/>
                </a:solidFill>
                <a:latin typeface="Constantia" pitchFamily="18" charset="0"/>
              </a:rPr>
              <a:t>filetype</a:t>
            </a:r>
            <a:endParaRPr lang="zh-CN" altLang="en-US" smtClean="0">
              <a:solidFill>
                <a:srgbClr val="FF0000"/>
              </a:solidFill>
              <a:latin typeface="Constantia" pitchFamily="18" charset="0"/>
            </a:endParaRPr>
          </a:p>
        </p:txBody>
      </p:sp>
      <p:sp>
        <p:nvSpPr>
          <p:cNvPr id="67592" name="线形标注 2 13"/>
          <p:cNvSpPr>
            <a:spLocks/>
          </p:cNvSpPr>
          <p:nvPr/>
        </p:nvSpPr>
        <p:spPr bwMode="auto">
          <a:xfrm>
            <a:off x="6030913" y="2922588"/>
            <a:ext cx="1357312" cy="500062"/>
          </a:xfrm>
          <a:prstGeom prst="borderCallout2">
            <a:avLst>
              <a:gd name="adj1" fmla="val 18750"/>
              <a:gd name="adj2" fmla="val -8333"/>
              <a:gd name="adj3" fmla="val 18750"/>
              <a:gd name="adj4" fmla="val -16667"/>
              <a:gd name="adj5" fmla="val 112500"/>
              <a:gd name="adj6" fmla="val -46667"/>
            </a:avLst>
          </a:prstGeom>
          <a:noFill/>
          <a:ln w="25400">
            <a:solidFill>
              <a:srgbClr val="FF0000"/>
            </a:solidFill>
            <a:miter lim="800000"/>
            <a:headEnd/>
            <a:tailEnd/>
          </a:ln>
        </p:spPr>
        <p:txBody>
          <a:bodyPr anchor="ctr"/>
          <a:lstStyle/>
          <a:p>
            <a:pPr algn="ctr" fontAlgn="base">
              <a:spcBef>
                <a:spcPct val="0"/>
              </a:spcBef>
              <a:spcAft>
                <a:spcPct val="0"/>
              </a:spcAft>
            </a:pPr>
            <a:r>
              <a:rPr lang="en-US" altLang="zh-CN" smtClean="0">
                <a:solidFill>
                  <a:srgbClr val="FF0000"/>
                </a:solidFill>
                <a:latin typeface="Constantia" pitchFamily="18" charset="0"/>
              </a:rPr>
              <a:t>daterange</a:t>
            </a:r>
            <a:endParaRPr lang="zh-CN" altLang="en-US" smtClean="0">
              <a:solidFill>
                <a:srgbClr val="FF0000"/>
              </a:solidFill>
              <a:latin typeface="Constantia" pitchFamily="18" charset="0"/>
            </a:endParaRPr>
          </a:p>
        </p:txBody>
      </p:sp>
      <p:sp>
        <p:nvSpPr>
          <p:cNvPr id="67593" name="线形标注 2 14"/>
          <p:cNvSpPr>
            <a:spLocks/>
          </p:cNvSpPr>
          <p:nvPr/>
        </p:nvSpPr>
        <p:spPr bwMode="auto">
          <a:xfrm>
            <a:off x="6316663" y="2565400"/>
            <a:ext cx="1785937" cy="1071563"/>
          </a:xfrm>
          <a:prstGeom prst="borderCallout2">
            <a:avLst>
              <a:gd name="adj1" fmla="val 18750"/>
              <a:gd name="adj2" fmla="val -8333"/>
              <a:gd name="adj3" fmla="val 18750"/>
              <a:gd name="adj4" fmla="val -16667"/>
              <a:gd name="adj5" fmla="val 112500"/>
              <a:gd name="adj6" fmla="val -46667"/>
            </a:avLst>
          </a:prstGeom>
          <a:noFill/>
          <a:ln w="25400">
            <a:solidFill>
              <a:srgbClr val="FF0000"/>
            </a:solidFill>
            <a:miter lim="800000"/>
            <a:headEnd/>
            <a:tailEnd/>
          </a:ln>
        </p:spPr>
        <p:txBody>
          <a:bodyPr anchor="ctr"/>
          <a:lstStyle/>
          <a:p>
            <a:pPr algn="ctr" fontAlgn="base">
              <a:spcBef>
                <a:spcPct val="0"/>
              </a:spcBef>
              <a:spcAft>
                <a:spcPct val="0"/>
              </a:spcAft>
            </a:pPr>
            <a:r>
              <a:rPr lang="zh-CN" altLang="en-US" smtClean="0">
                <a:solidFill>
                  <a:srgbClr val="FF0000"/>
                </a:solidFill>
                <a:latin typeface="Constantia" pitchFamily="18" charset="0"/>
              </a:rPr>
              <a:t>“</a:t>
            </a:r>
            <a:r>
              <a:rPr lang="en-US" altLang="zh-CN" smtClean="0">
                <a:solidFill>
                  <a:srgbClr val="FF0000"/>
                </a:solidFill>
                <a:latin typeface="Constantia" pitchFamily="18" charset="0"/>
              </a:rPr>
              <a:t>intitle”</a:t>
            </a:r>
            <a:r>
              <a:rPr lang="zh-CN" altLang="en-US" smtClean="0">
                <a:solidFill>
                  <a:srgbClr val="FF0000"/>
                </a:solidFill>
                <a:latin typeface="Constantia" pitchFamily="18" charset="0"/>
              </a:rPr>
              <a:t>、“</a:t>
            </a:r>
            <a:r>
              <a:rPr lang="en-US" altLang="zh-CN" smtClean="0">
                <a:solidFill>
                  <a:srgbClr val="FF0000"/>
                </a:solidFill>
                <a:latin typeface="Constantia" pitchFamily="18" charset="0"/>
              </a:rPr>
              <a:t>intext”</a:t>
            </a:r>
            <a:r>
              <a:rPr lang="zh-CN" altLang="en-US" smtClean="0">
                <a:solidFill>
                  <a:srgbClr val="FF0000"/>
                </a:solidFill>
                <a:latin typeface="Constantia" pitchFamily="18" charset="0"/>
              </a:rPr>
              <a:t>、“</a:t>
            </a:r>
            <a:r>
              <a:rPr lang="en-US" altLang="zh-CN" smtClean="0">
                <a:solidFill>
                  <a:srgbClr val="FF0000"/>
                </a:solidFill>
                <a:latin typeface="Constantia" pitchFamily="18" charset="0"/>
              </a:rPr>
              <a:t>inURL”</a:t>
            </a:r>
            <a:r>
              <a:rPr lang="zh-CN" altLang="en-US" smtClean="0">
                <a:solidFill>
                  <a:srgbClr val="FF0000"/>
                </a:solidFill>
                <a:latin typeface="Constantia" pitchFamily="18" charset="0"/>
              </a:rPr>
              <a:t> “</a:t>
            </a:r>
            <a:r>
              <a:rPr lang="en-US" altLang="zh-CN" smtClean="0">
                <a:solidFill>
                  <a:srgbClr val="FF0000"/>
                </a:solidFill>
                <a:latin typeface="Constantia" pitchFamily="18" charset="0"/>
              </a:rPr>
              <a:t>inancher”</a:t>
            </a:r>
            <a:endParaRPr lang="zh-CN" altLang="en-US" smtClean="0">
              <a:solidFill>
                <a:srgbClr val="FF0000"/>
              </a:solidFill>
              <a:latin typeface="Constantia" pitchFamily="18" charset="0"/>
            </a:endParaRPr>
          </a:p>
        </p:txBody>
      </p:sp>
      <p:sp>
        <p:nvSpPr>
          <p:cNvPr id="23562" name="TextBox 16"/>
          <p:cNvSpPr txBox="1">
            <a:spLocks noChangeArrowheads="1"/>
          </p:cNvSpPr>
          <p:nvPr/>
        </p:nvSpPr>
        <p:spPr bwMode="auto">
          <a:xfrm>
            <a:off x="803275" y="660400"/>
            <a:ext cx="184150" cy="369888"/>
          </a:xfrm>
          <a:prstGeom prst="rect">
            <a:avLst/>
          </a:prstGeom>
          <a:noFill/>
          <a:ln w="9525">
            <a:noFill/>
            <a:miter lim="800000"/>
            <a:headEnd/>
            <a:tailEnd/>
          </a:ln>
        </p:spPr>
        <p:txBody>
          <a:bodyPr wrap="none">
            <a:spAutoFit/>
          </a:bodyPr>
          <a:lstStyle/>
          <a:p>
            <a:pPr fontAlgn="base">
              <a:spcBef>
                <a:spcPct val="0"/>
              </a:spcBef>
              <a:spcAft>
                <a:spcPct val="0"/>
              </a:spcAft>
            </a:pPr>
            <a:endParaRPr lang="zh-CN" altLang="en-US" smtClean="0">
              <a:solidFill>
                <a:srgbClr val="000000"/>
              </a:solidFill>
              <a:latin typeface="Book Antiqua" pitchFamily="18" charset="0"/>
            </a:endParaRPr>
          </a:p>
        </p:txBody>
      </p:sp>
      <p:pic>
        <p:nvPicPr>
          <p:cNvPr id="67595" name="Picture 3"/>
          <p:cNvPicPr>
            <a:picLocks noChangeAspect="1" noChangeArrowheads="1"/>
          </p:cNvPicPr>
          <p:nvPr/>
        </p:nvPicPr>
        <p:blipFill>
          <a:blip r:embed="rId3" cstate="print"/>
          <a:srcRect/>
          <a:stretch>
            <a:fillRect/>
          </a:stretch>
        </p:blipFill>
        <p:spPr bwMode="auto">
          <a:xfrm>
            <a:off x="5102225" y="4351338"/>
            <a:ext cx="2286000" cy="871537"/>
          </a:xfrm>
          <a:prstGeom prst="rect">
            <a:avLst/>
          </a:prstGeom>
          <a:noFill/>
          <a:ln w="9525">
            <a:noFill/>
            <a:miter lim="800000"/>
            <a:headEnd/>
            <a:tailEnd/>
          </a:ln>
        </p:spPr>
      </p:pic>
      <p:sp>
        <p:nvSpPr>
          <p:cNvPr id="67596" name="线形标注 1 18"/>
          <p:cNvSpPr>
            <a:spLocks/>
          </p:cNvSpPr>
          <p:nvPr/>
        </p:nvSpPr>
        <p:spPr bwMode="auto">
          <a:xfrm>
            <a:off x="6459538" y="4779963"/>
            <a:ext cx="1357312" cy="571500"/>
          </a:xfrm>
          <a:prstGeom prst="borderCallout1">
            <a:avLst>
              <a:gd name="adj1" fmla="val 18750"/>
              <a:gd name="adj2" fmla="val -8333"/>
              <a:gd name="adj3" fmla="val 112500"/>
              <a:gd name="adj4" fmla="val -38333"/>
            </a:avLst>
          </a:prstGeom>
          <a:noFill/>
          <a:ln w="25400">
            <a:solidFill>
              <a:srgbClr val="FF0000"/>
            </a:solidFill>
            <a:miter lim="800000"/>
            <a:headEnd/>
            <a:tailEnd/>
          </a:ln>
        </p:spPr>
        <p:txBody>
          <a:bodyPr anchor="ctr"/>
          <a:lstStyle/>
          <a:p>
            <a:pPr algn="ctr" fontAlgn="base">
              <a:spcBef>
                <a:spcPct val="0"/>
              </a:spcBef>
              <a:spcAft>
                <a:spcPct val="0"/>
              </a:spcAft>
            </a:pPr>
            <a:r>
              <a:rPr lang="en-US" altLang="zh-CN" smtClean="0">
                <a:solidFill>
                  <a:srgbClr val="FF0000"/>
                </a:solidFill>
                <a:latin typeface="Constantia" pitchFamily="18" charset="0"/>
              </a:rPr>
              <a:t>related</a:t>
            </a:r>
            <a:endParaRPr lang="zh-CN" altLang="en-US" smtClean="0">
              <a:solidFill>
                <a:srgbClr val="FF0000"/>
              </a:solidFill>
              <a:latin typeface="Constantia" pitchFamily="18" charset="0"/>
            </a:endParaRPr>
          </a:p>
        </p:txBody>
      </p:sp>
      <p:sp>
        <p:nvSpPr>
          <p:cNvPr id="67597" name="线形标注 2 19"/>
          <p:cNvSpPr>
            <a:spLocks/>
          </p:cNvSpPr>
          <p:nvPr/>
        </p:nvSpPr>
        <p:spPr bwMode="auto">
          <a:xfrm>
            <a:off x="5959475" y="5137150"/>
            <a:ext cx="928688" cy="714375"/>
          </a:xfrm>
          <a:prstGeom prst="borderCallout2">
            <a:avLst>
              <a:gd name="adj1" fmla="val 18750"/>
              <a:gd name="adj2" fmla="val -8333"/>
              <a:gd name="adj3" fmla="val 18750"/>
              <a:gd name="adj4" fmla="val -16667"/>
              <a:gd name="adj5" fmla="val 112500"/>
              <a:gd name="adj6" fmla="val -46667"/>
            </a:avLst>
          </a:prstGeom>
          <a:noFill/>
          <a:ln w="25400">
            <a:solidFill>
              <a:srgbClr val="FF0000"/>
            </a:solidFill>
            <a:miter lim="800000"/>
            <a:headEnd/>
            <a:tailEnd/>
          </a:ln>
        </p:spPr>
        <p:txBody>
          <a:bodyPr anchor="ctr"/>
          <a:lstStyle/>
          <a:p>
            <a:pPr algn="ctr" fontAlgn="base">
              <a:spcBef>
                <a:spcPct val="0"/>
              </a:spcBef>
              <a:spcAft>
                <a:spcPct val="0"/>
              </a:spcAft>
            </a:pPr>
            <a:r>
              <a:rPr lang="en-US" altLang="zh-CN" smtClean="0">
                <a:solidFill>
                  <a:srgbClr val="FF0000"/>
                </a:solidFill>
                <a:latin typeface="Constantia" pitchFamily="18" charset="0"/>
              </a:rPr>
              <a:t>link</a:t>
            </a:r>
            <a:endParaRPr lang="zh-CN" altLang="en-US" smtClean="0">
              <a:solidFill>
                <a:srgbClr val="FF0000"/>
              </a:solidFill>
              <a:latin typeface="Constantia" pitchFamily="18" charset="0"/>
            </a:endParaRPr>
          </a:p>
        </p:txBody>
      </p:sp>
      <p:sp>
        <p:nvSpPr>
          <p:cNvPr id="67598" name="圆角矩形标注 15"/>
          <p:cNvSpPr>
            <a:spLocks noChangeArrowheads="1"/>
          </p:cNvSpPr>
          <p:nvPr/>
        </p:nvSpPr>
        <p:spPr bwMode="auto">
          <a:xfrm>
            <a:off x="5316538" y="3208338"/>
            <a:ext cx="1214437" cy="642937"/>
          </a:xfrm>
          <a:prstGeom prst="wedgeRoundRectCallout">
            <a:avLst>
              <a:gd name="adj1" fmla="val -20833"/>
              <a:gd name="adj2" fmla="val 62500"/>
              <a:gd name="adj3" fmla="val 16667"/>
            </a:avLst>
          </a:prstGeom>
          <a:noFill/>
          <a:ln w="25400">
            <a:solidFill>
              <a:srgbClr val="FF0000"/>
            </a:solidFill>
            <a:miter lim="800000"/>
            <a:headEnd/>
            <a:tailEnd/>
          </a:ln>
        </p:spPr>
        <p:txBody>
          <a:bodyPr anchor="ctr"/>
          <a:lstStyle/>
          <a:p>
            <a:pPr algn="ctr" fontAlgn="base">
              <a:spcBef>
                <a:spcPct val="0"/>
              </a:spcBef>
              <a:spcAft>
                <a:spcPct val="0"/>
              </a:spcAft>
            </a:pPr>
            <a:r>
              <a:rPr lang="en-US" altLang="zh-CN" b="1" smtClean="0">
                <a:solidFill>
                  <a:srgbClr val="FF0000"/>
                </a:solidFill>
                <a:latin typeface="Constantia" pitchFamily="18" charset="0"/>
              </a:rPr>
              <a:t>Site:</a:t>
            </a:r>
            <a:endParaRPr lang="zh-CN" altLang="en-US" b="1" smtClean="0">
              <a:solidFill>
                <a:srgbClr val="FF0000"/>
              </a:solidFill>
              <a:latin typeface="Constantia"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7587"/>
                                        </p:tgtEl>
                                        <p:attrNameLst>
                                          <p:attrName>style.visibility</p:attrName>
                                        </p:attrNameLst>
                                      </p:cBhvr>
                                      <p:to>
                                        <p:strVal val="visible"/>
                                      </p:to>
                                    </p:set>
                                    <p:animEffect transition="in" filter="diamond(in)">
                                      <p:cBhvr>
                                        <p:cTn id="7" dur="500"/>
                                        <p:tgtEl>
                                          <p:spTgt spid="6758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xit" presetSubtype="16" fill="hold" grpId="1" nodeType="clickEffect">
                                  <p:stCondLst>
                                    <p:cond delay="0"/>
                                  </p:stCondLst>
                                  <p:childTnLst>
                                    <p:animEffect transition="out" filter="diamond(in)">
                                      <p:cBhvr>
                                        <p:cTn id="11" dur="500"/>
                                        <p:tgtEl>
                                          <p:spTgt spid="67587"/>
                                        </p:tgtEl>
                                      </p:cBhvr>
                                    </p:animEffect>
                                    <p:set>
                                      <p:cBhvr>
                                        <p:cTn id="12" dur="1" fill="hold">
                                          <p:stCondLst>
                                            <p:cond delay="499"/>
                                          </p:stCondLst>
                                        </p:cTn>
                                        <p:tgtEl>
                                          <p:spTgt spid="6758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7588"/>
                                        </p:tgtEl>
                                        <p:attrNameLst>
                                          <p:attrName>style.visibility</p:attrName>
                                        </p:attrNameLst>
                                      </p:cBhvr>
                                      <p:to>
                                        <p:strVal val="visible"/>
                                      </p:to>
                                    </p:set>
                                    <p:animEffect transition="in" filter="diamond(in)">
                                      <p:cBhvr>
                                        <p:cTn id="17" dur="500"/>
                                        <p:tgtEl>
                                          <p:spTgt spid="67588"/>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xit" presetSubtype="16" fill="hold" grpId="1" nodeType="clickEffect">
                                  <p:stCondLst>
                                    <p:cond delay="0"/>
                                  </p:stCondLst>
                                  <p:childTnLst>
                                    <p:animEffect transition="out" filter="diamond(in)">
                                      <p:cBhvr>
                                        <p:cTn id="21" dur="500"/>
                                        <p:tgtEl>
                                          <p:spTgt spid="67588"/>
                                        </p:tgtEl>
                                      </p:cBhvr>
                                    </p:animEffect>
                                    <p:set>
                                      <p:cBhvr>
                                        <p:cTn id="22" dur="1" fill="hold">
                                          <p:stCondLst>
                                            <p:cond delay="499"/>
                                          </p:stCondLst>
                                        </p:cTn>
                                        <p:tgtEl>
                                          <p:spTgt spid="6758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67589"/>
                                        </p:tgtEl>
                                        <p:attrNameLst>
                                          <p:attrName>style.visibility</p:attrName>
                                        </p:attrNameLst>
                                      </p:cBhvr>
                                      <p:to>
                                        <p:strVal val="visible"/>
                                      </p:to>
                                    </p:set>
                                    <p:animEffect transition="in" filter="diamond(in)">
                                      <p:cBhvr>
                                        <p:cTn id="27" dur="500"/>
                                        <p:tgtEl>
                                          <p:spTgt spid="67589"/>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xit" presetSubtype="16" fill="hold" grpId="1" nodeType="clickEffect">
                                  <p:stCondLst>
                                    <p:cond delay="0"/>
                                  </p:stCondLst>
                                  <p:childTnLst>
                                    <p:animEffect transition="out" filter="diamond(in)">
                                      <p:cBhvr>
                                        <p:cTn id="31" dur="500"/>
                                        <p:tgtEl>
                                          <p:spTgt spid="67589"/>
                                        </p:tgtEl>
                                      </p:cBhvr>
                                    </p:animEffect>
                                    <p:set>
                                      <p:cBhvr>
                                        <p:cTn id="32" dur="1" fill="hold">
                                          <p:stCondLst>
                                            <p:cond delay="499"/>
                                          </p:stCondLst>
                                        </p:cTn>
                                        <p:tgtEl>
                                          <p:spTgt spid="67589"/>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67590"/>
                                        </p:tgtEl>
                                        <p:attrNameLst>
                                          <p:attrName>style.visibility</p:attrName>
                                        </p:attrNameLst>
                                      </p:cBhvr>
                                      <p:to>
                                        <p:strVal val="visible"/>
                                      </p:to>
                                    </p:set>
                                    <p:animEffect transition="in" filter="diamond(in)">
                                      <p:cBhvr>
                                        <p:cTn id="37" dur="500"/>
                                        <p:tgtEl>
                                          <p:spTgt spid="67590"/>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xit" presetSubtype="16" fill="hold" grpId="1" nodeType="clickEffect">
                                  <p:stCondLst>
                                    <p:cond delay="0"/>
                                  </p:stCondLst>
                                  <p:childTnLst>
                                    <p:animEffect transition="out" filter="diamond(in)">
                                      <p:cBhvr>
                                        <p:cTn id="41" dur="500"/>
                                        <p:tgtEl>
                                          <p:spTgt spid="67590"/>
                                        </p:tgtEl>
                                      </p:cBhvr>
                                    </p:animEffect>
                                    <p:set>
                                      <p:cBhvr>
                                        <p:cTn id="42" dur="1" fill="hold">
                                          <p:stCondLst>
                                            <p:cond delay="499"/>
                                          </p:stCondLst>
                                        </p:cTn>
                                        <p:tgtEl>
                                          <p:spTgt spid="6759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67591"/>
                                        </p:tgtEl>
                                        <p:attrNameLst>
                                          <p:attrName>style.visibility</p:attrName>
                                        </p:attrNameLst>
                                      </p:cBhvr>
                                      <p:to>
                                        <p:strVal val="visible"/>
                                      </p:to>
                                    </p:set>
                                    <p:animEffect transition="in" filter="diamond(in)">
                                      <p:cBhvr>
                                        <p:cTn id="47" dur="500"/>
                                        <p:tgtEl>
                                          <p:spTgt spid="67591"/>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xit" presetSubtype="16" fill="hold" grpId="1" nodeType="clickEffect">
                                  <p:stCondLst>
                                    <p:cond delay="0"/>
                                  </p:stCondLst>
                                  <p:childTnLst>
                                    <p:animEffect transition="out" filter="diamond(in)">
                                      <p:cBhvr>
                                        <p:cTn id="51" dur="500"/>
                                        <p:tgtEl>
                                          <p:spTgt spid="67591"/>
                                        </p:tgtEl>
                                      </p:cBhvr>
                                    </p:animEffect>
                                    <p:set>
                                      <p:cBhvr>
                                        <p:cTn id="52" dur="1" fill="hold">
                                          <p:stCondLst>
                                            <p:cond delay="499"/>
                                          </p:stCondLst>
                                        </p:cTn>
                                        <p:tgtEl>
                                          <p:spTgt spid="67591"/>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67592"/>
                                        </p:tgtEl>
                                        <p:attrNameLst>
                                          <p:attrName>style.visibility</p:attrName>
                                        </p:attrNameLst>
                                      </p:cBhvr>
                                      <p:to>
                                        <p:strVal val="visible"/>
                                      </p:to>
                                    </p:set>
                                    <p:animEffect transition="in" filter="diamond(in)">
                                      <p:cBhvr>
                                        <p:cTn id="57" dur="500"/>
                                        <p:tgtEl>
                                          <p:spTgt spid="67592"/>
                                        </p:tgtEl>
                                      </p:cBhvr>
                                    </p:animEffect>
                                  </p:childTnLst>
                                </p:cTn>
                              </p:par>
                            </p:childTnLst>
                          </p:cTn>
                        </p:par>
                      </p:childTnLst>
                    </p:cTn>
                  </p:par>
                  <p:par>
                    <p:cTn id="58" fill="hold">
                      <p:stCondLst>
                        <p:cond delay="indefinite"/>
                      </p:stCondLst>
                      <p:childTnLst>
                        <p:par>
                          <p:cTn id="59" fill="hold">
                            <p:stCondLst>
                              <p:cond delay="0"/>
                            </p:stCondLst>
                            <p:childTnLst>
                              <p:par>
                                <p:cTn id="60" presetID="8" presetClass="exit" presetSubtype="16" fill="hold" grpId="1" nodeType="clickEffect">
                                  <p:stCondLst>
                                    <p:cond delay="0"/>
                                  </p:stCondLst>
                                  <p:childTnLst>
                                    <p:animEffect transition="out" filter="diamond(in)">
                                      <p:cBhvr>
                                        <p:cTn id="61" dur="500"/>
                                        <p:tgtEl>
                                          <p:spTgt spid="67592"/>
                                        </p:tgtEl>
                                      </p:cBhvr>
                                    </p:animEffect>
                                    <p:set>
                                      <p:cBhvr>
                                        <p:cTn id="62" dur="1" fill="hold">
                                          <p:stCondLst>
                                            <p:cond delay="499"/>
                                          </p:stCondLst>
                                        </p:cTn>
                                        <p:tgtEl>
                                          <p:spTgt spid="67592"/>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8" presetClass="entr" presetSubtype="16" fill="hold" grpId="0" nodeType="clickEffect">
                                  <p:stCondLst>
                                    <p:cond delay="0"/>
                                  </p:stCondLst>
                                  <p:childTnLst>
                                    <p:set>
                                      <p:cBhvr>
                                        <p:cTn id="66" dur="1" fill="hold">
                                          <p:stCondLst>
                                            <p:cond delay="0"/>
                                          </p:stCondLst>
                                        </p:cTn>
                                        <p:tgtEl>
                                          <p:spTgt spid="67593"/>
                                        </p:tgtEl>
                                        <p:attrNameLst>
                                          <p:attrName>style.visibility</p:attrName>
                                        </p:attrNameLst>
                                      </p:cBhvr>
                                      <p:to>
                                        <p:strVal val="visible"/>
                                      </p:to>
                                    </p:set>
                                    <p:animEffect transition="in" filter="diamond(in)">
                                      <p:cBhvr>
                                        <p:cTn id="67" dur="500"/>
                                        <p:tgtEl>
                                          <p:spTgt spid="67593"/>
                                        </p:tgtEl>
                                      </p:cBhvr>
                                    </p:animEffect>
                                  </p:childTnLst>
                                </p:cTn>
                              </p:par>
                            </p:childTnLst>
                          </p:cTn>
                        </p:par>
                      </p:childTnLst>
                    </p:cTn>
                  </p:par>
                  <p:par>
                    <p:cTn id="68" fill="hold">
                      <p:stCondLst>
                        <p:cond delay="indefinite"/>
                      </p:stCondLst>
                      <p:childTnLst>
                        <p:par>
                          <p:cTn id="69" fill="hold">
                            <p:stCondLst>
                              <p:cond delay="0"/>
                            </p:stCondLst>
                            <p:childTnLst>
                              <p:par>
                                <p:cTn id="70" presetID="8" presetClass="exit" presetSubtype="16" fill="hold" grpId="1" nodeType="clickEffect">
                                  <p:stCondLst>
                                    <p:cond delay="0"/>
                                  </p:stCondLst>
                                  <p:childTnLst>
                                    <p:animEffect transition="out" filter="diamond(in)">
                                      <p:cBhvr>
                                        <p:cTn id="71" dur="500"/>
                                        <p:tgtEl>
                                          <p:spTgt spid="67593"/>
                                        </p:tgtEl>
                                      </p:cBhvr>
                                    </p:animEffect>
                                    <p:set>
                                      <p:cBhvr>
                                        <p:cTn id="72" dur="1" fill="hold">
                                          <p:stCondLst>
                                            <p:cond delay="499"/>
                                          </p:stCondLst>
                                        </p:cTn>
                                        <p:tgtEl>
                                          <p:spTgt spid="67593"/>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8" presetClass="entr" presetSubtype="16" fill="hold" grpId="0" nodeType="clickEffect">
                                  <p:stCondLst>
                                    <p:cond delay="0"/>
                                  </p:stCondLst>
                                  <p:childTnLst>
                                    <p:set>
                                      <p:cBhvr>
                                        <p:cTn id="76" dur="1" fill="hold">
                                          <p:stCondLst>
                                            <p:cond delay="0"/>
                                          </p:stCondLst>
                                        </p:cTn>
                                        <p:tgtEl>
                                          <p:spTgt spid="67598"/>
                                        </p:tgtEl>
                                        <p:attrNameLst>
                                          <p:attrName>style.visibility</p:attrName>
                                        </p:attrNameLst>
                                      </p:cBhvr>
                                      <p:to>
                                        <p:strVal val="visible"/>
                                      </p:to>
                                    </p:set>
                                    <p:animEffect transition="in" filter="diamond(in)">
                                      <p:cBhvr>
                                        <p:cTn id="77" dur="500"/>
                                        <p:tgtEl>
                                          <p:spTgt spid="67598"/>
                                        </p:tgtEl>
                                      </p:cBhvr>
                                    </p:animEffect>
                                  </p:childTnLst>
                                </p:cTn>
                              </p:par>
                            </p:childTnLst>
                          </p:cTn>
                        </p:par>
                      </p:childTnLst>
                    </p:cTn>
                  </p:par>
                  <p:par>
                    <p:cTn id="78" fill="hold">
                      <p:stCondLst>
                        <p:cond delay="indefinite"/>
                      </p:stCondLst>
                      <p:childTnLst>
                        <p:par>
                          <p:cTn id="79" fill="hold">
                            <p:stCondLst>
                              <p:cond delay="0"/>
                            </p:stCondLst>
                            <p:childTnLst>
                              <p:par>
                                <p:cTn id="80" presetID="8" presetClass="exit" presetSubtype="16" fill="hold" grpId="1" nodeType="clickEffect">
                                  <p:stCondLst>
                                    <p:cond delay="0"/>
                                  </p:stCondLst>
                                  <p:childTnLst>
                                    <p:animEffect transition="out" filter="diamond(in)">
                                      <p:cBhvr>
                                        <p:cTn id="81" dur="500"/>
                                        <p:tgtEl>
                                          <p:spTgt spid="67598"/>
                                        </p:tgtEl>
                                      </p:cBhvr>
                                    </p:animEffect>
                                    <p:set>
                                      <p:cBhvr>
                                        <p:cTn id="82" dur="1" fill="hold">
                                          <p:stCondLst>
                                            <p:cond delay="499"/>
                                          </p:stCondLst>
                                        </p:cTn>
                                        <p:tgtEl>
                                          <p:spTgt spid="67598"/>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8" presetClass="entr" presetSubtype="16" fill="hold" nodeType="clickEffect">
                                  <p:stCondLst>
                                    <p:cond delay="0"/>
                                  </p:stCondLst>
                                  <p:childTnLst>
                                    <p:set>
                                      <p:cBhvr>
                                        <p:cTn id="86" dur="1" fill="hold">
                                          <p:stCondLst>
                                            <p:cond delay="0"/>
                                          </p:stCondLst>
                                        </p:cTn>
                                        <p:tgtEl>
                                          <p:spTgt spid="67595"/>
                                        </p:tgtEl>
                                        <p:attrNameLst>
                                          <p:attrName>style.visibility</p:attrName>
                                        </p:attrNameLst>
                                      </p:cBhvr>
                                      <p:to>
                                        <p:strVal val="visible"/>
                                      </p:to>
                                    </p:set>
                                    <p:animEffect transition="in" filter="diamond(in)">
                                      <p:cBhvr>
                                        <p:cTn id="87" dur="500"/>
                                        <p:tgtEl>
                                          <p:spTgt spid="67595"/>
                                        </p:tgtEl>
                                      </p:cBhvr>
                                    </p:animEffect>
                                  </p:childTnLst>
                                </p:cTn>
                              </p:par>
                            </p:childTnLst>
                          </p:cTn>
                        </p:par>
                      </p:childTnLst>
                    </p:cTn>
                  </p:par>
                  <p:par>
                    <p:cTn id="88" fill="hold">
                      <p:stCondLst>
                        <p:cond delay="indefinite"/>
                      </p:stCondLst>
                      <p:childTnLst>
                        <p:par>
                          <p:cTn id="89" fill="hold">
                            <p:stCondLst>
                              <p:cond delay="0"/>
                            </p:stCondLst>
                            <p:childTnLst>
                              <p:par>
                                <p:cTn id="90" presetID="8" presetClass="exit" presetSubtype="16" fill="hold" nodeType="clickEffect">
                                  <p:stCondLst>
                                    <p:cond delay="0"/>
                                  </p:stCondLst>
                                  <p:childTnLst>
                                    <p:animEffect transition="out" filter="diamond(in)">
                                      <p:cBhvr>
                                        <p:cTn id="91" dur="500"/>
                                        <p:tgtEl>
                                          <p:spTgt spid="67595"/>
                                        </p:tgtEl>
                                      </p:cBhvr>
                                    </p:animEffect>
                                    <p:set>
                                      <p:cBhvr>
                                        <p:cTn id="92" dur="1" fill="hold">
                                          <p:stCondLst>
                                            <p:cond delay="499"/>
                                          </p:stCondLst>
                                        </p:cTn>
                                        <p:tgtEl>
                                          <p:spTgt spid="67595"/>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8" presetClass="entr" presetSubtype="16" fill="hold" grpId="0" nodeType="clickEffect">
                                  <p:stCondLst>
                                    <p:cond delay="0"/>
                                  </p:stCondLst>
                                  <p:childTnLst>
                                    <p:set>
                                      <p:cBhvr>
                                        <p:cTn id="96" dur="1" fill="hold">
                                          <p:stCondLst>
                                            <p:cond delay="0"/>
                                          </p:stCondLst>
                                        </p:cTn>
                                        <p:tgtEl>
                                          <p:spTgt spid="67596"/>
                                        </p:tgtEl>
                                        <p:attrNameLst>
                                          <p:attrName>style.visibility</p:attrName>
                                        </p:attrNameLst>
                                      </p:cBhvr>
                                      <p:to>
                                        <p:strVal val="visible"/>
                                      </p:to>
                                    </p:set>
                                    <p:animEffect transition="in" filter="diamond(in)">
                                      <p:cBhvr>
                                        <p:cTn id="97" dur="500"/>
                                        <p:tgtEl>
                                          <p:spTgt spid="67596"/>
                                        </p:tgtEl>
                                      </p:cBhvr>
                                    </p:animEffect>
                                  </p:childTnLst>
                                </p:cTn>
                              </p:par>
                            </p:childTnLst>
                          </p:cTn>
                        </p:par>
                      </p:childTnLst>
                    </p:cTn>
                  </p:par>
                  <p:par>
                    <p:cTn id="98" fill="hold">
                      <p:stCondLst>
                        <p:cond delay="indefinite"/>
                      </p:stCondLst>
                      <p:childTnLst>
                        <p:par>
                          <p:cTn id="99" fill="hold">
                            <p:stCondLst>
                              <p:cond delay="0"/>
                            </p:stCondLst>
                            <p:childTnLst>
                              <p:par>
                                <p:cTn id="100" presetID="8" presetClass="exit" presetSubtype="16" fill="hold" grpId="1" nodeType="clickEffect">
                                  <p:stCondLst>
                                    <p:cond delay="0"/>
                                  </p:stCondLst>
                                  <p:childTnLst>
                                    <p:animEffect transition="out" filter="diamond(in)">
                                      <p:cBhvr>
                                        <p:cTn id="101" dur="500"/>
                                        <p:tgtEl>
                                          <p:spTgt spid="67596"/>
                                        </p:tgtEl>
                                      </p:cBhvr>
                                    </p:animEffect>
                                    <p:set>
                                      <p:cBhvr>
                                        <p:cTn id="102" dur="1" fill="hold">
                                          <p:stCondLst>
                                            <p:cond delay="499"/>
                                          </p:stCondLst>
                                        </p:cTn>
                                        <p:tgtEl>
                                          <p:spTgt spid="67596"/>
                                        </p:tgtEl>
                                        <p:attrNameLst>
                                          <p:attrName>style.visibility</p:attrName>
                                        </p:attrNameLst>
                                      </p:cBhvr>
                                      <p:to>
                                        <p:strVal val="hidden"/>
                                      </p:to>
                                    </p:set>
                                  </p:childTnLst>
                                </p:cTn>
                              </p:par>
                            </p:childTnLst>
                          </p:cTn>
                        </p:par>
                      </p:childTnLst>
                    </p:cTn>
                  </p:par>
                  <p:par>
                    <p:cTn id="103" fill="hold">
                      <p:stCondLst>
                        <p:cond delay="indefinite"/>
                      </p:stCondLst>
                      <p:childTnLst>
                        <p:par>
                          <p:cTn id="104" fill="hold">
                            <p:stCondLst>
                              <p:cond delay="0"/>
                            </p:stCondLst>
                            <p:childTnLst>
                              <p:par>
                                <p:cTn id="105" presetID="8" presetClass="entr" presetSubtype="16" fill="hold" grpId="0" nodeType="clickEffect">
                                  <p:stCondLst>
                                    <p:cond delay="0"/>
                                  </p:stCondLst>
                                  <p:childTnLst>
                                    <p:set>
                                      <p:cBhvr>
                                        <p:cTn id="106" dur="1" fill="hold">
                                          <p:stCondLst>
                                            <p:cond delay="0"/>
                                          </p:stCondLst>
                                        </p:cTn>
                                        <p:tgtEl>
                                          <p:spTgt spid="67597"/>
                                        </p:tgtEl>
                                        <p:attrNameLst>
                                          <p:attrName>style.visibility</p:attrName>
                                        </p:attrNameLst>
                                      </p:cBhvr>
                                      <p:to>
                                        <p:strVal val="visible"/>
                                      </p:to>
                                    </p:set>
                                    <p:animEffect transition="in" filter="diamond(in)">
                                      <p:cBhvr>
                                        <p:cTn id="107" dur="500"/>
                                        <p:tgtEl>
                                          <p:spTgt spid="67597"/>
                                        </p:tgtEl>
                                      </p:cBhvr>
                                    </p:animEffect>
                                  </p:childTnLst>
                                </p:cTn>
                              </p:par>
                            </p:childTnLst>
                          </p:cTn>
                        </p:par>
                      </p:childTnLst>
                    </p:cTn>
                  </p:par>
                  <p:par>
                    <p:cTn id="108" fill="hold">
                      <p:stCondLst>
                        <p:cond delay="indefinite"/>
                      </p:stCondLst>
                      <p:childTnLst>
                        <p:par>
                          <p:cTn id="109" fill="hold">
                            <p:stCondLst>
                              <p:cond delay="0"/>
                            </p:stCondLst>
                            <p:childTnLst>
                              <p:par>
                                <p:cTn id="110" presetID="8" presetClass="exit" presetSubtype="16" fill="hold" grpId="1" nodeType="clickEffect">
                                  <p:stCondLst>
                                    <p:cond delay="0"/>
                                  </p:stCondLst>
                                  <p:childTnLst>
                                    <p:animEffect transition="out" filter="diamond(in)">
                                      <p:cBhvr>
                                        <p:cTn id="111" dur="500"/>
                                        <p:tgtEl>
                                          <p:spTgt spid="67597"/>
                                        </p:tgtEl>
                                      </p:cBhvr>
                                    </p:animEffect>
                                    <p:set>
                                      <p:cBhvr>
                                        <p:cTn id="112" dur="1" fill="hold">
                                          <p:stCondLst>
                                            <p:cond delay="499"/>
                                          </p:stCondLst>
                                        </p:cTn>
                                        <p:tgtEl>
                                          <p:spTgt spid="6759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bldLvl="0" animBg="1" autoUpdateAnimBg="0"/>
      <p:bldP spid="67587" grpId="1" bldLvl="0" animBg="1" autoUpdateAnimBg="0"/>
      <p:bldP spid="67588" grpId="0" bldLvl="0" animBg="1" autoUpdateAnimBg="0"/>
      <p:bldP spid="67588" grpId="1" bldLvl="0" animBg="1" autoUpdateAnimBg="0"/>
      <p:bldP spid="67589" grpId="0" bldLvl="0" animBg="1" autoUpdateAnimBg="0"/>
      <p:bldP spid="67589" grpId="1" bldLvl="0" animBg="1" autoUpdateAnimBg="0"/>
      <p:bldP spid="67590" grpId="0" bldLvl="0" animBg="1" autoUpdateAnimBg="0"/>
      <p:bldP spid="67590" grpId="1" bldLvl="0" animBg="1" autoUpdateAnimBg="0"/>
      <p:bldP spid="67591" grpId="0" bldLvl="0" animBg="1" autoUpdateAnimBg="0"/>
      <p:bldP spid="67591" grpId="1" bldLvl="0" animBg="1" autoUpdateAnimBg="0"/>
      <p:bldP spid="67592" grpId="0" bldLvl="0" animBg="1" autoUpdateAnimBg="0"/>
      <p:bldP spid="67592" grpId="1" bldLvl="0" animBg="1" autoUpdateAnimBg="0"/>
      <p:bldP spid="67593" grpId="0" bldLvl="0" animBg="1" autoUpdateAnimBg="0"/>
      <p:bldP spid="67593" grpId="1" bldLvl="0" animBg="1" autoUpdateAnimBg="0"/>
      <p:bldP spid="67596" grpId="0" bldLvl="0" animBg="1" autoUpdateAnimBg="0"/>
      <p:bldP spid="67596" grpId="1" bldLvl="0" animBg="1" autoUpdateAnimBg="0"/>
      <p:bldP spid="67597" grpId="0" bldLvl="0" animBg="1" autoUpdateAnimBg="0"/>
      <p:bldP spid="67597" grpId="1" bldLvl="0" animBg="1" autoUpdateAnimBg="0"/>
      <p:bldP spid="67598" grpId="0" bldLvl="0" animBg="1" autoUpdateAnimBg="0"/>
      <p:bldP spid="67598" grpId="1" bldLvl="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1"/>
          <p:cNvSpPr>
            <a:spLocks noGrp="1"/>
          </p:cNvSpPr>
          <p:nvPr>
            <p:ph type="title" idx="4294967295"/>
          </p:nvPr>
        </p:nvSpPr>
        <p:spPr>
          <a:xfrm>
            <a:off x="447675" y="487363"/>
            <a:ext cx="8229600" cy="1143000"/>
          </a:xfrm>
        </p:spPr>
        <p:txBody>
          <a:bodyPr lIns="0" rIns="0" bIns="0" anchor="b"/>
          <a:lstStyle/>
          <a:p>
            <a:pPr eaLnBrk="1" hangingPunct="1"/>
            <a:r>
              <a:rPr lang="zh-CN" altLang="en-US" sz="4000" b="1" smtClean="0">
                <a:solidFill>
                  <a:srgbClr val="0070C0"/>
                </a:solidFill>
                <a:latin typeface="Times New Roman" pitchFamily="18" charset="0"/>
                <a:ea typeface="华文细黑" pitchFamily="2" charset="-122"/>
                <a:sym typeface="经典特宋简" pitchFamily="1" charset="-122"/>
              </a:rPr>
              <a:t>Google的学术搜索</a:t>
            </a:r>
          </a:p>
        </p:txBody>
      </p:sp>
      <p:sp>
        <p:nvSpPr>
          <p:cNvPr id="24579" name="TextBox 5"/>
          <p:cNvSpPr txBox="1">
            <a:spLocks noChangeArrowheads="1"/>
          </p:cNvSpPr>
          <p:nvPr/>
        </p:nvSpPr>
        <p:spPr bwMode="auto">
          <a:xfrm>
            <a:off x="1714500" y="2286000"/>
            <a:ext cx="6215063" cy="369888"/>
          </a:xfrm>
          <a:prstGeom prst="rect">
            <a:avLst/>
          </a:prstGeom>
          <a:noFill/>
          <a:ln w="9525">
            <a:noFill/>
            <a:miter lim="800000"/>
            <a:headEnd/>
            <a:tailEnd/>
          </a:ln>
        </p:spPr>
        <p:txBody>
          <a:bodyPr>
            <a:spAutoFit/>
          </a:bodyPr>
          <a:lstStyle/>
          <a:p>
            <a:pPr fontAlgn="base">
              <a:spcBef>
                <a:spcPct val="0"/>
              </a:spcBef>
              <a:spcAft>
                <a:spcPct val="0"/>
              </a:spcAft>
            </a:pPr>
            <a:endParaRPr lang="zh-CN" altLang="en-US" smtClean="0">
              <a:solidFill>
                <a:srgbClr val="000000"/>
              </a:solidFill>
              <a:latin typeface="Constantia" pitchFamily="18" charset="0"/>
            </a:endParaRPr>
          </a:p>
        </p:txBody>
      </p:sp>
      <p:pic>
        <p:nvPicPr>
          <p:cNvPr id="24580" name="图片 6" descr="13.jpg"/>
          <p:cNvPicPr>
            <a:picLocks noChangeAspect="1"/>
          </p:cNvPicPr>
          <p:nvPr/>
        </p:nvPicPr>
        <p:blipFill>
          <a:blip r:embed="rId2" cstate="print"/>
          <a:srcRect/>
          <a:stretch>
            <a:fillRect/>
          </a:stretch>
        </p:blipFill>
        <p:spPr bwMode="auto">
          <a:xfrm>
            <a:off x="2376488" y="1916113"/>
            <a:ext cx="4292600" cy="30019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图片 3" descr="001.jpg"/>
          <p:cNvPicPr>
            <a:picLocks noChangeAspect="1" noChangeArrowheads="1"/>
          </p:cNvPicPr>
          <p:nvPr/>
        </p:nvPicPr>
        <p:blipFill>
          <a:blip r:embed="rId2" cstate="print"/>
          <a:srcRect/>
          <a:stretch>
            <a:fillRect/>
          </a:stretch>
        </p:blipFill>
        <p:spPr bwMode="auto">
          <a:xfrm>
            <a:off x="85725" y="590550"/>
            <a:ext cx="8963025" cy="33972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1" descr="1.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AutoShape 9"/>
          <p:cNvSpPr>
            <a:spLocks noChangeArrowheads="1"/>
          </p:cNvSpPr>
          <p:nvPr/>
        </p:nvSpPr>
        <p:spPr bwMode="auto">
          <a:xfrm>
            <a:off x="4535488" y="692150"/>
            <a:ext cx="1728787" cy="719138"/>
          </a:xfrm>
          <a:prstGeom prst="wedgeRoundRectCallout">
            <a:avLst>
              <a:gd name="adj1" fmla="val -95593"/>
              <a:gd name="adj2" fmla="val -3370"/>
              <a:gd name="adj3" fmla="val 16667"/>
            </a:avLst>
          </a:prstGeom>
          <a:solidFill>
            <a:schemeClr val="folHlink"/>
          </a:solidFill>
          <a:ln w="9525">
            <a:solidFill>
              <a:schemeClr val="tx1"/>
            </a:solidFill>
            <a:miter lim="800000"/>
            <a:headEnd/>
            <a:tailEnd/>
          </a:ln>
        </p:spPr>
        <p:txBody>
          <a:bodyPr anchor="ctr"/>
          <a:lstStyle/>
          <a:p>
            <a:pPr algn="ctr" fontAlgn="base">
              <a:spcBef>
                <a:spcPct val="0"/>
              </a:spcBef>
              <a:spcAft>
                <a:spcPct val="0"/>
              </a:spcAft>
            </a:pPr>
            <a:r>
              <a:rPr lang="zh-CN" altLang="en-US" smtClean="0">
                <a:solidFill>
                  <a:srgbClr val="000000"/>
                </a:solidFill>
              </a:rPr>
              <a:t>对检索式设置电子邮件提醒</a:t>
            </a:r>
          </a:p>
        </p:txBody>
      </p:sp>
      <p:sp>
        <p:nvSpPr>
          <p:cNvPr id="4" name="AutoShape 7"/>
          <p:cNvSpPr>
            <a:spLocks noChangeArrowheads="1"/>
          </p:cNvSpPr>
          <p:nvPr/>
        </p:nvSpPr>
        <p:spPr bwMode="auto">
          <a:xfrm>
            <a:off x="250825" y="2492375"/>
            <a:ext cx="2376488" cy="647700"/>
          </a:xfrm>
          <a:prstGeom prst="wedgeRoundRectCallout">
            <a:avLst>
              <a:gd name="adj1" fmla="val -44954"/>
              <a:gd name="adj2" fmla="val -77023"/>
              <a:gd name="adj3" fmla="val 16667"/>
            </a:avLst>
          </a:prstGeom>
          <a:solidFill>
            <a:schemeClr val="folHlink"/>
          </a:solidFill>
          <a:ln w="9525">
            <a:solidFill>
              <a:schemeClr val="tx1"/>
            </a:solidFill>
            <a:miter lim="800000"/>
            <a:headEnd/>
            <a:tailEnd/>
          </a:ln>
        </p:spPr>
        <p:txBody>
          <a:bodyPr anchor="ctr"/>
          <a:lstStyle/>
          <a:p>
            <a:pPr algn="ctr" fontAlgn="base">
              <a:spcBef>
                <a:spcPct val="0"/>
              </a:spcBef>
              <a:spcAft>
                <a:spcPct val="0"/>
              </a:spcAft>
            </a:pPr>
            <a:r>
              <a:rPr lang="zh-CN" altLang="en-US" smtClean="0">
                <a:solidFill>
                  <a:srgbClr val="000000"/>
                </a:solidFill>
              </a:rPr>
              <a:t>相关文献的引用记录</a:t>
            </a:r>
          </a:p>
        </p:txBody>
      </p:sp>
      <p:sp>
        <p:nvSpPr>
          <p:cNvPr id="5" name="圆角矩形 4"/>
          <p:cNvSpPr/>
          <p:nvPr/>
        </p:nvSpPr>
        <p:spPr>
          <a:xfrm>
            <a:off x="755650" y="800100"/>
            <a:ext cx="900113" cy="36036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utoUpdateAnimBg="0"/>
      <p:bldP spid="4"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3347864" y="116632"/>
            <a:ext cx="2832827" cy="584775"/>
          </a:xfrm>
          <a:prstGeom prst="rect">
            <a:avLst/>
          </a:prstGeom>
          <a:noFill/>
        </p:spPr>
        <p:txBody>
          <a:bodyPr wrap="none" rtlCol="0">
            <a:spAutoFit/>
          </a:bodyPr>
          <a:lstStyle/>
          <a:p>
            <a:r>
              <a:rPr lang="en-US" altLang="zh-CN" sz="3200" b="1" dirty="0" smtClean="0">
                <a:solidFill>
                  <a:schemeClr val="accent1">
                    <a:lumMod val="75000"/>
                  </a:schemeClr>
                </a:solidFill>
                <a:latin typeface="Times New Roman" pitchFamily="18" charset="0"/>
                <a:ea typeface="黑体" pitchFamily="2" charset="-122"/>
                <a:cs typeface="Times New Roman" pitchFamily="18" charset="0"/>
              </a:rPr>
              <a:t>GOOGLE</a:t>
            </a:r>
            <a:r>
              <a:rPr lang="zh-CN" altLang="en-US" sz="3200" b="1" dirty="0" smtClean="0">
                <a:solidFill>
                  <a:schemeClr val="accent1">
                    <a:lumMod val="75000"/>
                  </a:schemeClr>
                </a:solidFill>
                <a:latin typeface="Times New Roman" pitchFamily="18" charset="0"/>
                <a:ea typeface="黑体" pitchFamily="2" charset="-122"/>
                <a:cs typeface="Times New Roman" pitchFamily="18" charset="0"/>
              </a:rPr>
              <a:t>趋势</a:t>
            </a:r>
            <a:endParaRPr lang="zh-CN" altLang="en-US" sz="3200" b="1" dirty="0">
              <a:solidFill>
                <a:schemeClr val="accent1">
                  <a:lumMod val="75000"/>
                </a:schemeClr>
              </a:solidFill>
              <a:latin typeface="Times New Roman" pitchFamily="18" charset="0"/>
              <a:ea typeface="黑体" pitchFamily="2" charset="-122"/>
              <a:cs typeface="Times New Roman" pitchFamily="18" charset="0"/>
            </a:endParaRPr>
          </a:p>
        </p:txBody>
      </p:sp>
      <p:sp>
        <p:nvSpPr>
          <p:cNvPr id="3" name="TextBox 2"/>
          <p:cNvSpPr txBox="1"/>
          <p:nvPr/>
        </p:nvSpPr>
        <p:spPr>
          <a:xfrm>
            <a:off x="899592" y="908720"/>
            <a:ext cx="7488832" cy="646331"/>
          </a:xfrm>
          <a:prstGeom prst="rect">
            <a:avLst/>
          </a:prstGeom>
          <a:noFill/>
        </p:spPr>
        <p:txBody>
          <a:bodyPr wrap="square" rtlCol="0">
            <a:spAutoFit/>
          </a:bodyPr>
          <a:lstStyle/>
          <a:p>
            <a:pPr indent="457200"/>
            <a:r>
              <a:rPr lang="zh-CN" altLang="en-US" dirty="0" smtClean="0"/>
              <a:t>通过分析计算机用户在谷歌搜索中的搜索历史，形成关键字词的搜索频率及其相关统计数据的结果，并以可视化方式呈现。</a:t>
            </a:r>
            <a:endParaRPr lang="zh-CN" altLang="en-US" dirty="0"/>
          </a:p>
        </p:txBody>
      </p:sp>
      <p:pic>
        <p:nvPicPr>
          <p:cNvPr id="4" name="图片 3" descr="1.jpg"/>
          <p:cNvPicPr>
            <a:picLocks noChangeAspect="1"/>
          </p:cNvPicPr>
          <p:nvPr/>
        </p:nvPicPr>
        <p:blipFill>
          <a:blip r:embed="rId2" cstate="print"/>
          <a:stretch>
            <a:fillRect/>
          </a:stretch>
        </p:blipFill>
        <p:spPr>
          <a:xfrm>
            <a:off x="467544" y="1679384"/>
            <a:ext cx="8208912" cy="5133991"/>
          </a:xfrm>
          <a:prstGeom prst="rect">
            <a:avLst/>
          </a:prstGeom>
        </p:spPr>
      </p:pic>
      <p:sp>
        <p:nvSpPr>
          <p:cNvPr id="6" name="圆角矩形 5"/>
          <p:cNvSpPr/>
          <p:nvPr/>
        </p:nvSpPr>
        <p:spPr>
          <a:xfrm>
            <a:off x="1835696" y="1772816"/>
            <a:ext cx="1656184" cy="28803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noFill/>
            </a:endParaRPr>
          </a:p>
        </p:txBody>
      </p:sp>
      <p:sp>
        <p:nvSpPr>
          <p:cNvPr id="7" name="圆角矩形 6"/>
          <p:cNvSpPr/>
          <p:nvPr/>
        </p:nvSpPr>
        <p:spPr>
          <a:xfrm>
            <a:off x="1907704" y="3645024"/>
            <a:ext cx="4320480" cy="321297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noFill/>
            </a:endParaRPr>
          </a:p>
        </p:txBody>
      </p:sp>
      <p:sp>
        <p:nvSpPr>
          <p:cNvPr id="8" name="椭圆形标注 7"/>
          <p:cNvSpPr/>
          <p:nvPr/>
        </p:nvSpPr>
        <p:spPr>
          <a:xfrm>
            <a:off x="5940152" y="2492896"/>
            <a:ext cx="1728192" cy="720080"/>
          </a:xfrm>
          <a:prstGeom prst="wedgeEllipseCallout">
            <a:avLst>
              <a:gd name="adj1" fmla="val -33667"/>
              <a:gd name="adj2" fmla="val 165487"/>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chemeClr val="tx1"/>
                </a:solidFill>
              </a:rPr>
              <a:t>美国周一搜索热点</a:t>
            </a:r>
            <a:endParaRPr lang="zh-CN" altLang="en-US" b="1" dirty="0">
              <a:solidFill>
                <a:schemeClr val="tx1"/>
              </a:solidFill>
            </a:endParaRPr>
          </a:p>
        </p:txBody>
      </p:sp>
      <p:sp>
        <p:nvSpPr>
          <p:cNvPr id="10" name="椭圆 9"/>
          <p:cNvSpPr/>
          <p:nvPr/>
        </p:nvSpPr>
        <p:spPr>
          <a:xfrm>
            <a:off x="611560" y="3501008"/>
            <a:ext cx="1008112" cy="288032"/>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bg/>
                                          </p:spTgt>
                                        </p:tgtEl>
                                        <p:attrNameLst>
                                          <p:attrName>style.visibility</p:attrName>
                                        </p:attrNameLst>
                                      </p:cBhvr>
                                      <p:to>
                                        <p:strVal val="visible"/>
                                      </p:to>
                                    </p:set>
                                    <p:animEffect transition="in" filter="fade">
                                      <p:cBhvr>
                                        <p:cTn id="23" dur="2000"/>
                                        <p:tgtEl>
                                          <p:spTgt spid="8">
                                            <p:bg/>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xEl>
                                              <p:pRg st="0" end="0"/>
                                            </p:txEl>
                                          </p:spTgt>
                                        </p:tgtEl>
                                        <p:attrNameLst>
                                          <p:attrName>style.visibility</p:attrName>
                                        </p:attrNameLst>
                                      </p:cBhvr>
                                      <p:to>
                                        <p:strVal val="visible"/>
                                      </p:to>
                                    </p:set>
                                    <p:animEffect transition="in" filter="fade">
                                      <p:cBhvr>
                                        <p:cTn id="26" dur="2000"/>
                                        <p:tgtEl>
                                          <p:spTgt spid="8">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build="allAtOnce"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6444208" y="836712"/>
            <a:ext cx="2040943" cy="461665"/>
          </a:xfrm>
          <a:prstGeom prst="rect">
            <a:avLst/>
          </a:prstGeom>
          <a:noFill/>
        </p:spPr>
        <p:txBody>
          <a:bodyPr wrap="none" rtlCol="0">
            <a:spAutoFit/>
          </a:bodyPr>
          <a:lstStyle/>
          <a:p>
            <a:r>
              <a:rPr lang="zh-CN" altLang="en-US" sz="2400" b="1" dirty="0" smtClean="0">
                <a:solidFill>
                  <a:srgbClr val="FF0000"/>
                </a:solidFill>
                <a:latin typeface="黑体" pitchFamily="2" charset="-122"/>
                <a:ea typeface="黑体" pitchFamily="2" charset="-122"/>
              </a:rPr>
              <a:t>热门搜索图表</a:t>
            </a:r>
            <a:endParaRPr lang="zh-CN" altLang="en-US" sz="2400" b="1" dirty="0">
              <a:solidFill>
                <a:srgbClr val="FF0000"/>
              </a:solidFill>
              <a:latin typeface="黑体" pitchFamily="2" charset="-122"/>
              <a:ea typeface="黑体" pitchFamily="2" charset="-122"/>
            </a:endParaRPr>
          </a:p>
        </p:txBody>
      </p:sp>
      <p:pic>
        <p:nvPicPr>
          <p:cNvPr id="3" name="图片 2" descr="2.jpg"/>
          <p:cNvPicPr>
            <a:picLocks noChangeAspect="1"/>
          </p:cNvPicPr>
          <p:nvPr/>
        </p:nvPicPr>
        <p:blipFill>
          <a:blip r:embed="rId2" cstate="print"/>
          <a:stretch>
            <a:fillRect/>
          </a:stretch>
        </p:blipFill>
        <p:spPr>
          <a:xfrm>
            <a:off x="0" y="0"/>
            <a:ext cx="5832648" cy="4906737"/>
          </a:xfrm>
          <a:prstGeom prst="rect">
            <a:avLst/>
          </a:prstGeom>
        </p:spPr>
      </p:pic>
      <p:pic>
        <p:nvPicPr>
          <p:cNvPr id="4" name="图片 3" descr="3.jpg"/>
          <p:cNvPicPr>
            <a:picLocks noChangeAspect="1"/>
          </p:cNvPicPr>
          <p:nvPr/>
        </p:nvPicPr>
        <p:blipFill>
          <a:blip r:embed="rId3" cstate="print"/>
          <a:stretch>
            <a:fillRect/>
          </a:stretch>
        </p:blipFill>
        <p:spPr>
          <a:xfrm>
            <a:off x="2411760" y="1484784"/>
            <a:ext cx="4631382" cy="4608511"/>
          </a:xfrm>
          <a:prstGeom prst="rect">
            <a:avLst/>
          </a:prstGeom>
        </p:spPr>
      </p:pic>
      <p:pic>
        <p:nvPicPr>
          <p:cNvPr id="5" name="图片 4" descr="4.jpg"/>
          <p:cNvPicPr>
            <a:picLocks noChangeAspect="1"/>
          </p:cNvPicPr>
          <p:nvPr/>
        </p:nvPicPr>
        <p:blipFill>
          <a:blip r:embed="rId4" cstate="print"/>
          <a:stretch>
            <a:fillRect/>
          </a:stretch>
        </p:blipFill>
        <p:spPr>
          <a:xfrm>
            <a:off x="4492444" y="2177480"/>
            <a:ext cx="4651556" cy="4680520"/>
          </a:xfrm>
          <a:prstGeom prst="rect">
            <a:avLst/>
          </a:prstGeom>
        </p:spPr>
      </p:pic>
      <p:sp>
        <p:nvSpPr>
          <p:cNvPr id="6" name="椭圆 5"/>
          <p:cNvSpPr/>
          <p:nvPr/>
        </p:nvSpPr>
        <p:spPr>
          <a:xfrm>
            <a:off x="971600" y="0"/>
            <a:ext cx="1008112" cy="26064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0" y="720080"/>
            <a:ext cx="395536" cy="26064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3635896" y="889556"/>
            <a:ext cx="1988045" cy="523220"/>
          </a:xfrm>
          <a:prstGeom prst="rect">
            <a:avLst/>
          </a:prstGeom>
          <a:noFill/>
        </p:spPr>
        <p:txBody>
          <a:bodyPr wrap="none" rtlCol="0">
            <a:spAutoFit/>
          </a:bodyPr>
          <a:lstStyle/>
          <a:p>
            <a:r>
              <a:rPr lang="zh-CN" altLang="en-US" sz="2800" b="1" dirty="0" smtClean="0">
                <a:solidFill>
                  <a:schemeClr val="accent1">
                    <a:lumMod val="75000"/>
                  </a:schemeClr>
                </a:solidFill>
                <a:latin typeface="黑体" pitchFamily="2" charset="-122"/>
                <a:ea typeface="黑体" pitchFamily="2" charset="-122"/>
              </a:rPr>
              <a:t>搜索量指数</a:t>
            </a:r>
            <a:endParaRPr lang="zh-CN" altLang="en-US" sz="2800" b="1" dirty="0">
              <a:solidFill>
                <a:schemeClr val="accent1">
                  <a:lumMod val="75000"/>
                </a:schemeClr>
              </a:solidFill>
              <a:latin typeface="黑体" pitchFamily="2" charset="-122"/>
              <a:ea typeface="黑体" pitchFamily="2" charset="-122"/>
            </a:endParaRPr>
          </a:p>
        </p:txBody>
      </p:sp>
      <p:sp>
        <p:nvSpPr>
          <p:cNvPr id="3" name="TextBox 2"/>
          <p:cNvSpPr txBox="1"/>
          <p:nvPr/>
        </p:nvSpPr>
        <p:spPr>
          <a:xfrm>
            <a:off x="611560" y="1556792"/>
            <a:ext cx="7858923" cy="4212050"/>
          </a:xfrm>
          <a:prstGeom prst="rect">
            <a:avLst/>
          </a:prstGeom>
          <a:noFill/>
        </p:spPr>
        <p:txBody>
          <a:bodyPr wrap="square" rtlCol="0">
            <a:spAutoFit/>
          </a:bodyPr>
          <a:lstStyle/>
          <a:p>
            <a:pPr indent="457200" algn="just">
              <a:lnSpc>
                <a:spcPct val="125000"/>
              </a:lnSpc>
            </a:pPr>
            <a:r>
              <a:rPr lang="en-US" altLang="zh-CN" dirty="0" smtClean="0">
                <a:latin typeface="Times New Roman" pitchFamily="18" charset="0"/>
                <a:cs typeface="Times New Roman" pitchFamily="18" charset="0"/>
              </a:rPr>
              <a:t>Google</a:t>
            </a:r>
            <a:r>
              <a:rPr lang="zh-CN" altLang="en-US" dirty="0" smtClean="0">
                <a:latin typeface="Times New Roman" pitchFamily="18" charset="0"/>
                <a:cs typeface="Times New Roman" pitchFamily="18" charset="0"/>
              </a:rPr>
              <a:t>趋势分析的主要指标是“搜索量指数”。搜索量指数是一个关于网络搜索量的相对指标</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是经过规格化处理的。所谓规格化</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是指将几组数据除以某个常规变量</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通过消除此变量对数据的影响</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得以比较数据集的基础特征。比如用某一城市对某个关键词的搜索量除以该城市的</a:t>
            </a:r>
            <a:r>
              <a:rPr lang="en-US" altLang="zh-CN" dirty="0" smtClean="0">
                <a:latin typeface="Times New Roman" pitchFamily="18" charset="0"/>
                <a:cs typeface="Times New Roman" pitchFamily="18" charset="0"/>
              </a:rPr>
              <a:t>Google</a:t>
            </a:r>
            <a:r>
              <a:rPr lang="zh-CN" altLang="en-US" dirty="0" smtClean="0">
                <a:latin typeface="Times New Roman" pitchFamily="18" charset="0"/>
                <a:cs typeface="Times New Roman" pitchFamily="18" charset="0"/>
              </a:rPr>
              <a:t>搜索总量</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再计算出相应的比率</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基本排除了城市人口数量对网络关注度的影响。</a:t>
            </a:r>
            <a:endParaRPr lang="en-US" altLang="zh-CN" dirty="0" smtClean="0">
              <a:latin typeface="Times New Roman" pitchFamily="18" charset="0"/>
              <a:cs typeface="Times New Roman" pitchFamily="18" charset="0"/>
            </a:endParaRPr>
          </a:p>
          <a:p>
            <a:pPr indent="457200" algn="just">
              <a:lnSpc>
                <a:spcPct val="125000"/>
              </a:lnSpc>
            </a:pPr>
            <a:r>
              <a:rPr lang="zh-CN" altLang="en-US" dirty="0" smtClean="0">
                <a:latin typeface="Times New Roman" pitchFamily="18" charset="0"/>
                <a:cs typeface="Times New Roman" pitchFamily="18" charset="0"/>
              </a:rPr>
              <a:t>假设</a:t>
            </a:r>
            <a:r>
              <a:rPr lang="en-US" altLang="zh-CN" dirty="0" smtClean="0">
                <a:latin typeface="Times New Roman" pitchFamily="18" charset="0"/>
                <a:cs typeface="Times New Roman" pitchFamily="18" charset="0"/>
              </a:rPr>
              <a:t>A </a:t>
            </a:r>
            <a:r>
              <a:rPr lang="zh-CN" altLang="en-US" dirty="0" smtClean="0">
                <a:latin typeface="Times New Roman" pitchFamily="18" charset="0"/>
                <a:cs typeface="Times New Roman" pitchFamily="18" charset="0"/>
              </a:rPr>
              <a:t>市每天的</a:t>
            </a:r>
            <a:r>
              <a:rPr lang="en-US" altLang="zh-CN" dirty="0" smtClean="0">
                <a:latin typeface="Times New Roman" pitchFamily="18" charset="0"/>
                <a:cs typeface="Times New Roman" pitchFamily="18" charset="0"/>
              </a:rPr>
              <a:t>Google</a:t>
            </a:r>
            <a:r>
              <a:rPr lang="zh-CN" altLang="en-US" dirty="0" smtClean="0">
                <a:latin typeface="Times New Roman" pitchFamily="18" charset="0"/>
                <a:cs typeface="Times New Roman" pitchFamily="18" charset="0"/>
              </a:rPr>
              <a:t>搜索量为</a:t>
            </a:r>
            <a:r>
              <a:rPr lang="en-US" altLang="zh-CN" dirty="0" smtClean="0">
                <a:latin typeface="Times New Roman" pitchFamily="18" charset="0"/>
                <a:cs typeface="Times New Roman" pitchFamily="18" charset="0"/>
              </a:rPr>
              <a:t>100</a:t>
            </a:r>
            <a:r>
              <a:rPr lang="zh-CN" altLang="en-US" dirty="0" smtClean="0">
                <a:latin typeface="Times New Roman" pitchFamily="18" charset="0"/>
                <a:cs typeface="Times New Roman" pitchFamily="18" charset="0"/>
              </a:rPr>
              <a:t>万人次</a:t>
            </a:r>
            <a:r>
              <a:rPr lang="en-US" altLang="zh-CN" dirty="0" smtClean="0">
                <a:latin typeface="Times New Roman" pitchFamily="18" charset="0"/>
                <a:cs typeface="Times New Roman" pitchFamily="18" charset="0"/>
              </a:rPr>
              <a:t>, B </a:t>
            </a:r>
            <a:r>
              <a:rPr lang="zh-CN" altLang="en-US" dirty="0" smtClean="0">
                <a:latin typeface="Times New Roman" pitchFamily="18" charset="0"/>
                <a:cs typeface="Times New Roman" pitchFamily="18" charset="0"/>
              </a:rPr>
              <a:t>市为</a:t>
            </a:r>
            <a:r>
              <a:rPr lang="en-US" altLang="zh-CN" dirty="0" smtClean="0">
                <a:latin typeface="Times New Roman" pitchFamily="18" charset="0"/>
                <a:cs typeface="Times New Roman" pitchFamily="18" charset="0"/>
              </a:rPr>
              <a:t>200</a:t>
            </a:r>
            <a:r>
              <a:rPr lang="zh-CN" altLang="en-US" dirty="0" smtClean="0">
                <a:latin typeface="Times New Roman" pitchFamily="18" charset="0"/>
                <a:cs typeface="Times New Roman" pitchFamily="18" charset="0"/>
              </a:rPr>
              <a:t>万人次</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其中</a:t>
            </a:r>
            <a:r>
              <a:rPr lang="en-US" altLang="zh-CN" dirty="0" smtClean="0">
                <a:latin typeface="Times New Roman" pitchFamily="18" charset="0"/>
                <a:cs typeface="Times New Roman" pitchFamily="18" charset="0"/>
              </a:rPr>
              <a:t>A </a:t>
            </a:r>
            <a:r>
              <a:rPr lang="zh-CN" altLang="en-US" dirty="0" smtClean="0">
                <a:latin typeface="Times New Roman" pitchFamily="18" charset="0"/>
                <a:cs typeface="Times New Roman" pitchFamily="18" charset="0"/>
              </a:rPr>
              <a:t>市和</a:t>
            </a:r>
            <a:r>
              <a:rPr lang="en-US" altLang="zh-CN" dirty="0" smtClean="0">
                <a:latin typeface="Times New Roman" pitchFamily="18" charset="0"/>
                <a:cs typeface="Times New Roman" pitchFamily="18" charset="0"/>
              </a:rPr>
              <a:t>B</a:t>
            </a:r>
            <a:r>
              <a:rPr lang="zh-CN" altLang="en-US" dirty="0" smtClean="0">
                <a:latin typeface="Times New Roman" pitchFamily="18" charset="0"/>
                <a:cs typeface="Times New Roman" pitchFamily="18" charset="0"/>
              </a:rPr>
              <a:t>市分别有</a:t>
            </a:r>
            <a:r>
              <a:rPr lang="en-US" altLang="zh-CN" dirty="0" smtClean="0">
                <a:latin typeface="Times New Roman" pitchFamily="18" charset="0"/>
                <a:cs typeface="Times New Roman" pitchFamily="18" charset="0"/>
              </a:rPr>
              <a:t>6</a:t>
            </a:r>
            <a:r>
              <a:rPr lang="zh-CN" altLang="en-US" dirty="0" smtClean="0">
                <a:latin typeface="Times New Roman" pitchFamily="18" charset="0"/>
                <a:cs typeface="Times New Roman" pitchFamily="18" charset="0"/>
              </a:rPr>
              <a:t>万人次和</a:t>
            </a:r>
            <a:r>
              <a:rPr lang="en-US" altLang="zh-CN" dirty="0" smtClean="0">
                <a:latin typeface="Times New Roman" pitchFamily="18" charset="0"/>
                <a:cs typeface="Times New Roman" pitchFamily="18" charset="0"/>
              </a:rPr>
              <a:t>10</a:t>
            </a:r>
            <a:r>
              <a:rPr lang="zh-CN" altLang="en-US" dirty="0" smtClean="0">
                <a:latin typeface="Times New Roman" pitchFamily="18" charset="0"/>
                <a:cs typeface="Times New Roman" pitchFamily="18" charset="0"/>
              </a:rPr>
              <a:t>万人次搜索过关键词“自贸区”</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那么尽管</a:t>
            </a:r>
            <a:r>
              <a:rPr lang="en-US" altLang="zh-CN" dirty="0" smtClean="0">
                <a:latin typeface="Times New Roman" pitchFamily="18" charset="0"/>
                <a:cs typeface="Times New Roman" pitchFamily="18" charset="0"/>
              </a:rPr>
              <a:t>A</a:t>
            </a:r>
            <a:r>
              <a:rPr lang="zh-CN" altLang="en-US" dirty="0" smtClean="0">
                <a:latin typeface="Times New Roman" pitchFamily="18" charset="0"/>
                <a:cs typeface="Times New Roman" pitchFamily="18" charset="0"/>
              </a:rPr>
              <a:t>市关于“自贸区”的绝对搜索量要少</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但反映在</a:t>
            </a:r>
            <a:r>
              <a:rPr lang="en-US" altLang="zh-CN" dirty="0" smtClean="0">
                <a:latin typeface="Times New Roman" pitchFamily="18" charset="0"/>
                <a:cs typeface="Times New Roman" pitchFamily="18" charset="0"/>
              </a:rPr>
              <a:t>Google</a:t>
            </a:r>
            <a:r>
              <a:rPr lang="zh-CN" altLang="en-US" dirty="0" smtClean="0">
                <a:latin typeface="Times New Roman" pitchFamily="18" charset="0"/>
                <a:cs typeface="Times New Roman" pitchFamily="18" charset="0"/>
              </a:rPr>
              <a:t>趋势上</a:t>
            </a:r>
            <a:r>
              <a:rPr lang="en-US" altLang="zh-CN" dirty="0" smtClean="0">
                <a:latin typeface="Times New Roman" pitchFamily="18" charset="0"/>
                <a:cs typeface="Times New Roman" pitchFamily="18" charset="0"/>
              </a:rPr>
              <a:t>, A </a:t>
            </a:r>
            <a:r>
              <a:rPr lang="zh-CN" altLang="en-US" dirty="0" smtClean="0">
                <a:latin typeface="Times New Roman" pitchFamily="18" charset="0"/>
                <a:cs typeface="Times New Roman" pitchFamily="18" charset="0"/>
              </a:rPr>
              <a:t>市对“自贸区”的网络关注度超过</a:t>
            </a:r>
            <a:r>
              <a:rPr lang="en-US" altLang="zh-CN" dirty="0" smtClean="0">
                <a:latin typeface="Times New Roman" pitchFamily="18" charset="0"/>
                <a:cs typeface="Times New Roman" pitchFamily="18" charset="0"/>
              </a:rPr>
              <a:t>B </a:t>
            </a:r>
            <a:r>
              <a:rPr lang="zh-CN" altLang="en-US" dirty="0" smtClean="0">
                <a:latin typeface="Times New Roman" pitchFamily="18" charset="0"/>
                <a:cs typeface="Times New Roman" pitchFamily="18" charset="0"/>
              </a:rPr>
              <a:t>市</a:t>
            </a:r>
            <a:r>
              <a:rPr lang="en-US" altLang="zh-CN" dirty="0" smtClean="0">
                <a:latin typeface="Times New Roman" pitchFamily="18" charset="0"/>
                <a:cs typeface="Times New Roman" pitchFamily="18" charset="0"/>
              </a:rPr>
              <a:t>( 6/100 &gt; 10/200) </a:t>
            </a:r>
            <a:r>
              <a:rPr lang="zh-CN" altLang="en-US" dirty="0" smtClean="0">
                <a:latin typeface="Times New Roman" pitchFamily="18" charset="0"/>
                <a:cs typeface="Times New Roman" pitchFamily="18" charset="0"/>
              </a:rPr>
              <a:t>。</a:t>
            </a:r>
            <a:endParaRPr lang="en-US" altLang="zh-CN" dirty="0" smtClean="0">
              <a:latin typeface="Times New Roman" pitchFamily="18" charset="0"/>
              <a:cs typeface="Times New Roman" pitchFamily="18" charset="0"/>
            </a:endParaRPr>
          </a:p>
          <a:p>
            <a:pPr indent="457200" algn="just">
              <a:lnSpc>
                <a:spcPct val="125000"/>
              </a:lnSpc>
            </a:pPr>
            <a:r>
              <a:rPr lang="zh-CN" altLang="en-US" dirty="0" smtClean="0">
                <a:latin typeface="Times New Roman" pitchFamily="18" charset="0"/>
                <a:cs typeface="Times New Roman" pitchFamily="18" charset="0"/>
              </a:rPr>
              <a:t>因此</a:t>
            </a:r>
            <a:r>
              <a:rPr lang="en-US" altLang="zh-CN" dirty="0" smtClean="0">
                <a:latin typeface="Times New Roman" pitchFamily="18" charset="0"/>
                <a:cs typeface="Times New Roman" pitchFamily="18" charset="0"/>
              </a:rPr>
              <a:t>, </a:t>
            </a:r>
            <a:r>
              <a:rPr lang="en-US" altLang="zh-CN" dirty="0" smtClean="0">
                <a:solidFill>
                  <a:srgbClr val="FF0000"/>
                </a:solidFill>
                <a:latin typeface="Times New Roman" pitchFamily="18" charset="0"/>
                <a:cs typeface="Times New Roman" pitchFamily="18" charset="0"/>
              </a:rPr>
              <a:t>Google</a:t>
            </a:r>
            <a:r>
              <a:rPr lang="zh-CN" altLang="en-US" dirty="0" smtClean="0">
                <a:solidFill>
                  <a:srgbClr val="FF0000"/>
                </a:solidFill>
                <a:latin typeface="Times New Roman" pitchFamily="18" charset="0"/>
                <a:cs typeface="Times New Roman" pitchFamily="18" charset="0"/>
              </a:rPr>
              <a:t>趋势分析只能显示用户在</a:t>
            </a:r>
            <a:r>
              <a:rPr lang="en-US" altLang="zh-CN" dirty="0" smtClean="0">
                <a:solidFill>
                  <a:srgbClr val="FF0000"/>
                </a:solidFill>
                <a:latin typeface="Times New Roman" pitchFamily="18" charset="0"/>
                <a:cs typeface="Times New Roman" pitchFamily="18" charset="0"/>
              </a:rPr>
              <a:t>Google</a:t>
            </a:r>
            <a:r>
              <a:rPr lang="zh-CN" altLang="en-US" dirty="0" smtClean="0">
                <a:solidFill>
                  <a:srgbClr val="FF0000"/>
                </a:solidFill>
                <a:latin typeface="Times New Roman" pitchFamily="18" charset="0"/>
                <a:cs typeface="Times New Roman" pitchFamily="18" charset="0"/>
              </a:rPr>
              <a:t>上搜索某个主题的相对倾向</a:t>
            </a:r>
            <a:r>
              <a:rPr lang="en-US" altLang="zh-CN" dirty="0" smtClean="0">
                <a:solidFill>
                  <a:srgbClr val="FF0000"/>
                </a:solidFill>
                <a:latin typeface="Times New Roman" pitchFamily="18" charset="0"/>
                <a:cs typeface="Times New Roman" pitchFamily="18" charset="0"/>
              </a:rPr>
              <a:t>,</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而不能测算对该主题的总体关注度</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只可用做不同搜索的对比</a:t>
            </a:r>
            <a:r>
              <a:rPr lang="en-US" altLang="zh-CN" dirty="0" smtClean="0">
                <a:latin typeface="Times New Roman" pitchFamily="18" charset="0"/>
                <a:cs typeface="Times New Roman" pitchFamily="18" charset="0"/>
              </a:rPr>
              <a:t>, </a:t>
            </a:r>
            <a:r>
              <a:rPr lang="zh-CN" altLang="en-US" dirty="0" smtClean="0">
                <a:latin typeface="Times New Roman" pitchFamily="18" charset="0"/>
                <a:cs typeface="Times New Roman" pitchFamily="18" charset="0"/>
              </a:rPr>
              <a:t>而不能用于单个搜索的绝对值相关计算。</a:t>
            </a:r>
            <a:endParaRPr lang="zh-CN" alt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7099538" y="724054"/>
            <a:ext cx="1569660" cy="369332"/>
          </a:xfrm>
          <a:prstGeom prst="rect">
            <a:avLst/>
          </a:prstGeom>
          <a:noFill/>
        </p:spPr>
        <p:txBody>
          <a:bodyPr wrap="none" rtlCol="0">
            <a:spAutoFit/>
          </a:bodyPr>
          <a:lstStyle/>
          <a:p>
            <a:r>
              <a:rPr lang="zh-CN" altLang="en-US" b="1" dirty="0" smtClean="0">
                <a:solidFill>
                  <a:schemeClr val="accent1">
                    <a:lumMod val="75000"/>
                  </a:schemeClr>
                </a:solidFill>
                <a:latin typeface="黑体" pitchFamily="2" charset="-122"/>
                <a:ea typeface="黑体" pitchFamily="2" charset="-122"/>
              </a:rPr>
              <a:t>分级目录标题</a:t>
            </a:r>
            <a:endParaRPr lang="zh-CN" altLang="en-US" b="1" dirty="0">
              <a:solidFill>
                <a:schemeClr val="accent1">
                  <a:lumMod val="75000"/>
                </a:schemeClr>
              </a:solidFill>
              <a:latin typeface="黑体" pitchFamily="2" charset="-122"/>
              <a:ea typeface="黑体" pitchFamily="2" charset="-122"/>
            </a:endParaRPr>
          </a:p>
        </p:txBody>
      </p:sp>
      <p:pic>
        <p:nvPicPr>
          <p:cNvPr id="3" name="图片 2" descr="5.jpg"/>
          <p:cNvPicPr>
            <a:picLocks noChangeAspect="1"/>
          </p:cNvPicPr>
          <p:nvPr/>
        </p:nvPicPr>
        <p:blipFill>
          <a:blip r:embed="rId2" cstate="print"/>
          <a:stretch>
            <a:fillRect/>
          </a:stretch>
        </p:blipFill>
        <p:spPr>
          <a:xfrm>
            <a:off x="288859" y="0"/>
            <a:ext cx="8566281" cy="6858000"/>
          </a:xfrm>
          <a:prstGeom prst="rect">
            <a:avLst/>
          </a:prstGeom>
        </p:spPr>
      </p:pic>
      <p:sp>
        <p:nvSpPr>
          <p:cNvPr id="4" name="椭圆 3"/>
          <p:cNvSpPr/>
          <p:nvPr/>
        </p:nvSpPr>
        <p:spPr>
          <a:xfrm>
            <a:off x="2123728" y="1628800"/>
            <a:ext cx="1296144" cy="57606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907704" y="260648"/>
            <a:ext cx="4320480" cy="504056"/>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6936750" y="836712"/>
            <a:ext cx="1811714" cy="369332"/>
          </a:xfrm>
          <a:prstGeom prst="rect">
            <a:avLst/>
          </a:prstGeom>
          <a:noFill/>
        </p:spPr>
        <p:txBody>
          <a:bodyPr wrap="none" rtlCol="0">
            <a:spAutoFit/>
          </a:bodyPr>
          <a:lstStyle/>
          <a:p>
            <a:r>
              <a:rPr lang="zh-CN" altLang="en-US" b="1" dirty="0" smtClean="0">
                <a:solidFill>
                  <a:schemeClr val="accent1">
                    <a:lumMod val="75000"/>
                  </a:schemeClr>
                </a:solidFill>
                <a:latin typeface="黑体" pitchFamily="2" charset="-122"/>
                <a:ea typeface="黑体" pitchFamily="2" charset="-122"/>
              </a:rPr>
              <a:t>搜索“章子怡”</a:t>
            </a:r>
            <a:endParaRPr lang="zh-CN" altLang="en-US" b="1" dirty="0">
              <a:solidFill>
                <a:schemeClr val="accent1">
                  <a:lumMod val="75000"/>
                </a:schemeClr>
              </a:solidFill>
              <a:latin typeface="黑体" pitchFamily="2" charset="-122"/>
              <a:ea typeface="黑体" pitchFamily="2" charset="-122"/>
            </a:endParaRPr>
          </a:p>
        </p:txBody>
      </p:sp>
      <p:pic>
        <p:nvPicPr>
          <p:cNvPr id="3" name="图片 2" descr="6.jpg"/>
          <p:cNvPicPr>
            <a:picLocks noChangeAspect="1"/>
          </p:cNvPicPr>
          <p:nvPr/>
        </p:nvPicPr>
        <p:blipFill>
          <a:blip r:embed="rId2" cstate="print"/>
          <a:stretch>
            <a:fillRect/>
          </a:stretch>
        </p:blipFill>
        <p:spPr>
          <a:xfrm>
            <a:off x="0" y="0"/>
            <a:ext cx="6588224" cy="5375831"/>
          </a:xfrm>
          <a:prstGeom prst="rect">
            <a:avLst/>
          </a:prstGeom>
        </p:spPr>
      </p:pic>
      <p:pic>
        <p:nvPicPr>
          <p:cNvPr id="4" name="图片 3" descr="7.jpg"/>
          <p:cNvPicPr>
            <a:picLocks noChangeAspect="1"/>
          </p:cNvPicPr>
          <p:nvPr/>
        </p:nvPicPr>
        <p:blipFill>
          <a:blip r:embed="rId3" cstate="print"/>
          <a:stretch>
            <a:fillRect/>
          </a:stretch>
        </p:blipFill>
        <p:spPr>
          <a:xfrm>
            <a:off x="5619750" y="3952875"/>
            <a:ext cx="3524250" cy="2905125"/>
          </a:xfrm>
          <a:prstGeom prst="rect">
            <a:avLst/>
          </a:prstGeom>
        </p:spPr>
      </p:pic>
      <p:sp>
        <p:nvSpPr>
          <p:cNvPr id="5" name="TextBox 4"/>
          <p:cNvSpPr txBox="1"/>
          <p:nvPr/>
        </p:nvSpPr>
        <p:spPr>
          <a:xfrm>
            <a:off x="7164288" y="2060848"/>
            <a:ext cx="1569660" cy="369332"/>
          </a:xfrm>
          <a:prstGeom prst="rect">
            <a:avLst/>
          </a:prstGeom>
          <a:noFill/>
        </p:spPr>
        <p:txBody>
          <a:bodyPr wrap="none" rtlCol="0">
            <a:spAutoFit/>
          </a:bodyPr>
          <a:lstStyle/>
          <a:p>
            <a:r>
              <a:rPr lang="zh-CN" altLang="en-US" b="1" dirty="0" smtClean="0">
                <a:solidFill>
                  <a:srgbClr val="FF0000"/>
                </a:solidFill>
              </a:rPr>
              <a:t>海滩艳照事件</a:t>
            </a:r>
            <a:endParaRPr lang="zh-CN" altLang="en-US" b="1" dirty="0">
              <a:solidFill>
                <a:srgbClr val="FF0000"/>
              </a:solidFill>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down)">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7020272" y="836712"/>
            <a:ext cx="2040943" cy="461665"/>
          </a:xfrm>
          <a:prstGeom prst="rect">
            <a:avLst/>
          </a:prstGeom>
          <a:noFill/>
        </p:spPr>
        <p:txBody>
          <a:bodyPr wrap="none" rtlCol="0">
            <a:spAutoFit/>
          </a:bodyPr>
          <a:lstStyle/>
          <a:p>
            <a:r>
              <a:rPr lang="zh-CN" altLang="en-US" sz="2400" b="1" dirty="0" smtClean="0">
                <a:solidFill>
                  <a:srgbClr val="FFC000"/>
                </a:solidFill>
                <a:latin typeface="黑体" pitchFamily="2" charset="-122"/>
                <a:ea typeface="黑体" pitchFamily="2" charset="-122"/>
              </a:rPr>
              <a:t>全球流感趋势</a:t>
            </a:r>
            <a:endParaRPr lang="zh-CN" altLang="en-US" sz="2400" b="1" dirty="0">
              <a:solidFill>
                <a:srgbClr val="FFC000"/>
              </a:solidFill>
              <a:latin typeface="黑体" pitchFamily="2" charset="-122"/>
              <a:ea typeface="黑体" pitchFamily="2" charset="-122"/>
            </a:endParaRPr>
          </a:p>
        </p:txBody>
      </p:sp>
      <p:pic>
        <p:nvPicPr>
          <p:cNvPr id="3" name="图片 2" descr="13.jpg"/>
          <p:cNvPicPr>
            <a:picLocks noChangeAspect="1"/>
          </p:cNvPicPr>
          <p:nvPr/>
        </p:nvPicPr>
        <p:blipFill>
          <a:blip r:embed="rId2" cstate="print"/>
          <a:stretch>
            <a:fillRect/>
          </a:stretch>
        </p:blipFill>
        <p:spPr>
          <a:xfrm>
            <a:off x="0" y="0"/>
            <a:ext cx="7087450" cy="6858000"/>
          </a:xfrm>
          <a:prstGeom prst="rect">
            <a:avLst/>
          </a:prstGeom>
        </p:spPr>
      </p:pic>
      <p:pic>
        <p:nvPicPr>
          <p:cNvPr id="4" name="图片 3" descr="14.jpg"/>
          <p:cNvPicPr>
            <a:picLocks noChangeAspect="1"/>
          </p:cNvPicPr>
          <p:nvPr/>
        </p:nvPicPr>
        <p:blipFill>
          <a:blip r:embed="rId3" cstate="print"/>
          <a:stretch>
            <a:fillRect/>
          </a:stretch>
        </p:blipFill>
        <p:spPr>
          <a:xfrm>
            <a:off x="539552" y="1772816"/>
            <a:ext cx="7800975" cy="2619375"/>
          </a:xfrm>
          <a:prstGeom prst="rect">
            <a:avLst/>
          </a:prstGeom>
        </p:spPr>
      </p:pic>
      <p:pic>
        <p:nvPicPr>
          <p:cNvPr id="5" name="图片 4" descr="15.jpg"/>
          <p:cNvPicPr>
            <a:picLocks noChangeAspect="1"/>
          </p:cNvPicPr>
          <p:nvPr/>
        </p:nvPicPr>
        <p:blipFill>
          <a:blip r:embed="rId4" cstate="print"/>
          <a:stretch>
            <a:fillRect/>
          </a:stretch>
        </p:blipFill>
        <p:spPr>
          <a:xfrm>
            <a:off x="5657850" y="4514850"/>
            <a:ext cx="3486150" cy="2343150"/>
          </a:xfrm>
          <a:prstGeom prst="rect">
            <a:avLst/>
          </a:prstGeom>
        </p:spPr>
      </p:pic>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7099538" y="724054"/>
            <a:ext cx="1569660" cy="369332"/>
          </a:xfrm>
          <a:prstGeom prst="rect">
            <a:avLst/>
          </a:prstGeom>
          <a:noFill/>
        </p:spPr>
        <p:txBody>
          <a:bodyPr wrap="none" rtlCol="0">
            <a:spAutoFit/>
          </a:bodyPr>
          <a:lstStyle/>
          <a:p>
            <a:r>
              <a:rPr lang="zh-CN" altLang="en-US" b="1" dirty="0" smtClean="0">
                <a:solidFill>
                  <a:schemeClr val="accent1">
                    <a:lumMod val="75000"/>
                  </a:schemeClr>
                </a:solidFill>
                <a:latin typeface="黑体" pitchFamily="2" charset="-122"/>
                <a:ea typeface="黑体" pitchFamily="2" charset="-122"/>
              </a:rPr>
              <a:t>分级目录标题</a:t>
            </a:r>
            <a:endParaRPr lang="zh-CN" altLang="en-US" b="1" dirty="0">
              <a:solidFill>
                <a:schemeClr val="accent1">
                  <a:lumMod val="75000"/>
                </a:schemeClr>
              </a:solidFill>
              <a:latin typeface="黑体" pitchFamily="2" charset="-122"/>
              <a:ea typeface="黑体" pitchFamily="2" charset="-122"/>
            </a:endParaRPr>
          </a:p>
        </p:txBody>
      </p:sp>
      <p:pic>
        <p:nvPicPr>
          <p:cNvPr id="3" name="图片 2" descr="8.jpg"/>
          <p:cNvPicPr>
            <a:picLocks noChangeAspect="1"/>
          </p:cNvPicPr>
          <p:nvPr/>
        </p:nvPicPr>
        <p:blipFill>
          <a:blip r:embed="rId2" cstate="print"/>
          <a:stretch>
            <a:fillRect/>
          </a:stretch>
        </p:blipFill>
        <p:spPr>
          <a:xfrm>
            <a:off x="376319" y="0"/>
            <a:ext cx="8391361" cy="6858000"/>
          </a:xfrm>
          <a:prstGeom prst="rect">
            <a:avLst/>
          </a:prstGeom>
        </p:spPr>
      </p:pic>
      <p:pic>
        <p:nvPicPr>
          <p:cNvPr id="4" name="图片 3" descr="9.jpg"/>
          <p:cNvPicPr>
            <a:picLocks noChangeAspect="1"/>
          </p:cNvPicPr>
          <p:nvPr/>
        </p:nvPicPr>
        <p:blipFill>
          <a:blip r:embed="rId3" cstate="print"/>
          <a:stretch>
            <a:fillRect/>
          </a:stretch>
        </p:blipFill>
        <p:spPr>
          <a:xfrm>
            <a:off x="1763688" y="241176"/>
            <a:ext cx="2400300" cy="2971800"/>
          </a:xfrm>
          <a:prstGeom prst="rect">
            <a:avLst/>
          </a:prstGeom>
        </p:spPr>
      </p:pic>
      <p:pic>
        <p:nvPicPr>
          <p:cNvPr id="5" name="图片 4" descr="10.jpg"/>
          <p:cNvPicPr>
            <a:picLocks noChangeAspect="1"/>
          </p:cNvPicPr>
          <p:nvPr/>
        </p:nvPicPr>
        <p:blipFill>
          <a:blip r:embed="rId4" cstate="print"/>
          <a:stretch>
            <a:fillRect/>
          </a:stretch>
        </p:blipFill>
        <p:spPr>
          <a:xfrm>
            <a:off x="2267744" y="260648"/>
            <a:ext cx="1847850" cy="4543425"/>
          </a:xfrm>
          <a:prstGeom prst="rect">
            <a:avLst/>
          </a:prstGeom>
        </p:spPr>
      </p:pic>
      <p:pic>
        <p:nvPicPr>
          <p:cNvPr id="6" name="图片 5" descr="11.jpg"/>
          <p:cNvPicPr>
            <a:picLocks noChangeAspect="1"/>
          </p:cNvPicPr>
          <p:nvPr/>
        </p:nvPicPr>
        <p:blipFill>
          <a:blip r:embed="rId5" cstate="print"/>
          <a:stretch>
            <a:fillRect/>
          </a:stretch>
        </p:blipFill>
        <p:spPr>
          <a:xfrm>
            <a:off x="3059832" y="260648"/>
            <a:ext cx="2381250" cy="2943225"/>
          </a:xfrm>
          <a:prstGeom prst="rect">
            <a:avLst/>
          </a:prstGeom>
        </p:spPr>
      </p:pic>
      <p:pic>
        <p:nvPicPr>
          <p:cNvPr id="7" name="图片 6" descr="12.jpg"/>
          <p:cNvPicPr>
            <a:picLocks noChangeAspect="1"/>
          </p:cNvPicPr>
          <p:nvPr/>
        </p:nvPicPr>
        <p:blipFill>
          <a:blip r:embed="rId6" cstate="print"/>
          <a:stretch>
            <a:fillRect/>
          </a:stretch>
        </p:blipFill>
        <p:spPr>
          <a:xfrm>
            <a:off x="3779912" y="260648"/>
            <a:ext cx="2085975" cy="1362075"/>
          </a:xfrm>
          <a:prstGeom prst="rect">
            <a:avLst/>
          </a:prstGeom>
        </p:spPr>
      </p:pic>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nodeType="clickEffect">
                                  <p:stCondLst>
                                    <p:cond delay="0"/>
                                  </p:stCondLst>
                                  <p:childTnLst>
                                    <p:anim calcmode="lin" valueType="num">
                                      <p:cBhvr additive="base">
                                        <p:cTn id="11" dur="500"/>
                                        <p:tgtEl>
                                          <p:spTgt spid="4"/>
                                        </p:tgtEl>
                                        <p:attrNameLst>
                                          <p:attrName>ppt_x</p:attrName>
                                        </p:attrNameLst>
                                      </p:cBhvr>
                                      <p:tavLst>
                                        <p:tav tm="0">
                                          <p:val>
                                            <p:strVal val="ppt_x"/>
                                          </p:val>
                                        </p:tav>
                                        <p:tav tm="100000">
                                          <p:val>
                                            <p:strVal val="ppt_x"/>
                                          </p:val>
                                        </p:tav>
                                      </p:tavLst>
                                    </p:anim>
                                    <p:anim calcmode="lin" valueType="num">
                                      <p:cBhvr additive="base">
                                        <p:cTn id="12" dur="500"/>
                                        <p:tgtEl>
                                          <p:spTgt spid="4"/>
                                        </p:tgtEl>
                                        <p:attrNameLst>
                                          <p:attrName>ppt_y</p:attrName>
                                        </p:attrNameLst>
                                      </p:cBhvr>
                                      <p:tavLst>
                                        <p:tav tm="0">
                                          <p:val>
                                            <p:strVal val="ppt_y"/>
                                          </p:val>
                                        </p:tav>
                                        <p:tav tm="100000">
                                          <p:val>
                                            <p:strVal val="1+ppt_h/2"/>
                                          </p:val>
                                        </p:tav>
                                      </p:tavLst>
                                    </p:anim>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2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xit" presetSubtype="4" fill="hold" nodeType="clickEffect">
                                  <p:stCondLst>
                                    <p:cond delay="0"/>
                                  </p:stCondLst>
                                  <p:childTnLst>
                                    <p:anim calcmode="lin" valueType="num">
                                      <p:cBhvr additive="base">
                                        <p:cTn id="22" dur="500"/>
                                        <p:tgtEl>
                                          <p:spTgt spid="5"/>
                                        </p:tgtEl>
                                        <p:attrNameLst>
                                          <p:attrName>ppt_x</p:attrName>
                                        </p:attrNameLst>
                                      </p:cBhvr>
                                      <p:tavLst>
                                        <p:tav tm="0">
                                          <p:val>
                                            <p:strVal val="ppt_x"/>
                                          </p:val>
                                        </p:tav>
                                        <p:tav tm="100000">
                                          <p:val>
                                            <p:strVal val="ppt_x"/>
                                          </p:val>
                                        </p:tav>
                                      </p:tavLst>
                                    </p:anim>
                                    <p:anim calcmode="lin" valueType="num">
                                      <p:cBhvr additive="base">
                                        <p:cTn id="23" dur="500"/>
                                        <p:tgtEl>
                                          <p:spTgt spid="5"/>
                                        </p:tgtEl>
                                        <p:attrNameLst>
                                          <p:attrName>ppt_y</p:attrName>
                                        </p:attrNameLst>
                                      </p:cBhvr>
                                      <p:tavLst>
                                        <p:tav tm="0">
                                          <p:val>
                                            <p:strVal val="ppt_y"/>
                                          </p:val>
                                        </p:tav>
                                        <p:tav tm="100000">
                                          <p:val>
                                            <p:strVal val="1+ppt_h/2"/>
                                          </p:val>
                                        </p:tav>
                                      </p:tavLst>
                                    </p:anim>
                                    <p:set>
                                      <p:cBhvr>
                                        <p:cTn id="24" dur="1" fill="hold">
                                          <p:stCondLst>
                                            <p:cond delay="499"/>
                                          </p:stCondLst>
                                        </p:cTn>
                                        <p:tgtEl>
                                          <p:spTgt spid="5"/>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linds(horizontal)">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xit" presetSubtype="4" fill="hold" nodeType="clickEffect">
                                  <p:stCondLst>
                                    <p:cond delay="0"/>
                                  </p:stCondLst>
                                  <p:childTnLst>
                                    <p:anim calcmode="lin" valueType="num">
                                      <p:cBhvr additive="base">
                                        <p:cTn id="33" dur="500"/>
                                        <p:tgtEl>
                                          <p:spTgt spid="6"/>
                                        </p:tgtEl>
                                        <p:attrNameLst>
                                          <p:attrName>ppt_x</p:attrName>
                                        </p:attrNameLst>
                                      </p:cBhvr>
                                      <p:tavLst>
                                        <p:tav tm="0">
                                          <p:val>
                                            <p:strVal val="ppt_x"/>
                                          </p:val>
                                        </p:tav>
                                        <p:tav tm="100000">
                                          <p:val>
                                            <p:strVal val="ppt_x"/>
                                          </p:val>
                                        </p:tav>
                                      </p:tavLst>
                                    </p:anim>
                                    <p:anim calcmode="lin" valueType="num">
                                      <p:cBhvr additive="base">
                                        <p:cTn id="34" dur="500"/>
                                        <p:tgtEl>
                                          <p:spTgt spid="6"/>
                                        </p:tgtEl>
                                        <p:attrNameLst>
                                          <p:attrName>ppt_y</p:attrName>
                                        </p:attrNameLst>
                                      </p:cBhvr>
                                      <p:tavLst>
                                        <p:tav tm="0">
                                          <p:val>
                                            <p:strVal val="ppt_y"/>
                                          </p:val>
                                        </p:tav>
                                        <p:tav tm="100000">
                                          <p:val>
                                            <p:strVal val="1+ppt_h/2"/>
                                          </p:val>
                                        </p:tav>
                                      </p:tavLst>
                                    </p:anim>
                                    <p:set>
                                      <p:cBhvr>
                                        <p:cTn id="35" dur="1" fill="hold">
                                          <p:stCondLst>
                                            <p:cond delay="499"/>
                                          </p:stCondLst>
                                        </p:cTn>
                                        <p:tgtEl>
                                          <p:spTgt spid="6"/>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linds(horizontal)">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xit" presetSubtype="4" fill="hold" nodeType="clickEffect">
                                  <p:stCondLst>
                                    <p:cond delay="0"/>
                                  </p:stCondLst>
                                  <p:childTnLst>
                                    <p:anim calcmode="lin" valueType="num">
                                      <p:cBhvr additive="base">
                                        <p:cTn id="44" dur="500"/>
                                        <p:tgtEl>
                                          <p:spTgt spid="7"/>
                                        </p:tgtEl>
                                        <p:attrNameLst>
                                          <p:attrName>ppt_x</p:attrName>
                                        </p:attrNameLst>
                                      </p:cBhvr>
                                      <p:tavLst>
                                        <p:tav tm="0">
                                          <p:val>
                                            <p:strVal val="ppt_x"/>
                                          </p:val>
                                        </p:tav>
                                        <p:tav tm="100000">
                                          <p:val>
                                            <p:strVal val="ppt_x"/>
                                          </p:val>
                                        </p:tav>
                                      </p:tavLst>
                                    </p:anim>
                                    <p:anim calcmode="lin" valueType="num">
                                      <p:cBhvr additive="base">
                                        <p:cTn id="45" dur="500"/>
                                        <p:tgtEl>
                                          <p:spTgt spid="7"/>
                                        </p:tgtEl>
                                        <p:attrNameLst>
                                          <p:attrName>ppt_y</p:attrName>
                                        </p:attrNameLst>
                                      </p:cBhvr>
                                      <p:tavLst>
                                        <p:tav tm="0">
                                          <p:val>
                                            <p:strVal val="ppt_y"/>
                                          </p:val>
                                        </p:tav>
                                        <p:tav tm="100000">
                                          <p:val>
                                            <p:strVal val="1+ppt_h/2"/>
                                          </p:val>
                                        </p:tav>
                                      </p:tavLst>
                                    </p:anim>
                                    <p:set>
                                      <p:cBhvr>
                                        <p:cTn id="46"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403648" y="724054"/>
            <a:ext cx="2973891" cy="461665"/>
          </a:xfrm>
          <a:prstGeom prst="rect">
            <a:avLst/>
          </a:prstGeom>
          <a:noFill/>
        </p:spPr>
        <p:txBody>
          <a:bodyPr wrap="none" rtlCol="0">
            <a:spAutoFit/>
          </a:bodyPr>
          <a:lstStyle/>
          <a:p>
            <a:r>
              <a:rPr lang="en-US" altLang="zh-CN" sz="2400" b="1" dirty="0" smtClean="0">
                <a:solidFill>
                  <a:schemeClr val="accent1">
                    <a:lumMod val="75000"/>
                  </a:schemeClr>
                </a:solidFill>
                <a:latin typeface="黑体" pitchFamily="2" charset="-122"/>
                <a:ea typeface="黑体" pitchFamily="2" charset="-122"/>
              </a:rPr>
              <a:t>GOOGLE</a:t>
            </a:r>
            <a:r>
              <a:rPr lang="zh-CN" altLang="en-US" sz="2400" b="1" dirty="0" smtClean="0">
                <a:solidFill>
                  <a:schemeClr val="accent1">
                    <a:lumMod val="75000"/>
                  </a:schemeClr>
                </a:solidFill>
                <a:latin typeface="黑体" pitchFamily="2" charset="-122"/>
                <a:ea typeface="黑体" pitchFamily="2" charset="-122"/>
              </a:rPr>
              <a:t>趋势基本功能</a:t>
            </a:r>
            <a:endParaRPr lang="zh-CN" altLang="en-US" sz="2400" b="1" dirty="0">
              <a:solidFill>
                <a:schemeClr val="accent1">
                  <a:lumMod val="75000"/>
                </a:schemeClr>
              </a:solidFill>
              <a:latin typeface="黑体" pitchFamily="2" charset="-122"/>
              <a:ea typeface="黑体" pitchFamily="2" charset="-122"/>
            </a:endParaRPr>
          </a:p>
        </p:txBody>
      </p:sp>
      <p:sp>
        <p:nvSpPr>
          <p:cNvPr id="4" name="TextBox 3"/>
          <p:cNvSpPr txBox="1"/>
          <p:nvPr/>
        </p:nvSpPr>
        <p:spPr>
          <a:xfrm>
            <a:off x="1403648" y="1297074"/>
            <a:ext cx="3002745" cy="2347950"/>
          </a:xfrm>
          <a:prstGeom prst="rect">
            <a:avLst/>
          </a:prstGeom>
          <a:noFill/>
        </p:spPr>
        <p:txBody>
          <a:bodyPr wrap="none" rtlCol="0">
            <a:spAutoFit/>
          </a:bodyPr>
          <a:lstStyle/>
          <a:p>
            <a:pPr>
              <a:lnSpc>
                <a:spcPct val="150000"/>
              </a:lnSpc>
              <a:buFont typeface="Wingdings" pitchFamily="2" charset="2"/>
              <a:buChar char="u"/>
            </a:pPr>
            <a:r>
              <a:rPr lang="zh-CN" altLang="en-US" sz="2000" b="1" dirty="0" smtClean="0">
                <a:solidFill>
                  <a:srgbClr val="00B0F0"/>
                </a:solidFill>
              </a:rPr>
              <a:t>某一热点趋势分析</a:t>
            </a:r>
            <a:endParaRPr lang="en-US" altLang="zh-CN" sz="2000" b="1" dirty="0" smtClean="0">
              <a:solidFill>
                <a:srgbClr val="00B0F0"/>
              </a:solidFill>
            </a:endParaRPr>
          </a:p>
          <a:p>
            <a:pPr>
              <a:lnSpc>
                <a:spcPct val="150000"/>
              </a:lnSpc>
              <a:buFont typeface="Wingdings" pitchFamily="2" charset="2"/>
              <a:buChar char="u"/>
            </a:pPr>
            <a:r>
              <a:rPr lang="zh-CN" altLang="en-US" sz="2000" b="1" dirty="0" smtClean="0">
                <a:solidFill>
                  <a:srgbClr val="00B0F0"/>
                </a:solidFill>
              </a:rPr>
              <a:t>多个热点趋势分析</a:t>
            </a:r>
            <a:endParaRPr lang="en-US" altLang="zh-CN" sz="2000" b="1" dirty="0" smtClean="0">
              <a:solidFill>
                <a:srgbClr val="00B0F0"/>
              </a:solidFill>
            </a:endParaRPr>
          </a:p>
          <a:p>
            <a:pPr>
              <a:lnSpc>
                <a:spcPct val="150000"/>
              </a:lnSpc>
              <a:buFont typeface="Wingdings" pitchFamily="2" charset="2"/>
              <a:buChar char="u"/>
            </a:pPr>
            <a:r>
              <a:rPr lang="zh-CN" altLang="en-US" sz="2000" b="1" dirty="0" smtClean="0">
                <a:solidFill>
                  <a:srgbClr val="00B0F0"/>
                </a:solidFill>
              </a:rPr>
              <a:t>不同地区热点趋势分析</a:t>
            </a:r>
            <a:endParaRPr lang="en-US" altLang="zh-CN" sz="2000" b="1" dirty="0" smtClean="0">
              <a:solidFill>
                <a:srgbClr val="00B0F0"/>
              </a:solidFill>
            </a:endParaRPr>
          </a:p>
          <a:p>
            <a:pPr>
              <a:lnSpc>
                <a:spcPct val="150000"/>
              </a:lnSpc>
              <a:buFont typeface="Wingdings" pitchFamily="2" charset="2"/>
              <a:buChar char="u"/>
            </a:pPr>
            <a:r>
              <a:rPr lang="zh-CN" altLang="en-US" sz="2000" b="1" dirty="0" smtClean="0">
                <a:solidFill>
                  <a:srgbClr val="00B0F0"/>
                </a:solidFill>
              </a:rPr>
              <a:t>不同时间热点趋势分析</a:t>
            </a:r>
            <a:endParaRPr lang="en-US" altLang="zh-CN" sz="2000" b="1" dirty="0" smtClean="0">
              <a:solidFill>
                <a:srgbClr val="00B0F0"/>
              </a:solidFill>
            </a:endParaRPr>
          </a:p>
          <a:p>
            <a:pPr>
              <a:lnSpc>
                <a:spcPct val="150000"/>
              </a:lnSpc>
              <a:buFont typeface="Wingdings" pitchFamily="2" charset="2"/>
              <a:buChar char="u"/>
            </a:pPr>
            <a:r>
              <a:rPr lang="zh-CN" altLang="en-US" sz="2000" b="1" dirty="0" smtClean="0">
                <a:solidFill>
                  <a:srgbClr val="00B0F0"/>
                </a:solidFill>
              </a:rPr>
              <a:t>部分热点趋势预测分析</a:t>
            </a:r>
            <a:endParaRPr lang="zh-CN" altLang="en-US" sz="2000" b="1" dirty="0">
              <a:solidFill>
                <a:srgbClr val="00B0F0"/>
              </a:solidFill>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6671492" y="838453"/>
            <a:ext cx="2509020" cy="646331"/>
          </a:xfrm>
          <a:prstGeom prst="rect">
            <a:avLst/>
          </a:prstGeom>
          <a:noFill/>
        </p:spPr>
        <p:txBody>
          <a:bodyPr wrap="none" rtlCol="0">
            <a:spAutoFit/>
          </a:bodyPr>
          <a:lstStyle/>
          <a:p>
            <a:r>
              <a:rPr lang="zh-CN" altLang="en-US" b="1" dirty="0" smtClean="0">
                <a:solidFill>
                  <a:srgbClr val="FF0000"/>
                </a:solidFill>
                <a:latin typeface="黑体" pitchFamily="2" charset="-122"/>
                <a:ea typeface="黑体" pitchFamily="2" charset="-122"/>
              </a:rPr>
              <a:t>多个热点趋势分析</a:t>
            </a:r>
            <a:r>
              <a:rPr lang="en-US" altLang="zh-CN" b="1" dirty="0" smtClean="0">
                <a:solidFill>
                  <a:srgbClr val="FF0000"/>
                </a:solidFill>
                <a:latin typeface="黑体" pitchFamily="2" charset="-122"/>
                <a:ea typeface="黑体" pitchFamily="2" charset="-122"/>
              </a:rPr>
              <a:t>——</a:t>
            </a:r>
          </a:p>
          <a:p>
            <a:r>
              <a:rPr lang="zh-CN" altLang="en-US" b="1" dirty="0" smtClean="0">
                <a:solidFill>
                  <a:srgbClr val="FF0000"/>
                </a:solidFill>
                <a:latin typeface="黑体" pitchFamily="2" charset="-122"/>
                <a:ea typeface="黑体" pitchFamily="2" charset="-122"/>
              </a:rPr>
              <a:t>以电子消费品市场为例</a:t>
            </a:r>
            <a:endParaRPr lang="zh-CN" altLang="en-US" b="1" dirty="0">
              <a:solidFill>
                <a:srgbClr val="FF0000"/>
              </a:solidFill>
              <a:latin typeface="黑体" pitchFamily="2" charset="-122"/>
              <a:ea typeface="黑体" pitchFamily="2" charset="-122"/>
            </a:endParaRPr>
          </a:p>
        </p:txBody>
      </p:sp>
      <p:pic>
        <p:nvPicPr>
          <p:cNvPr id="3" name="图片 2" descr="16.jpg"/>
          <p:cNvPicPr>
            <a:picLocks noChangeAspect="1"/>
          </p:cNvPicPr>
          <p:nvPr/>
        </p:nvPicPr>
        <p:blipFill>
          <a:blip r:embed="rId2" cstate="print"/>
          <a:stretch>
            <a:fillRect/>
          </a:stretch>
        </p:blipFill>
        <p:spPr>
          <a:xfrm>
            <a:off x="0" y="0"/>
            <a:ext cx="6783366" cy="6858000"/>
          </a:xfrm>
          <a:prstGeom prst="rect">
            <a:avLst/>
          </a:prstGeom>
        </p:spPr>
      </p:pic>
      <p:sp>
        <p:nvSpPr>
          <p:cNvPr id="6" name="圆角矩形 5"/>
          <p:cNvSpPr/>
          <p:nvPr/>
        </p:nvSpPr>
        <p:spPr>
          <a:xfrm>
            <a:off x="107504" y="620688"/>
            <a:ext cx="5040560" cy="72008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形标注 6"/>
          <p:cNvSpPr/>
          <p:nvPr/>
        </p:nvSpPr>
        <p:spPr>
          <a:xfrm>
            <a:off x="2771800" y="1916832"/>
            <a:ext cx="1944216" cy="576064"/>
          </a:xfrm>
          <a:prstGeom prst="wedgeEllipseCallout">
            <a:avLst>
              <a:gd name="adj1" fmla="val -79622"/>
              <a:gd name="adj2" fmla="val -14693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最多添加五组关键词</a:t>
            </a:r>
            <a:endParaRPr lang="zh-CN" altLang="en-US"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17.jpg"/>
          <p:cNvPicPr>
            <a:picLocks noChangeAspect="1"/>
          </p:cNvPicPr>
          <p:nvPr/>
        </p:nvPicPr>
        <p:blipFill>
          <a:blip r:embed="rId2" cstate="print"/>
          <a:stretch>
            <a:fillRect/>
          </a:stretch>
        </p:blipFill>
        <p:spPr>
          <a:xfrm>
            <a:off x="0" y="0"/>
            <a:ext cx="7715250" cy="3248025"/>
          </a:xfrm>
          <a:prstGeom prst="rect">
            <a:avLst/>
          </a:prstGeom>
        </p:spPr>
      </p:pic>
      <p:pic>
        <p:nvPicPr>
          <p:cNvPr id="4" name="图片 3" descr="18.jpg"/>
          <p:cNvPicPr>
            <a:picLocks noChangeAspect="1"/>
          </p:cNvPicPr>
          <p:nvPr/>
        </p:nvPicPr>
        <p:blipFill>
          <a:blip r:embed="rId3" cstate="print"/>
          <a:stretch>
            <a:fillRect/>
          </a:stretch>
        </p:blipFill>
        <p:spPr>
          <a:xfrm>
            <a:off x="1419225" y="0"/>
            <a:ext cx="7724775" cy="3295650"/>
          </a:xfrm>
          <a:prstGeom prst="rect">
            <a:avLst/>
          </a:prstGeom>
        </p:spPr>
      </p:pic>
      <p:pic>
        <p:nvPicPr>
          <p:cNvPr id="5" name="图片 4" descr="19.jpg"/>
          <p:cNvPicPr>
            <a:picLocks noChangeAspect="1"/>
          </p:cNvPicPr>
          <p:nvPr/>
        </p:nvPicPr>
        <p:blipFill>
          <a:blip r:embed="rId4" cstate="print"/>
          <a:stretch>
            <a:fillRect/>
          </a:stretch>
        </p:blipFill>
        <p:spPr>
          <a:xfrm>
            <a:off x="0" y="1700808"/>
            <a:ext cx="7677150" cy="3267075"/>
          </a:xfrm>
          <a:prstGeom prst="rect">
            <a:avLst/>
          </a:prstGeom>
        </p:spPr>
      </p:pic>
      <p:pic>
        <p:nvPicPr>
          <p:cNvPr id="6" name="图片 5" descr="20.jpg"/>
          <p:cNvPicPr>
            <a:picLocks noChangeAspect="1"/>
          </p:cNvPicPr>
          <p:nvPr/>
        </p:nvPicPr>
        <p:blipFill>
          <a:blip r:embed="rId5" cstate="print"/>
          <a:stretch>
            <a:fillRect/>
          </a:stretch>
        </p:blipFill>
        <p:spPr>
          <a:xfrm>
            <a:off x="1485900" y="1700808"/>
            <a:ext cx="7658100" cy="3248025"/>
          </a:xfrm>
          <a:prstGeom prst="rect">
            <a:avLst/>
          </a:prstGeom>
        </p:spPr>
      </p:pic>
      <p:pic>
        <p:nvPicPr>
          <p:cNvPr id="7" name="图片 6" descr="21.jpg"/>
          <p:cNvPicPr>
            <a:picLocks noChangeAspect="1"/>
          </p:cNvPicPr>
          <p:nvPr/>
        </p:nvPicPr>
        <p:blipFill>
          <a:blip r:embed="rId6" cstate="print"/>
          <a:stretch>
            <a:fillRect/>
          </a:stretch>
        </p:blipFill>
        <p:spPr>
          <a:xfrm>
            <a:off x="0" y="3609975"/>
            <a:ext cx="7705725" cy="3248025"/>
          </a:xfrm>
          <a:prstGeom prst="rect">
            <a:avLst/>
          </a:prstGeom>
        </p:spPr>
      </p:pic>
      <p:pic>
        <p:nvPicPr>
          <p:cNvPr id="8" name="图片 7" descr="22.jpg"/>
          <p:cNvPicPr>
            <a:picLocks noChangeAspect="1"/>
          </p:cNvPicPr>
          <p:nvPr/>
        </p:nvPicPr>
        <p:blipFill>
          <a:blip r:embed="rId7" cstate="print"/>
          <a:stretch>
            <a:fillRect/>
          </a:stretch>
        </p:blipFill>
        <p:spPr>
          <a:xfrm>
            <a:off x="1466850" y="3657600"/>
            <a:ext cx="7677150" cy="3200400"/>
          </a:xfrm>
          <a:prstGeom prst="rect">
            <a:avLst/>
          </a:prstGeom>
        </p:spPr>
      </p:pic>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23.jpg"/>
          <p:cNvPicPr>
            <a:picLocks noChangeAspect="1"/>
          </p:cNvPicPr>
          <p:nvPr/>
        </p:nvPicPr>
        <p:blipFill>
          <a:blip r:embed="rId2" cstate="print"/>
          <a:stretch>
            <a:fillRect/>
          </a:stretch>
        </p:blipFill>
        <p:spPr>
          <a:xfrm>
            <a:off x="0" y="0"/>
            <a:ext cx="7696200" cy="3295650"/>
          </a:xfrm>
          <a:prstGeom prst="rect">
            <a:avLst/>
          </a:prstGeom>
        </p:spPr>
      </p:pic>
      <p:pic>
        <p:nvPicPr>
          <p:cNvPr id="4" name="图片 3" descr="24.jpg"/>
          <p:cNvPicPr>
            <a:picLocks noChangeAspect="1"/>
          </p:cNvPicPr>
          <p:nvPr/>
        </p:nvPicPr>
        <p:blipFill>
          <a:blip r:embed="rId3" cstate="print"/>
          <a:stretch>
            <a:fillRect/>
          </a:stretch>
        </p:blipFill>
        <p:spPr>
          <a:xfrm>
            <a:off x="611560" y="1052736"/>
            <a:ext cx="7705725" cy="3257550"/>
          </a:xfrm>
          <a:prstGeom prst="rect">
            <a:avLst/>
          </a:prstGeom>
        </p:spPr>
      </p:pic>
      <p:pic>
        <p:nvPicPr>
          <p:cNvPr id="5" name="图片 4" descr="25.jpg"/>
          <p:cNvPicPr>
            <a:picLocks noChangeAspect="1"/>
          </p:cNvPicPr>
          <p:nvPr/>
        </p:nvPicPr>
        <p:blipFill>
          <a:blip r:embed="rId4" cstate="print"/>
          <a:stretch>
            <a:fillRect/>
          </a:stretch>
        </p:blipFill>
        <p:spPr>
          <a:xfrm>
            <a:off x="971600" y="2276872"/>
            <a:ext cx="7705725" cy="3238500"/>
          </a:xfrm>
          <a:prstGeom prst="rect">
            <a:avLst/>
          </a:prstGeom>
        </p:spPr>
      </p:pic>
      <p:pic>
        <p:nvPicPr>
          <p:cNvPr id="6" name="图片 5" descr="26.jpg"/>
          <p:cNvPicPr>
            <a:picLocks noChangeAspect="1"/>
          </p:cNvPicPr>
          <p:nvPr/>
        </p:nvPicPr>
        <p:blipFill>
          <a:blip r:embed="rId5" cstate="print"/>
          <a:stretch>
            <a:fillRect/>
          </a:stretch>
        </p:blipFill>
        <p:spPr>
          <a:xfrm>
            <a:off x="1381125" y="3695700"/>
            <a:ext cx="7762875" cy="3162300"/>
          </a:xfrm>
          <a:prstGeom prst="rect">
            <a:avLst/>
          </a:prstGeom>
        </p:spPr>
      </p:pic>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27.jpg"/>
          <p:cNvPicPr>
            <a:picLocks noChangeAspect="1"/>
          </p:cNvPicPr>
          <p:nvPr/>
        </p:nvPicPr>
        <p:blipFill>
          <a:blip r:embed="rId2" cstate="print"/>
          <a:srcRect r="1301"/>
          <a:stretch>
            <a:fillRect/>
          </a:stretch>
        </p:blipFill>
        <p:spPr>
          <a:xfrm>
            <a:off x="1" y="-1"/>
            <a:ext cx="7884367" cy="6470126"/>
          </a:xfrm>
          <a:prstGeom prst="rect">
            <a:avLst/>
          </a:prstGeom>
        </p:spPr>
      </p:pic>
      <p:sp>
        <p:nvSpPr>
          <p:cNvPr id="4" name="圆角矩形 3"/>
          <p:cNvSpPr/>
          <p:nvPr/>
        </p:nvSpPr>
        <p:spPr>
          <a:xfrm>
            <a:off x="1475656" y="1196752"/>
            <a:ext cx="4104456" cy="64807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形标注 4"/>
          <p:cNvSpPr/>
          <p:nvPr/>
        </p:nvSpPr>
        <p:spPr>
          <a:xfrm>
            <a:off x="1403648" y="2492896"/>
            <a:ext cx="2232248" cy="576064"/>
          </a:xfrm>
          <a:prstGeom prst="wedgeEllipseCallout">
            <a:avLst>
              <a:gd name="adj1" fmla="val 38084"/>
              <a:gd name="adj2" fmla="val -1618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最多添加五个国家或地区</a:t>
            </a:r>
            <a:endParaRPr lang="zh-CN" altLang="en-US" dirty="0"/>
          </a:p>
        </p:txBody>
      </p:sp>
      <p:sp>
        <p:nvSpPr>
          <p:cNvPr id="6" name="TextBox 5"/>
          <p:cNvSpPr txBox="1"/>
          <p:nvPr/>
        </p:nvSpPr>
        <p:spPr>
          <a:xfrm>
            <a:off x="8028384" y="1543238"/>
            <a:ext cx="738664" cy="2605842"/>
          </a:xfrm>
          <a:prstGeom prst="rect">
            <a:avLst/>
          </a:prstGeom>
          <a:noFill/>
        </p:spPr>
        <p:txBody>
          <a:bodyPr vert="eaVert" wrap="none" rtlCol="0">
            <a:spAutoFit/>
          </a:bodyPr>
          <a:lstStyle/>
          <a:p>
            <a:r>
              <a:rPr lang="zh-CN" altLang="en-US" b="1" dirty="0" smtClean="0">
                <a:solidFill>
                  <a:srgbClr val="FF0000"/>
                </a:solidFill>
                <a:latin typeface="黑体" pitchFamily="2" charset="-122"/>
                <a:ea typeface="黑体" pitchFamily="2" charset="-122"/>
              </a:rPr>
              <a:t>不同地区热点趋势分析</a:t>
            </a:r>
            <a:endParaRPr lang="en-US" altLang="zh-CN" b="1" dirty="0" smtClean="0">
              <a:solidFill>
                <a:srgbClr val="FF0000"/>
              </a:solidFill>
              <a:latin typeface="黑体" pitchFamily="2" charset="-122"/>
              <a:ea typeface="黑体" pitchFamily="2" charset="-122"/>
            </a:endParaRPr>
          </a:p>
          <a:p>
            <a:r>
              <a:rPr lang="en-US" altLang="zh-CN" b="1" dirty="0" smtClean="0">
                <a:solidFill>
                  <a:srgbClr val="FF0000"/>
                </a:solidFill>
                <a:latin typeface="黑体" pitchFamily="2" charset="-122"/>
                <a:ea typeface="黑体" pitchFamily="2" charset="-122"/>
              </a:rPr>
              <a:t>——</a:t>
            </a:r>
            <a:r>
              <a:rPr lang="zh-CN" altLang="en-US" b="1" dirty="0" smtClean="0">
                <a:solidFill>
                  <a:srgbClr val="FF0000"/>
                </a:solidFill>
                <a:latin typeface="黑体" pitchFamily="2" charset="-122"/>
                <a:ea typeface="黑体" pitchFamily="2" charset="-122"/>
              </a:rPr>
              <a:t>以全球金融危机为例</a:t>
            </a:r>
            <a:endParaRPr lang="zh-CN" altLang="en-US" dirty="0">
              <a:solidFill>
                <a:srgbClr val="FF0000"/>
              </a:solidFill>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wipe(down)">
                                      <p:cBhvr>
                                        <p:cTn id="12" dur="500"/>
                                        <p:tgtEl>
                                          <p:spTgt spid="5">
                                            <p:bg/>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down)">
                                      <p:cBhvr>
                                        <p:cTn id="15"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allAtOnce"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81808" y="1132411"/>
            <a:ext cx="738664" cy="2368597"/>
          </a:xfrm>
          <a:prstGeom prst="rect">
            <a:avLst/>
          </a:prstGeom>
          <a:noFill/>
        </p:spPr>
        <p:txBody>
          <a:bodyPr vert="eaVert" wrap="none" rtlCol="0">
            <a:spAutoFit/>
          </a:bodyPr>
          <a:lstStyle/>
          <a:p>
            <a:r>
              <a:rPr lang="zh-CN" altLang="en-US" b="1" dirty="0" smtClean="0">
                <a:solidFill>
                  <a:srgbClr val="FF0000"/>
                </a:solidFill>
                <a:latin typeface="黑体" pitchFamily="2" charset="-122"/>
                <a:ea typeface="黑体" pitchFamily="2" charset="-122"/>
              </a:rPr>
              <a:t>不同时间热点趋势分析</a:t>
            </a:r>
            <a:endParaRPr lang="en-US" altLang="zh-CN" b="1" dirty="0" smtClean="0">
              <a:solidFill>
                <a:srgbClr val="FF0000"/>
              </a:solidFill>
              <a:latin typeface="黑体" pitchFamily="2" charset="-122"/>
              <a:ea typeface="黑体" pitchFamily="2" charset="-122"/>
            </a:endParaRPr>
          </a:p>
          <a:p>
            <a:r>
              <a:rPr lang="en-US" altLang="zh-CN" b="1" dirty="0" smtClean="0">
                <a:solidFill>
                  <a:srgbClr val="FF0000"/>
                </a:solidFill>
                <a:latin typeface="黑体" pitchFamily="2" charset="-122"/>
                <a:ea typeface="黑体" pitchFamily="2" charset="-122"/>
              </a:rPr>
              <a:t>——</a:t>
            </a:r>
            <a:r>
              <a:rPr lang="zh-CN" altLang="en-US" b="1" dirty="0" smtClean="0">
                <a:solidFill>
                  <a:srgbClr val="FF0000"/>
                </a:solidFill>
                <a:latin typeface="黑体" pitchFamily="2" charset="-122"/>
                <a:ea typeface="黑体" pitchFamily="2" charset="-122"/>
              </a:rPr>
              <a:t>以流感为例</a:t>
            </a:r>
            <a:endParaRPr lang="zh-CN" altLang="en-US" dirty="0">
              <a:solidFill>
                <a:srgbClr val="FF0000"/>
              </a:solidFill>
            </a:endParaRPr>
          </a:p>
        </p:txBody>
      </p:sp>
      <p:pic>
        <p:nvPicPr>
          <p:cNvPr id="4" name="图片 3" descr="28.jpg"/>
          <p:cNvPicPr>
            <a:picLocks noChangeAspect="1"/>
          </p:cNvPicPr>
          <p:nvPr/>
        </p:nvPicPr>
        <p:blipFill>
          <a:blip r:embed="rId2" cstate="print"/>
          <a:stretch>
            <a:fillRect/>
          </a:stretch>
        </p:blipFill>
        <p:spPr>
          <a:xfrm>
            <a:off x="1" y="0"/>
            <a:ext cx="7889444" cy="6525344"/>
          </a:xfrm>
          <a:prstGeom prst="rect">
            <a:avLst/>
          </a:prstGeom>
        </p:spPr>
      </p:pic>
      <p:sp>
        <p:nvSpPr>
          <p:cNvPr id="5" name="圆角矩形 4"/>
          <p:cNvSpPr/>
          <p:nvPr/>
        </p:nvSpPr>
        <p:spPr>
          <a:xfrm>
            <a:off x="1475656" y="1124744"/>
            <a:ext cx="4680520" cy="64807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形标注 5"/>
          <p:cNvSpPr/>
          <p:nvPr/>
        </p:nvSpPr>
        <p:spPr>
          <a:xfrm>
            <a:off x="1547664" y="2420888"/>
            <a:ext cx="2232248" cy="576064"/>
          </a:xfrm>
          <a:prstGeom prst="wedgeEllipseCallout">
            <a:avLst>
              <a:gd name="adj1" fmla="val 38084"/>
              <a:gd name="adj2" fmla="val -1618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最多添加五个时间段</a:t>
            </a:r>
            <a:endParaRPr lang="zh-CN" altLang="en-US"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bg/>
                                          </p:spTgt>
                                        </p:tgtEl>
                                        <p:attrNameLst>
                                          <p:attrName>style.visibility</p:attrName>
                                        </p:attrNameLst>
                                      </p:cBhvr>
                                      <p:to>
                                        <p:strVal val="visible"/>
                                      </p:to>
                                    </p:set>
                                    <p:animEffect transition="in" filter="wipe(down)">
                                      <p:cBhvr>
                                        <p:cTn id="12" dur="500"/>
                                        <p:tgtEl>
                                          <p:spTgt spid="6">
                                            <p:bg/>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wipe(down)">
                                      <p:cBhvr>
                                        <p:cTn id="15"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allAtOnce"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29.jpg"/>
          <p:cNvPicPr>
            <a:picLocks noChangeAspect="1"/>
          </p:cNvPicPr>
          <p:nvPr/>
        </p:nvPicPr>
        <p:blipFill>
          <a:blip r:embed="rId2" cstate="print"/>
          <a:stretch>
            <a:fillRect/>
          </a:stretch>
        </p:blipFill>
        <p:spPr>
          <a:xfrm>
            <a:off x="0" y="0"/>
            <a:ext cx="7795014" cy="6381328"/>
          </a:xfrm>
          <a:prstGeom prst="rect">
            <a:avLst/>
          </a:prstGeom>
        </p:spPr>
      </p:pic>
      <p:sp>
        <p:nvSpPr>
          <p:cNvPr id="4" name="TextBox 3"/>
          <p:cNvSpPr txBox="1"/>
          <p:nvPr/>
        </p:nvSpPr>
        <p:spPr>
          <a:xfrm>
            <a:off x="8111425" y="1484784"/>
            <a:ext cx="738664" cy="2605842"/>
          </a:xfrm>
          <a:prstGeom prst="rect">
            <a:avLst/>
          </a:prstGeom>
          <a:noFill/>
        </p:spPr>
        <p:txBody>
          <a:bodyPr vert="eaVert" wrap="none" rtlCol="0">
            <a:spAutoFit/>
          </a:bodyPr>
          <a:lstStyle/>
          <a:p>
            <a:r>
              <a:rPr lang="zh-CN" altLang="en-US" b="1" dirty="0" smtClean="0">
                <a:solidFill>
                  <a:srgbClr val="FF0000"/>
                </a:solidFill>
                <a:latin typeface="黑体" pitchFamily="2" charset="-122"/>
                <a:ea typeface="黑体" pitchFamily="2" charset="-122"/>
              </a:rPr>
              <a:t>部分热点预测分析</a:t>
            </a:r>
            <a:endParaRPr lang="en-US" altLang="zh-CN" b="1" dirty="0" smtClean="0">
              <a:solidFill>
                <a:srgbClr val="FF0000"/>
              </a:solidFill>
              <a:latin typeface="黑体" pitchFamily="2" charset="-122"/>
              <a:ea typeface="黑体" pitchFamily="2" charset="-122"/>
            </a:endParaRPr>
          </a:p>
          <a:p>
            <a:r>
              <a:rPr lang="en-US" altLang="zh-CN" b="1" dirty="0" smtClean="0">
                <a:solidFill>
                  <a:srgbClr val="FF0000"/>
                </a:solidFill>
                <a:latin typeface="黑体" pitchFamily="2" charset="-122"/>
                <a:ea typeface="黑体" pitchFamily="2" charset="-122"/>
              </a:rPr>
              <a:t>——</a:t>
            </a:r>
            <a:r>
              <a:rPr lang="zh-CN" altLang="en-US" b="1" dirty="0" smtClean="0">
                <a:solidFill>
                  <a:srgbClr val="FF0000"/>
                </a:solidFill>
                <a:latin typeface="黑体" pitchFamily="2" charset="-122"/>
                <a:ea typeface="黑体" pitchFamily="2" charset="-122"/>
              </a:rPr>
              <a:t>以“地心引力”为例</a:t>
            </a:r>
          </a:p>
        </p:txBody>
      </p:sp>
      <p:sp>
        <p:nvSpPr>
          <p:cNvPr id="5" name="圆角矩形 4"/>
          <p:cNvSpPr/>
          <p:nvPr/>
        </p:nvSpPr>
        <p:spPr>
          <a:xfrm>
            <a:off x="7020272" y="1556792"/>
            <a:ext cx="504056"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7020272" y="2636912"/>
            <a:ext cx="720080" cy="7200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形标注 6"/>
          <p:cNvSpPr/>
          <p:nvPr/>
        </p:nvSpPr>
        <p:spPr>
          <a:xfrm>
            <a:off x="3419872" y="404664"/>
            <a:ext cx="2808312" cy="1512168"/>
          </a:xfrm>
          <a:prstGeom prst="wedgeEllipseCallout">
            <a:avLst>
              <a:gd name="adj1" fmla="val 80491"/>
              <a:gd name="adj2" fmla="val 110924"/>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谷歌趋势通过以往的数据来推测未来的趋势。</a:t>
            </a:r>
            <a:endParaRPr lang="en-US" altLang="zh-CN" b="1" dirty="0" smtClean="0"/>
          </a:p>
          <a:p>
            <a:pPr algn="ctr"/>
            <a:r>
              <a:rPr lang="zh-CN" altLang="en-US" b="1" dirty="0" smtClean="0"/>
              <a:t>不是所有关键词都具有该功能</a:t>
            </a:r>
            <a:endParaRPr lang="zh-CN" altLang="en-US" b="1"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bg/>
                                          </p:spTgt>
                                        </p:tgtEl>
                                        <p:attrNameLst>
                                          <p:attrName>style.visibility</p:attrName>
                                        </p:attrNameLst>
                                      </p:cBhvr>
                                      <p:to>
                                        <p:strVal val="visible"/>
                                      </p:to>
                                    </p:set>
                                    <p:animEffect transition="in" filter="wipe(down)">
                                      <p:cBhvr>
                                        <p:cTn id="17" dur="500"/>
                                        <p:tgtEl>
                                          <p:spTgt spid="7">
                                            <p:bg/>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wipe(down)">
                                      <p:cBhvr>
                                        <p:cTn id="20" dur="500"/>
                                        <p:tgtEl>
                                          <p:spTgt spid="7">
                                            <p:txEl>
                                              <p:pRg st="0" end="0"/>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7">
                                            <p:txEl>
                                              <p:pRg st="1" end="1"/>
                                            </p:txEl>
                                          </p:spTgt>
                                        </p:tgtEl>
                                        <p:attrNameLst>
                                          <p:attrName>style.visibility</p:attrName>
                                        </p:attrNameLst>
                                      </p:cBhvr>
                                      <p:to>
                                        <p:strVal val="visible"/>
                                      </p:to>
                                    </p:set>
                                    <p:animEffect transition="in" filter="wipe(down)">
                                      <p:cBhvr>
                                        <p:cTn id="23"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build="allAtOnce"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71600" y="1628800"/>
            <a:ext cx="7344816" cy="2739211"/>
          </a:xfrm>
          <a:prstGeom prst="rect">
            <a:avLst/>
          </a:prstGeom>
          <a:noFill/>
        </p:spPr>
        <p:txBody>
          <a:bodyPr wrap="square" rtlCol="0">
            <a:spAutoFit/>
          </a:bodyPr>
          <a:lstStyle/>
          <a:p>
            <a:r>
              <a:rPr lang="en-US" altLang="zh-CN" sz="3200" b="1" dirty="0" smtClean="0">
                <a:solidFill>
                  <a:schemeClr val="accent1">
                    <a:lumMod val="75000"/>
                  </a:schemeClr>
                </a:solidFill>
                <a:latin typeface="Times New Roman" pitchFamily="18" charset="0"/>
                <a:ea typeface="黑体" pitchFamily="2" charset="-122"/>
                <a:cs typeface="Times New Roman" pitchFamily="18" charset="0"/>
              </a:rPr>
              <a:t>Google</a:t>
            </a:r>
            <a:r>
              <a:rPr lang="zh-CN" altLang="en-US" sz="3200" b="1" dirty="0" smtClean="0">
                <a:solidFill>
                  <a:schemeClr val="accent1">
                    <a:lumMod val="75000"/>
                  </a:schemeClr>
                </a:solidFill>
                <a:latin typeface="黑体" pitchFamily="2" charset="-122"/>
                <a:ea typeface="黑体" pitchFamily="2" charset="-122"/>
              </a:rPr>
              <a:t>趋势特点总结</a:t>
            </a:r>
            <a:endParaRPr lang="en-US" altLang="zh-CN" sz="3200" b="1" dirty="0" smtClean="0">
              <a:solidFill>
                <a:schemeClr val="accent1">
                  <a:lumMod val="75000"/>
                </a:schemeClr>
              </a:solidFill>
              <a:latin typeface="黑体" pitchFamily="2" charset="-122"/>
              <a:ea typeface="黑体" pitchFamily="2" charset="-122"/>
            </a:endParaRPr>
          </a:p>
          <a:p>
            <a:endParaRPr lang="en-US" altLang="zh-CN" sz="3200" b="1" dirty="0" smtClean="0">
              <a:solidFill>
                <a:schemeClr val="accent1">
                  <a:lumMod val="75000"/>
                </a:schemeClr>
              </a:solidFill>
              <a:latin typeface="黑体" pitchFamily="2" charset="-122"/>
              <a:ea typeface="黑体" pitchFamily="2" charset="-122"/>
            </a:endParaRPr>
          </a:p>
          <a:p>
            <a:pPr algn="just">
              <a:lnSpc>
                <a:spcPct val="150000"/>
              </a:lnSpc>
              <a:buFont typeface="Wingdings" pitchFamily="2" charset="2"/>
              <a:buChar char="n"/>
            </a:pPr>
            <a:r>
              <a:rPr lang="zh-CN" altLang="en-US" b="1" dirty="0" smtClean="0">
                <a:solidFill>
                  <a:schemeClr val="accent1">
                    <a:lumMod val="75000"/>
                  </a:schemeClr>
                </a:solidFill>
                <a:latin typeface="黑体" pitchFamily="2" charset="-122"/>
                <a:ea typeface="黑体" pitchFamily="2" charset="-122"/>
              </a:rPr>
              <a:t>谷歌趋势使用来自服务器日志的</a:t>
            </a:r>
            <a:r>
              <a:rPr lang="en-US" altLang="zh-CN" b="1" dirty="0" smtClean="0">
                <a:solidFill>
                  <a:schemeClr val="accent1">
                    <a:lumMod val="75000"/>
                  </a:schemeClr>
                </a:solidFill>
                <a:latin typeface="黑体" pitchFamily="2" charset="-122"/>
                <a:ea typeface="黑体" pitchFamily="2" charset="-122"/>
              </a:rPr>
              <a:t>IP</a:t>
            </a:r>
            <a:r>
              <a:rPr lang="zh-CN" altLang="en-US" b="1" dirty="0" smtClean="0">
                <a:solidFill>
                  <a:schemeClr val="accent1">
                    <a:lumMod val="75000"/>
                  </a:schemeClr>
                </a:solidFill>
                <a:latin typeface="黑体" pitchFamily="2" charset="-122"/>
                <a:ea typeface="黑体" pitchFamily="2" charset="-122"/>
              </a:rPr>
              <a:t>地址信息确定查询发源地，而语言信息则是通过最初输入的搜索语言来确定的。</a:t>
            </a:r>
            <a:endParaRPr lang="en-US" altLang="zh-CN" b="1" dirty="0" smtClean="0">
              <a:solidFill>
                <a:schemeClr val="accent1">
                  <a:lumMod val="75000"/>
                </a:schemeClr>
              </a:solidFill>
              <a:latin typeface="黑体" pitchFamily="2" charset="-122"/>
              <a:ea typeface="黑体" pitchFamily="2" charset="-122"/>
            </a:endParaRPr>
          </a:p>
          <a:p>
            <a:pPr algn="just">
              <a:lnSpc>
                <a:spcPct val="150000"/>
              </a:lnSpc>
              <a:buFont typeface="Wingdings" pitchFamily="2" charset="2"/>
              <a:buChar char="n"/>
            </a:pPr>
            <a:r>
              <a:rPr lang="zh-CN" altLang="en-US" b="1" dirty="0" smtClean="0">
                <a:solidFill>
                  <a:schemeClr val="accent1">
                    <a:lumMod val="75000"/>
                  </a:schemeClr>
                </a:solidFill>
                <a:latin typeface="黑体" pitchFamily="2" charset="-122"/>
                <a:ea typeface="黑体" pitchFamily="2" charset="-122"/>
              </a:rPr>
              <a:t>所有谷歌趋势结果都是规格化的。</a:t>
            </a:r>
            <a:endParaRPr lang="en-US" altLang="zh-CN" b="1" dirty="0" smtClean="0">
              <a:solidFill>
                <a:schemeClr val="accent1">
                  <a:lumMod val="75000"/>
                </a:schemeClr>
              </a:solidFill>
              <a:latin typeface="黑体" pitchFamily="2" charset="-122"/>
              <a:ea typeface="黑体" pitchFamily="2" charset="-122"/>
            </a:endParaRPr>
          </a:p>
          <a:p>
            <a:pPr algn="just">
              <a:lnSpc>
                <a:spcPct val="150000"/>
              </a:lnSpc>
              <a:buFont typeface="Wingdings" pitchFamily="2" charset="2"/>
              <a:buChar char="n"/>
            </a:pPr>
            <a:r>
              <a:rPr lang="zh-CN" altLang="en-US" b="1" dirty="0" smtClean="0">
                <a:solidFill>
                  <a:schemeClr val="accent1">
                    <a:lumMod val="75000"/>
                  </a:schemeClr>
                </a:solidFill>
                <a:latin typeface="黑体" pitchFamily="2" charset="-122"/>
                <a:ea typeface="黑体" pitchFamily="2" charset="-122"/>
              </a:rPr>
              <a:t>谷歌趋势提供的信息每天更新一次；热门趋势数据会每小时更新一次。</a:t>
            </a:r>
            <a:endParaRPr lang="zh-CN" altLang="en-US" b="1" dirty="0">
              <a:solidFill>
                <a:schemeClr val="accent1">
                  <a:lumMod val="75000"/>
                </a:schemeClr>
              </a:solidFill>
              <a:latin typeface="黑体" pitchFamily="2" charset="-122"/>
              <a:ea typeface="黑体" pitchFamily="2" charset="-122"/>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267744" y="836712"/>
            <a:ext cx="4873450" cy="523220"/>
          </a:xfrm>
          <a:prstGeom prst="rect">
            <a:avLst/>
          </a:prstGeom>
          <a:noFill/>
        </p:spPr>
        <p:txBody>
          <a:bodyPr wrap="none" rtlCol="0">
            <a:spAutoFit/>
          </a:bodyPr>
          <a:lstStyle/>
          <a:p>
            <a:r>
              <a:rPr lang="zh-CN" altLang="en-US" sz="2800" b="1" dirty="0" smtClean="0">
                <a:solidFill>
                  <a:schemeClr val="accent1">
                    <a:lumMod val="75000"/>
                  </a:schemeClr>
                </a:solidFill>
                <a:latin typeface="黑体" pitchFamily="2" charset="-122"/>
                <a:ea typeface="黑体" pitchFamily="2" charset="-122"/>
              </a:rPr>
              <a:t>利用谷歌趋势搜索发现暴涨股</a:t>
            </a:r>
            <a:endParaRPr lang="zh-CN" altLang="en-US" sz="2800" b="1" dirty="0">
              <a:solidFill>
                <a:schemeClr val="accent1">
                  <a:lumMod val="75000"/>
                </a:schemeClr>
              </a:solidFill>
              <a:latin typeface="黑体" pitchFamily="2" charset="-122"/>
              <a:ea typeface="黑体" pitchFamily="2" charset="-122"/>
            </a:endParaRPr>
          </a:p>
        </p:txBody>
      </p:sp>
      <p:sp>
        <p:nvSpPr>
          <p:cNvPr id="3" name="TextBox 2"/>
          <p:cNvSpPr txBox="1"/>
          <p:nvPr/>
        </p:nvSpPr>
        <p:spPr>
          <a:xfrm>
            <a:off x="539552" y="1628800"/>
            <a:ext cx="8064896" cy="3865802"/>
          </a:xfrm>
          <a:prstGeom prst="rect">
            <a:avLst/>
          </a:prstGeom>
          <a:noFill/>
        </p:spPr>
        <p:txBody>
          <a:bodyPr wrap="square" rtlCol="0">
            <a:spAutoFit/>
          </a:bodyPr>
          <a:lstStyle/>
          <a:p>
            <a:pPr algn="just">
              <a:lnSpc>
                <a:spcPct val="125000"/>
              </a:lnSpc>
            </a:pPr>
            <a:r>
              <a:rPr lang="zh-CN" altLang="en-US" dirty="0" smtClean="0">
                <a:latin typeface="Times New Roman" pitchFamily="18" charset="0"/>
                <a:cs typeface="Times New Roman" pitchFamily="18" charset="0"/>
              </a:rPr>
              <a:t>        托比亚斯</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普雷斯（</a:t>
            </a:r>
            <a:r>
              <a:rPr lang="en-US" altLang="zh-CN" dirty="0" smtClean="0">
                <a:latin typeface="Times New Roman" pitchFamily="18" charset="0"/>
                <a:cs typeface="Times New Roman" pitchFamily="18" charset="0"/>
              </a:rPr>
              <a:t>Tobias </a:t>
            </a:r>
            <a:r>
              <a:rPr lang="en-US" altLang="zh-CN" dirty="0" err="1" smtClean="0">
                <a:latin typeface="Times New Roman" pitchFamily="18" charset="0"/>
                <a:cs typeface="Times New Roman" pitchFamily="18" charset="0"/>
              </a:rPr>
              <a:t>Preis</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，德国复杂系统科学家，英国华威商学院行为科学和金融学副教授，</a:t>
            </a:r>
            <a:r>
              <a:rPr lang="en-US" altLang="zh-CN" dirty="0" smtClean="0">
                <a:latin typeface="Times New Roman" pitchFamily="18" charset="0"/>
                <a:cs typeface="Times New Roman" pitchFamily="18" charset="0"/>
              </a:rPr>
              <a:t>2010 </a:t>
            </a:r>
            <a:r>
              <a:rPr lang="zh-CN" altLang="en-US" dirty="0" smtClean="0">
                <a:latin typeface="Times New Roman" pitchFamily="18" charset="0"/>
                <a:cs typeface="Times New Roman" pitchFamily="18" charset="0"/>
              </a:rPr>
              <a:t>年，普雷斯率领一个研究小组发现，使用谷歌搜索引擎和谷歌趋势（</a:t>
            </a:r>
            <a:r>
              <a:rPr lang="en-US" altLang="zh-CN" dirty="0" smtClean="0">
                <a:latin typeface="Times New Roman" pitchFamily="18" charset="0"/>
                <a:cs typeface="Times New Roman" pitchFamily="18" charset="0"/>
              </a:rPr>
              <a:t>Google Trends</a:t>
            </a:r>
            <a:r>
              <a:rPr lang="zh-CN" altLang="en-US" dirty="0" smtClean="0">
                <a:latin typeface="Times New Roman" pitchFamily="18" charset="0"/>
                <a:cs typeface="Times New Roman" pitchFamily="18" charset="0"/>
              </a:rPr>
              <a:t>）查询研究美国股市标准普尔</a:t>
            </a:r>
            <a:r>
              <a:rPr lang="en-US" altLang="zh-CN" dirty="0" smtClean="0">
                <a:latin typeface="Times New Roman" pitchFamily="18" charset="0"/>
                <a:cs typeface="Times New Roman" pitchFamily="18" charset="0"/>
              </a:rPr>
              <a:t>500 </a:t>
            </a:r>
            <a:r>
              <a:rPr lang="zh-CN" altLang="en-US" dirty="0" smtClean="0">
                <a:latin typeface="Times New Roman" pitchFamily="18" charset="0"/>
                <a:cs typeface="Times New Roman" pitchFamily="18" charset="0"/>
              </a:rPr>
              <a:t>家股票</a:t>
            </a:r>
            <a:r>
              <a:rPr lang="en-US" altLang="zh-CN" dirty="0" smtClean="0">
                <a:latin typeface="Times New Roman" pitchFamily="18" charset="0"/>
                <a:cs typeface="Times New Roman" pitchFamily="18" charset="0"/>
              </a:rPr>
              <a:t>2004 </a:t>
            </a:r>
            <a:r>
              <a:rPr lang="zh-CN" altLang="en-US" dirty="0" smtClean="0">
                <a:latin typeface="Times New Roman" pitchFamily="18" charset="0"/>
                <a:cs typeface="Times New Roman" pitchFamily="18" charset="0"/>
              </a:rPr>
              <a:t>年到</a:t>
            </a:r>
            <a:r>
              <a:rPr lang="en-US" altLang="zh-CN" dirty="0" smtClean="0">
                <a:latin typeface="Times New Roman" pitchFamily="18" charset="0"/>
                <a:cs typeface="Times New Roman" pitchFamily="18" charset="0"/>
              </a:rPr>
              <a:t>2010 </a:t>
            </a:r>
            <a:r>
              <a:rPr lang="zh-CN" altLang="en-US" dirty="0" smtClean="0">
                <a:latin typeface="Times New Roman" pitchFamily="18" charset="0"/>
                <a:cs typeface="Times New Roman" pitchFamily="18" charset="0"/>
              </a:rPr>
              <a:t>年的波动成交量数据，在谷歌搜索引擎，</a:t>
            </a:r>
            <a:r>
              <a:rPr lang="zh-CN" altLang="en-US" b="1" dirty="0" smtClean="0">
                <a:solidFill>
                  <a:srgbClr val="FF0000"/>
                </a:solidFill>
                <a:latin typeface="Times New Roman" pitchFamily="18" charset="0"/>
                <a:cs typeface="Times New Roman" pitchFamily="18" charset="0"/>
              </a:rPr>
              <a:t>一个特定的公司名称的搜索量活动增加，无论股票的价格是上涨或者下跌，股票成交量与搜索量增加；反之亦然，搜索量下降，股票成交量下降，搜索量反映了股票的吸引力。</a:t>
            </a:r>
            <a:r>
              <a:rPr lang="zh-CN" altLang="en-US" dirty="0" smtClean="0">
                <a:latin typeface="Times New Roman" pitchFamily="18" charset="0"/>
                <a:cs typeface="Times New Roman" pitchFamily="18" charset="0"/>
              </a:rPr>
              <a:t>谷歌趋势数据的公司名称和对应的股票的交易量，在每周一次的时间尺度上，有高度关联性。研究发现利用谷歌趋势对特定的</a:t>
            </a:r>
            <a:r>
              <a:rPr lang="en-US" altLang="zh-CN" dirty="0" smtClean="0">
                <a:latin typeface="Times New Roman" pitchFamily="18" charset="0"/>
                <a:cs typeface="Times New Roman" pitchFamily="18" charset="0"/>
              </a:rPr>
              <a:t>2004</a:t>
            </a:r>
            <a:r>
              <a:rPr lang="zh-CN" altLang="en-US" dirty="0" smtClean="0">
                <a:latin typeface="Times New Roman" pitchFamily="18" charset="0"/>
                <a:cs typeface="Times New Roman" pitchFamily="18" charset="0"/>
              </a:rPr>
              <a:t>年到</a:t>
            </a:r>
            <a:r>
              <a:rPr lang="en-US" altLang="zh-CN" dirty="0" smtClean="0">
                <a:latin typeface="Times New Roman" pitchFamily="18" charset="0"/>
                <a:cs typeface="Times New Roman" pitchFamily="18" charset="0"/>
              </a:rPr>
              <a:t>2010</a:t>
            </a:r>
            <a:r>
              <a:rPr lang="zh-CN" altLang="en-US" dirty="0" smtClean="0">
                <a:latin typeface="Times New Roman" pitchFamily="18" charset="0"/>
                <a:cs typeface="Times New Roman" pitchFamily="18" charset="0"/>
              </a:rPr>
              <a:t>年美国标普</a:t>
            </a:r>
            <a:r>
              <a:rPr lang="en-US" altLang="zh-CN" dirty="0" smtClean="0">
                <a:latin typeface="Times New Roman" pitchFamily="18" charset="0"/>
                <a:cs typeface="Times New Roman" pitchFamily="18" charset="0"/>
              </a:rPr>
              <a:t>500 </a:t>
            </a:r>
            <a:r>
              <a:rPr lang="zh-CN" altLang="en-US" dirty="0" smtClean="0">
                <a:latin typeface="Times New Roman" pitchFamily="18" charset="0"/>
                <a:cs typeface="Times New Roman" pitchFamily="18" charset="0"/>
              </a:rPr>
              <a:t>家股票公司名称进行搜索量量化趋势交易量比较，</a:t>
            </a:r>
            <a:r>
              <a:rPr lang="zh-CN" altLang="en-US" b="1" dirty="0" smtClean="0">
                <a:solidFill>
                  <a:srgbClr val="00B050"/>
                </a:solidFill>
                <a:latin typeface="Times New Roman" pitchFamily="18" charset="0"/>
                <a:cs typeface="Times New Roman" pitchFamily="18" charset="0"/>
              </a:rPr>
              <a:t>当某股票的谷歌趋势搜索量数字上升时，买进该股票，当搜索量下降时，卖出股票</a:t>
            </a:r>
            <a:r>
              <a:rPr lang="zh-CN" altLang="en-US" dirty="0" smtClean="0">
                <a:latin typeface="Times New Roman" pitchFamily="18" charset="0"/>
                <a:cs typeface="Times New Roman" pitchFamily="18" charset="0"/>
              </a:rPr>
              <a:t>，</a:t>
            </a:r>
            <a:r>
              <a:rPr lang="en-US" altLang="zh-CN" dirty="0" smtClean="0">
                <a:latin typeface="Times New Roman" pitchFamily="18" charset="0"/>
                <a:cs typeface="Times New Roman" pitchFamily="18" charset="0"/>
              </a:rPr>
              <a:t>6 </a:t>
            </a:r>
            <a:r>
              <a:rPr lang="zh-CN" altLang="en-US" dirty="0" smtClean="0">
                <a:latin typeface="Times New Roman" pitchFamily="18" charset="0"/>
                <a:cs typeface="Times New Roman" pitchFamily="18" charset="0"/>
              </a:rPr>
              <a:t>年时间可以获得假设</a:t>
            </a:r>
            <a:r>
              <a:rPr lang="en-US" altLang="zh-CN" dirty="0" smtClean="0">
                <a:latin typeface="Times New Roman" pitchFamily="18" charset="0"/>
                <a:cs typeface="Times New Roman" pitchFamily="18" charset="0"/>
              </a:rPr>
              <a:t>329%</a:t>
            </a:r>
            <a:r>
              <a:rPr lang="zh-CN" altLang="en-US" dirty="0" smtClean="0">
                <a:latin typeface="Times New Roman" pitchFamily="18" charset="0"/>
                <a:cs typeface="Times New Roman" pitchFamily="18" charset="0"/>
              </a:rPr>
              <a:t>的回报收益，亦即平均每年</a:t>
            </a:r>
            <a:r>
              <a:rPr lang="en-US" altLang="zh-CN" dirty="0" smtClean="0">
                <a:latin typeface="Times New Roman" pitchFamily="18" charset="0"/>
                <a:cs typeface="Times New Roman" pitchFamily="18" charset="0"/>
              </a:rPr>
              <a:t>54.83%</a:t>
            </a:r>
            <a:r>
              <a:rPr lang="zh-CN" altLang="en-US" dirty="0" smtClean="0">
                <a:latin typeface="Times New Roman" pitchFamily="18" charset="0"/>
                <a:cs typeface="Times New Roman" pitchFamily="18" charset="0"/>
              </a:rPr>
              <a:t>的收益，</a:t>
            </a:r>
            <a:endParaRPr lang="zh-CN" alt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576" y="1412776"/>
            <a:ext cx="7632848" cy="3831818"/>
          </a:xfrm>
          <a:prstGeom prst="rect">
            <a:avLst/>
          </a:prstGeom>
          <a:noFill/>
        </p:spPr>
        <p:txBody>
          <a:bodyPr wrap="square" rtlCol="0">
            <a:spAutoFit/>
          </a:bodyPr>
          <a:lstStyle/>
          <a:p>
            <a:pPr algn="just">
              <a:lnSpc>
                <a:spcPct val="150000"/>
              </a:lnSpc>
            </a:pPr>
            <a:r>
              <a:rPr lang="zh-CN" altLang="en-US" dirty="0" smtClean="0">
                <a:latin typeface="Times New Roman" pitchFamily="18" charset="0"/>
                <a:cs typeface="Times New Roman" pitchFamily="18" charset="0"/>
              </a:rPr>
              <a:t>        美国股市的迪士尼公司在</a:t>
            </a:r>
            <a:r>
              <a:rPr lang="en-US" altLang="zh-CN" dirty="0" smtClean="0">
                <a:latin typeface="Times New Roman" pitchFamily="18" charset="0"/>
                <a:cs typeface="Times New Roman" pitchFamily="18" charset="0"/>
              </a:rPr>
              <a:t>2013 </a:t>
            </a:r>
            <a:r>
              <a:rPr lang="zh-CN" altLang="en-US" dirty="0" smtClean="0">
                <a:latin typeface="Times New Roman" pitchFamily="18" charset="0"/>
                <a:cs typeface="Times New Roman" pitchFamily="18" charset="0"/>
              </a:rPr>
              <a:t>年</a:t>
            </a:r>
            <a:r>
              <a:rPr lang="en-US" altLang="zh-CN" dirty="0" smtClean="0">
                <a:latin typeface="Times New Roman" pitchFamily="18" charset="0"/>
                <a:cs typeface="Times New Roman" pitchFamily="18" charset="0"/>
              </a:rPr>
              <a:t>5 </a:t>
            </a:r>
            <a:r>
              <a:rPr lang="zh-CN" altLang="en-US" dirty="0" smtClean="0">
                <a:latin typeface="Times New Roman" pitchFamily="18" charset="0"/>
                <a:cs typeface="Times New Roman" pitchFamily="18" charset="0"/>
              </a:rPr>
              <a:t>月将电影</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钢铁侠</a:t>
            </a:r>
            <a:r>
              <a:rPr lang="en-US" altLang="zh-CN" dirty="0" smtClean="0">
                <a:latin typeface="Times New Roman" pitchFamily="18" charset="0"/>
                <a:cs typeface="Times New Roman" pitchFamily="18" charset="0"/>
              </a:rPr>
              <a:t>3》</a:t>
            </a:r>
            <a:r>
              <a:rPr lang="zh-CN" altLang="en-US" dirty="0" smtClean="0">
                <a:latin typeface="Times New Roman" pitchFamily="18" charset="0"/>
                <a:cs typeface="Times New Roman" pitchFamily="18" charset="0"/>
              </a:rPr>
              <a:t>推向全球市场公映，总计获得</a:t>
            </a:r>
            <a:r>
              <a:rPr lang="en-US" altLang="zh-CN" dirty="0" smtClean="0">
                <a:latin typeface="Times New Roman" pitchFamily="18" charset="0"/>
                <a:cs typeface="Times New Roman" pitchFamily="18" charset="0"/>
              </a:rPr>
              <a:t>10.70 </a:t>
            </a:r>
            <a:r>
              <a:rPr lang="zh-CN" altLang="en-US" dirty="0" smtClean="0">
                <a:latin typeface="Times New Roman" pitchFamily="18" charset="0"/>
                <a:cs typeface="Times New Roman" pitchFamily="18" charset="0"/>
              </a:rPr>
              <a:t>亿美元票房，其股票在</a:t>
            </a:r>
            <a:r>
              <a:rPr lang="en-US" altLang="zh-CN" dirty="0" smtClean="0">
                <a:latin typeface="Times New Roman" pitchFamily="18" charset="0"/>
                <a:cs typeface="Times New Roman" pitchFamily="18" charset="0"/>
              </a:rPr>
              <a:t>5 </a:t>
            </a:r>
            <a:r>
              <a:rPr lang="zh-CN" altLang="en-US" dirty="0" smtClean="0">
                <a:latin typeface="Times New Roman" pitchFamily="18" charset="0"/>
                <a:cs typeface="Times New Roman" pitchFamily="18" charset="0"/>
              </a:rPr>
              <a:t>月初开始成交量明显放大，谷歌趋势显示</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钢铁侠</a:t>
            </a:r>
            <a:r>
              <a:rPr lang="en-US" altLang="zh-CN" dirty="0" smtClean="0">
                <a:latin typeface="Times New Roman" pitchFamily="18" charset="0"/>
                <a:cs typeface="Times New Roman" pitchFamily="18" charset="0"/>
              </a:rPr>
              <a:t>3》</a:t>
            </a:r>
            <a:r>
              <a:rPr lang="zh-CN" altLang="en-US" dirty="0" smtClean="0">
                <a:latin typeface="Times New Roman" pitchFamily="18" charset="0"/>
                <a:cs typeface="Times New Roman" pitchFamily="18" charset="0"/>
              </a:rPr>
              <a:t>关键词搜索量暴增，跳升至最高热度峰值</a:t>
            </a:r>
            <a:r>
              <a:rPr lang="en-US" altLang="zh-CN" dirty="0" smtClean="0">
                <a:latin typeface="Times New Roman" pitchFamily="18" charset="0"/>
                <a:cs typeface="Times New Roman" pitchFamily="18" charset="0"/>
              </a:rPr>
              <a:t>100</a:t>
            </a:r>
            <a:r>
              <a:rPr lang="zh-CN" altLang="en-US" dirty="0" smtClean="0">
                <a:latin typeface="Times New Roman" pitchFamily="18" charset="0"/>
                <a:cs typeface="Times New Roman" pitchFamily="18" charset="0"/>
              </a:rPr>
              <a:t>，对应的迪士尼（股票代码</a:t>
            </a:r>
            <a:r>
              <a:rPr lang="en-US" altLang="zh-CN" dirty="0" smtClean="0">
                <a:latin typeface="Times New Roman" pitchFamily="18" charset="0"/>
                <a:cs typeface="Times New Roman" pitchFamily="18" charset="0"/>
              </a:rPr>
              <a:t>DIS</a:t>
            </a:r>
            <a:r>
              <a:rPr lang="zh-CN" altLang="en-US" dirty="0" smtClean="0">
                <a:latin typeface="Times New Roman" pitchFamily="18" charset="0"/>
                <a:cs typeface="Times New Roman" pitchFamily="18" charset="0"/>
              </a:rPr>
              <a:t>）股票价格从</a:t>
            </a:r>
            <a:r>
              <a:rPr lang="en-US" altLang="zh-CN" dirty="0" smtClean="0">
                <a:latin typeface="Times New Roman" pitchFamily="18" charset="0"/>
                <a:cs typeface="Times New Roman" pitchFamily="18" charset="0"/>
              </a:rPr>
              <a:t>4 </a:t>
            </a:r>
            <a:r>
              <a:rPr lang="zh-CN" altLang="en-US" dirty="0" smtClean="0">
                <a:latin typeface="Times New Roman" pitchFamily="18" charset="0"/>
                <a:cs typeface="Times New Roman" pitchFamily="18" charset="0"/>
              </a:rPr>
              <a:t>月底的</a:t>
            </a:r>
            <a:r>
              <a:rPr lang="en-US" altLang="zh-CN" dirty="0" smtClean="0">
                <a:latin typeface="Times New Roman" pitchFamily="18" charset="0"/>
                <a:cs typeface="Times New Roman" pitchFamily="18" charset="0"/>
              </a:rPr>
              <a:t>63</a:t>
            </a:r>
            <a:r>
              <a:rPr lang="zh-CN" altLang="en-US" dirty="0" smtClean="0">
                <a:latin typeface="Times New Roman" pitchFamily="18" charset="0"/>
                <a:cs typeface="Times New Roman" pitchFamily="18" charset="0"/>
              </a:rPr>
              <a:t>美元上涨到</a:t>
            </a:r>
            <a:r>
              <a:rPr lang="en-US" altLang="zh-CN" dirty="0" smtClean="0">
                <a:latin typeface="Times New Roman" pitchFamily="18" charset="0"/>
                <a:cs typeface="Times New Roman" pitchFamily="18" charset="0"/>
              </a:rPr>
              <a:t>67.67 </a:t>
            </a:r>
            <a:r>
              <a:rPr lang="zh-CN" altLang="en-US" dirty="0" smtClean="0">
                <a:latin typeface="Times New Roman" pitchFamily="18" charset="0"/>
                <a:cs typeface="Times New Roman" pitchFamily="18" charset="0"/>
              </a:rPr>
              <a:t>美元最高价，上涨</a:t>
            </a:r>
            <a:r>
              <a:rPr lang="en-US" altLang="zh-CN" dirty="0" smtClean="0">
                <a:latin typeface="Times New Roman" pitchFamily="18" charset="0"/>
                <a:cs typeface="Times New Roman" pitchFamily="18" charset="0"/>
              </a:rPr>
              <a:t>7.41%</a:t>
            </a:r>
            <a:r>
              <a:rPr lang="zh-CN" altLang="en-US" dirty="0" smtClean="0">
                <a:latin typeface="Times New Roman" pitchFamily="18" charset="0"/>
                <a:cs typeface="Times New Roman" pitchFamily="18" charset="0"/>
              </a:rPr>
              <a:t>，在此之前，迪士尼公司股票已经从去年收盘价</a:t>
            </a:r>
            <a:r>
              <a:rPr lang="en-US" altLang="zh-CN" dirty="0" smtClean="0">
                <a:latin typeface="Times New Roman" pitchFamily="18" charset="0"/>
                <a:cs typeface="Times New Roman" pitchFamily="18" charset="0"/>
              </a:rPr>
              <a:t>49.15</a:t>
            </a:r>
            <a:r>
              <a:rPr lang="zh-CN" altLang="en-US" dirty="0" smtClean="0">
                <a:latin typeface="Times New Roman" pitchFamily="18" charset="0"/>
                <a:cs typeface="Times New Roman" pitchFamily="18" charset="0"/>
              </a:rPr>
              <a:t>美元上涨到今年最高价</a:t>
            </a:r>
            <a:r>
              <a:rPr lang="en-US" altLang="zh-CN" dirty="0" smtClean="0">
                <a:latin typeface="Times New Roman" pitchFamily="18" charset="0"/>
                <a:cs typeface="Times New Roman" pitchFamily="18" charset="0"/>
              </a:rPr>
              <a:t>67.89 </a:t>
            </a:r>
            <a:r>
              <a:rPr lang="zh-CN" altLang="en-US" dirty="0" smtClean="0">
                <a:latin typeface="Times New Roman" pitchFamily="18" charset="0"/>
                <a:cs typeface="Times New Roman" pitchFamily="18" charset="0"/>
              </a:rPr>
              <a:t>美元累计上涨</a:t>
            </a:r>
            <a:r>
              <a:rPr lang="en-US" altLang="zh-CN" dirty="0" smtClean="0">
                <a:latin typeface="Times New Roman" pitchFamily="18" charset="0"/>
                <a:cs typeface="Times New Roman" pitchFamily="18" charset="0"/>
              </a:rPr>
              <a:t>38.12%</a:t>
            </a:r>
            <a:r>
              <a:rPr lang="zh-CN" altLang="en-US" dirty="0" smtClean="0">
                <a:latin typeface="Times New Roman" pitchFamily="18" charset="0"/>
                <a:cs typeface="Times New Roman" pitchFamily="18" charset="0"/>
              </a:rPr>
              <a:t>，从</a:t>
            </a:r>
            <a:r>
              <a:rPr lang="en-US" altLang="zh-CN" dirty="0" smtClean="0">
                <a:latin typeface="Times New Roman" pitchFamily="18" charset="0"/>
                <a:cs typeface="Times New Roman" pitchFamily="18" charset="0"/>
              </a:rPr>
              <a:t>2011 </a:t>
            </a:r>
            <a:r>
              <a:rPr lang="zh-CN" altLang="en-US" dirty="0" smtClean="0">
                <a:latin typeface="Times New Roman" pitchFamily="18" charset="0"/>
                <a:cs typeface="Times New Roman" pitchFamily="18" charset="0"/>
              </a:rPr>
              <a:t>年底部</a:t>
            </a:r>
            <a:r>
              <a:rPr lang="en-US" altLang="zh-CN" dirty="0" smtClean="0">
                <a:latin typeface="Times New Roman" pitchFamily="18" charset="0"/>
                <a:cs typeface="Times New Roman" pitchFamily="18" charset="0"/>
              </a:rPr>
              <a:t>30.16 </a:t>
            </a:r>
            <a:r>
              <a:rPr lang="zh-CN" altLang="en-US" dirty="0" smtClean="0">
                <a:latin typeface="Times New Roman" pitchFamily="18" charset="0"/>
                <a:cs typeface="Times New Roman" pitchFamily="18" charset="0"/>
              </a:rPr>
              <a:t>美元到现在累计上涨</a:t>
            </a:r>
            <a:r>
              <a:rPr lang="en-US" altLang="zh-CN" dirty="0" smtClean="0">
                <a:latin typeface="Times New Roman" pitchFamily="18" charset="0"/>
                <a:cs typeface="Times New Roman" pitchFamily="18" charset="0"/>
              </a:rPr>
              <a:t>124.37%</a:t>
            </a:r>
            <a:r>
              <a:rPr lang="zh-CN" altLang="en-US" dirty="0" smtClean="0">
                <a:latin typeface="Times New Roman" pitchFamily="18" charset="0"/>
                <a:cs typeface="Times New Roman" pitchFamily="18" charset="0"/>
              </a:rPr>
              <a:t>。</a:t>
            </a:r>
            <a:endParaRPr lang="en-US" altLang="zh-CN" dirty="0" smtClean="0">
              <a:latin typeface="Times New Roman" pitchFamily="18" charset="0"/>
              <a:cs typeface="Times New Roman" pitchFamily="18" charset="0"/>
            </a:endParaRPr>
          </a:p>
          <a:p>
            <a:pPr algn="just">
              <a:lnSpc>
                <a:spcPct val="150000"/>
              </a:lnSpc>
            </a:pPr>
            <a:r>
              <a:rPr lang="zh-CN" altLang="en-US" dirty="0" smtClean="0">
                <a:latin typeface="Times New Roman" pitchFamily="18" charset="0"/>
                <a:cs typeface="Times New Roman" pitchFamily="18" charset="0"/>
              </a:rPr>
              <a:t>        在</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泰囧</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致青春</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中国合伙人</a:t>
            </a:r>
            <a:r>
              <a:rPr lang="en-US" altLang="zh-CN" dirty="0" smtClean="0">
                <a:latin typeface="Times New Roman" pitchFamily="18" charset="0"/>
                <a:cs typeface="Times New Roman" pitchFamily="18" charset="0"/>
              </a:rPr>
              <a:t>》</a:t>
            </a:r>
            <a:r>
              <a:rPr lang="zh-CN" altLang="en-US" dirty="0" smtClean="0">
                <a:latin typeface="Times New Roman" pitchFamily="18" charset="0"/>
                <a:cs typeface="Times New Roman" pitchFamily="18" charset="0"/>
              </a:rPr>
              <a:t>电影上映后，谷歌趋势的对应</a:t>
            </a:r>
            <a:r>
              <a:rPr lang="en-US" altLang="zh-CN" dirty="0" smtClean="0">
                <a:latin typeface="Times New Roman" pitchFamily="18" charset="0"/>
                <a:cs typeface="Times New Roman" pitchFamily="18" charset="0"/>
              </a:rPr>
              <a:t>3 </a:t>
            </a:r>
            <a:r>
              <a:rPr lang="zh-CN" altLang="en-US" dirty="0" smtClean="0">
                <a:latin typeface="Times New Roman" pitchFamily="18" charset="0"/>
                <a:cs typeface="Times New Roman" pitchFamily="18" charset="0"/>
              </a:rPr>
              <a:t>部电影名称搜索量暴涨</a:t>
            </a:r>
            <a:r>
              <a:rPr lang="en-US" altLang="zh-CN" dirty="0" smtClean="0">
                <a:latin typeface="Times New Roman" pitchFamily="18" charset="0"/>
                <a:cs typeface="Times New Roman" pitchFamily="18" charset="0"/>
              </a:rPr>
              <a:t>100</a:t>
            </a:r>
            <a:r>
              <a:rPr lang="zh-CN" altLang="en-US" dirty="0" smtClean="0">
                <a:latin typeface="Times New Roman" pitchFamily="18" charset="0"/>
                <a:cs typeface="Times New Roman" pitchFamily="18" charset="0"/>
              </a:rPr>
              <a:t>，光线传媒的股票价格也同步暴涨</a:t>
            </a:r>
            <a:r>
              <a:rPr lang="en-US" altLang="zh-CN" dirty="0" smtClean="0">
                <a:latin typeface="Times New Roman" pitchFamily="18" charset="0"/>
                <a:cs typeface="Times New Roman" pitchFamily="18" charset="0"/>
              </a:rPr>
              <a:t>285%</a:t>
            </a:r>
            <a:r>
              <a:rPr lang="zh-CN" altLang="en-US" dirty="0" smtClean="0">
                <a:latin typeface="Times New Roman" pitchFamily="18" charset="0"/>
                <a:cs typeface="Times New Roman" pitchFamily="18" charset="0"/>
              </a:rPr>
              <a:t>。</a:t>
            </a:r>
            <a:endParaRPr lang="zh-CN" altLang="en-US" dirty="0">
              <a:latin typeface="Times New Roman" pitchFamily="18" charset="0"/>
              <a:cs typeface="Times New Roman" pitchFamily="18" charset="0"/>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3568" y="1196752"/>
            <a:ext cx="7704856" cy="3877985"/>
          </a:xfrm>
          <a:prstGeom prst="rect">
            <a:avLst/>
          </a:prstGeom>
          <a:noFill/>
        </p:spPr>
        <p:txBody>
          <a:bodyPr wrap="square" rtlCol="0">
            <a:spAutoFit/>
          </a:bodyPr>
          <a:lstStyle/>
          <a:p>
            <a:pPr algn="just">
              <a:lnSpc>
                <a:spcPct val="150000"/>
              </a:lnSpc>
            </a:pPr>
            <a:r>
              <a:rPr lang="zh-CN" altLang="en-US" dirty="0" smtClean="0"/>
              <a:t>        每一次高科技创新的产业新闻都会引发股市追捧相关股票大涨，成交量是股价上涨的源泉。</a:t>
            </a:r>
            <a:r>
              <a:rPr lang="zh-CN" altLang="en-US" b="1" dirty="0" smtClean="0">
                <a:solidFill>
                  <a:srgbClr val="FF0000"/>
                </a:solidFill>
              </a:rPr>
              <a:t>当关注到某个高科技创新型产业新闻发生后，将其中的关键词列出，在谷歌趋势进行中文和英文特定名称搜索比较双重关键词趋势图表。同步观察股市关联规则所支持的对应板块股票，优先挑选与特定名称关键词高度重合的股票和具有绝对行业优势的股票。</a:t>
            </a:r>
            <a:r>
              <a:rPr lang="zh-CN" altLang="en-US" dirty="0" smtClean="0"/>
              <a:t>投资者可以在发现目标股出现交易量增加后重仓组合买进，持续不断追踪谷歌趋势的特定名称搜索量上升趋势，以为后续投资提供决策。</a:t>
            </a:r>
            <a:endParaRPr lang="en-US" altLang="zh-CN" dirty="0" smtClean="0"/>
          </a:p>
          <a:p>
            <a:pPr algn="just">
              <a:lnSpc>
                <a:spcPct val="150000"/>
              </a:lnSpc>
            </a:pPr>
            <a:endParaRPr lang="en-US" altLang="zh-CN" dirty="0" smtClean="0"/>
          </a:p>
          <a:p>
            <a:pPr algn="ctr">
              <a:lnSpc>
                <a:spcPct val="150000"/>
              </a:lnSpc>
            </a:pPr>
            <a:r>
              <a:rPr lang="zh-CN" altLang="en-US" sz="2000" b="1" dirty="0" smtClean="0">
                <a:solidFill>
                  <a:srgbClr val="FF0000"/>
                </a:solidFill>
              </a:rPr>
              <a:t>自贸区</a:t>
            </a:r>
            <a:r>
              <a:rPr lang="en-US" altLang="zh-CN" sz="2000" b="1" dirty="0" smtClean="0">
                <a:solidFill>
                  <a:srgbClr val="FF0000"/>
                </a:solidFill>
              </a:rPr>
              <a:t>——</a:t>
            </a:r>
            <a:r>
              <a:rPr lang="zh-CN" altLang="en-US" sz="2000" b="1" dirty="0" smtClean="0">
                <a:solidFill>
                  <a:srgbClr val="FF0000"/>
                </a:solidFill>
              </a:rPr>
              <a:t>外高桥</a:t>
            </a:r>
            <a:r>
              <a:rPr lang="en-US" altLang="zh-CN" sz="2000" b="1" dirty="0" smtClean="0">
                <a:solidFill>
                  <a:srgbClr val="FF0000"/>
                </a:solidFill>
              </a:rPr>
              <a:t>——</a:t>
            </a:r>
            <a:r>
              <a:rPr lang="zh-CN" altLang="en-US" sz="2000" b="1" dirty="0" smtClean="0">
                <a:solidFill>
                  <a:srgbClr val="FF0000"/>
                </a:solidFill>
              </a:rPr>
              <a:t>上港集团</a:t>
            </a:r>
            <a:endParaRPr lang="zh-CN" altLang="en-US" sz="2000" b="1" dirty="0">
              <a:solidFill>
                <a:srgbClr val="FF0000"/>
              </a:solidFill>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1.jpg"/>
          <p:cNvPicPr>
            <a:picLocks noChangeAspect="1"/>
          </p:cNvPicPr>
          <p:nvPr/>
        </p:nvPicPr>
        <p:blipFill>
          <a:blip r:embed="rId2" cstate="print"/>
          <a:stretch>
            <a:fillRect/>
          </a:stretch>
        </p:blipFill>
        <p:spPr>
          <a:xfrm>
            <a:off x="1115616" y="692696"/>
            <a:ext cx="6896249" cy="5793528"/>
          </a:xfrm>
          <a:prstGeom prst="rect">
            <a:avLst/>
          </a:prstGeom>
        </p:spPr>
      </p:pic>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500099" y="1052736"/>
            <a:ext cx="5016117" cy="4478149"/>
          </a:xfrm>
          <a:prstGeom prst="rect">
            <a:avLst/>
          </a:prstGeom>
          <a:noFill/>
        </p:spPr>
        <p:txBody>
          <a:bodyPr wrap="none" rtlCol="0">
            <a:spAutoFit/>
          </a:bodyPr>
          <a:lstStyle/>
          <a:p>
            <a:pPr>
              <a:lnSpc>
                <a:spcPct val="150000"/>
              </a:lnSpc>
            </a:pPr>
            <a:r>
              <a:rPr lang="zh-CN" altLang="en-US" sz="2800" b="1" dirty="0" smtClean="0">
                <a:solidFill>
                  <a:schemeClr val="accent1">
                    <a:lumMod val="75000"/>
                  </a:schemeClr>
                </a:solidFill>
                <a:latin typeface="黑体" pitchFamily="2" charset="-122"/>
                <a:ea typeface="黑体" pitchFamily="2" charset="-122"/>
              </a:rPr>
              <a:t>谷歌关联</a:t>
            </a:r>
            <a:endParaRPr lang="en-US" altLang="zh-CN" sz="2800" b="1" dirty="0" smtClean="0">
              <a:solidFill>
                <a:schemeClr val="accent1">
                  <a:lumMod val="75000"/>
                </a:schemeClr>
              </a:solidFill>
              <a:latin typeface="黑体" pitchFamily="2" charset="-122"/>
              <a:ea typeface="黑体" pitchFamily="2" charset="-122"/>
            </a:endParaRPr>
          </a:p>
          <a:p>
            <a:pPr>
              <a:lnSpc>
                <a:spcPct val="150000"/>
              </a:lnSpc>
            </a:pPr>
            <a:r>
              <a:rPr lang="zh-CN" altLang="en-US" b="1" dirty="0" smtClean="0">
                <a:solidFill>
                  <a:schemeClr val="accent1">
                    <a:lumMod val="75000"/>
                  </a:schemeClr>
                </a:solidFill>
                <a:latin typeface="黑体" pitchFamily="2" charset="-122"/>
                <a:ea typeface="黑体" pitchFamily="2" charset="-122"/>
              </a:rPr>
              <a:t>“逆”谷歌趋势</a:t>
            </a:r>
            <a:endParaRPr lang="en-US" altLang="zh-CN" b="1" dirty="0" smtClean="0">
              <a:solidFill>
                <a:schemeClr val="accent1">
                  <a:lumMod val="75000"/>
                </a:schemeClr>
              </a:solidFill>
              <a:latin typeface="黑体" pitchFamily="2" charset="-122"/>
              <a:ea typeface="黑体" pitchFamily="2" charset="-122"/>
            </a:endParaRPr>
          </a:p>
          <a:p>
            <a:pPr>
              <a:lnSpc>
                <a:spcPct val="150000"/>
              </a:lnSpc>
              <a:buFont typeface="Wingdings" pitchFamily="2" charset="2"/>
              <a:buChar char="Ø"/>
            </a:pPr>
            <a:r>
              <a:rPr lang="zh-CN" altLang="en-US" b="1" dirty="0" smtClean="0">
                <a:solidFill>
                  <a:schemeClr val="accent1">
                    <a:lumMod val="75000"/>
                  </a:schemeClr>
                </a:solidFill>
                <a:latin typeface="黑体" pitchFamily="2" charset="-122"/>
                <a:ea typeface="黑体" pitchFamily="2" charset="-122"/>
              </a:rPr>
              <a:t>谷歌趋势：热点关键词搜索趋势的可视化呈现</a:t>
            </a:r>
            <a:endParaRPr lang="en-US" altLang="zh-CN" b="1" dirty="0" smtClean="0">
              <a:solidFill>
                <a:schemeClr val="accent1">
                  <a:lumMod val="75000"/>
                </a:schemeClr>
              </a:solidFill>
              <a:latin typeface="黑体" pitchFamily="2" charset="-122"/>
              <a:ea typeface="黑体" pitchFamily="2" charset="-122"/>
            </a:endParaRPr>
          </a:p>
          <a:p>
            <a:pPr>
              <a:lnSpc>
                <a:spcPct val="150000"/>
              </a:lnSpc>
              <a:buFont typeface="Wingdings" pitchFamily="2" charset="2"/>
              <a:buChar char="Ø"/>
            </a:pPr>
            <a:r>
              <a:rPr lang="zh-CN" altLang="en-US" b="1" dirty="0" smtClean="0">
                <a:solidFill>
                  <a:schemeClr val="accent1">
                    <a:lumMod val="75000"/>
                  </a:schemeClr>
                </a:solidFill>
                <a:latin typeface="黑体" pitchFamily="2" charset="-122"/>
                <a:ea typeface="黑体" pitchFamily="2" charset="-122"/>
              </a:rPr>
              <a:t>谷歌关联：可视化结果推断热点关键词</a:t>
            </a:r>
            <a:endParaRPr lang="en-US" altLang="zh-CN" b="1" dirty="0" smtClean="0">
              <a:solidFill>
                <a:schemeClr val="accent1">
                  <a:lumMod val="75000"/>
                </a:schemeClr>
              </a:solidFill>
              <a:latin typeface="黑体" pitchFamily="2" charset="-122"/>
              <a:ea typeface="黑体" pitchFamily="2" charset="-122"/>
            </a:endParaRPr>
          </a:p>
          <a:p>
            <a:pPr>
              <a:lnSpc>
                <a:spcPct val="150000"/>
              </a:lnSpc>
            </a:pPr>
            <a:endParaRPr lang="en-US" altLang="zh-CN" b="1" dirty="0" smtClean="0">
              <a:solidFill>
                <a:schemeClr val="accent1">
                  <a:lumMod val="75000"/>
                </a:schemeClr>
              </a:solidFill>
              <a:latin typeface="黑体" pitchFamily="2" charset="-122"/>
              <a:ea typeface="黑体" pitchFamily="2" charset="-122"/>
            </a:endParaRPr>
          </a:p>
          <a:p>
            <a:pPr>
              <a:lnSpc>
                <a:spcPct val="150000"/>
              </a:lnSpc>
            </a:pPr>
            <a:r>
              <a:rPr lang="zh-CN" altLang="en-US" b="1" dirty="0" smtClean="0">
                <a:solidFill>
                  <a:schemeClr val="accent1">
                    <a:lumMod val="75000"/>
                  </a:schemeClr>
                </a:solidFill>
                <a:latin typeface="黑体" pitchFamily="2" charset="-122"/>
                <a:ea typeface="黑体" pitchFamily="2" charset="-122"/>
              </a:rPr>
              <a:t>几种用途</a:t>
            </a:r>
            <a:endParaRPr lang="en-US" altLang="zh-CN" b="1" dirty="0" smtClean="0">
              <a:solidFill>
                <a:schemeClr val="accent1">
                  <a:lumMod val="75000"/>
                </a:schemeClr>
              </a:solidFill>
              <a:latin typeface="黑体" pitchFamily="2" charset="-122"/>
              <a:ea typeface="黑体" pitchFamily="2" charset="-122"/>
            </a:endParaRPr>
          </a:p>
          <a:p>
            <a:pPr>
              <a:lnSpc>
                <a:spcPct val="150000"/>
              </a:lnSpc>
              <a:buFont typeface="Wingdings" pitchFamily="2" charset="2"/>
              <a:buChar char="Ø"/>
            </a:pPr>
            <a:r>
              <a:rPr lang="zh-CN" altLang="en-US" b="1" dirty="0" smtClean="0">
                <a:solidFill>
                  <a:schemeClr val="accent1">
                    <a:lumMod val="75000"/>
                  </a:schemeClr>
                </a:solidFill>
                <a:latin typeface="黑体" pitchFamily="2" charset="-122"/>
                <a:ea typeface="黑体" pitchFamily="2" charset="-122"/>
              </a:rPr>
              <a:t>找出与当前热点相关联的其他热点</a:t>
            </a:r>
            <a:endParaRPr lang="en-US" altLang="zh-CN" b="1" dirty="0" smtClean="0">
              <a:solidFill>
                <a:schemeClr val="accent1">
                  <a:lumMod val="75000"/>
                </a:schemeClr>
              </a:solidFill>
              <a:latin typeface="黑体" pitchFamily="2" charset="-122"/>
              <a:ea typeface="黑体" pitchFamily="2" charset="-122"/>
            </a:endParaRPr>
          </a:p>
          <a:p>
            <a:pPr>
              <a:lnSpc>
                <a:spcPct val="150000"/>
              </a:lnSpc>
              <a:buFont typeface="Wingdings" pitchFamily="2" charset="2"/>
              <a:buChar char="Ø"/>
            </a:pPr>
            <a:r>
              <a:rPr lang="zh-CN" altLang="en-US" b="1" dirty="0" smtClean="0">
                <a:solidFill>
                  <a:schemeClr val="accent1">
                    <a:lumMod val="75000"/>
                  </a:schemeClr>
                </a:solidFill>
                <a:latin typeface="黑体" pitchFamily="2" charset="-122"/>
                <a:ea typeface="黑体" pitchFamily="2" charset="-122"/>
              </a:rPr>
              <a:t>根据已有热点趋势推断后一时段热点</a:t>
            </a:r>
            <a:endParaRPr lang="en-US" altLang="zh-CN" b="1" dirty="0" smtClean="0">
              <a:solidFill>
                <a:schemeClr val="accent1">
                  <a:lumMod val="75000"/>
                </a:schemeClr>
              </a:solidFill>
              <a:latin typeface="黑体" pitchFamily="2" charset="-122"/>
              <a:ea typeface="黑体" pitchFamily="2" charset="-122"/>
            </a:endParaRPr>
          </a:p>
          <a:p>
            <a:pPr>
              <a:lnSpc>
                <a:spcPct val="150000"/>
              </a:lnSpc>
              <a:buFont typeface="Wingdings" pitchFamily="2" charset="2"/>
              <a:buChar char="Ø"/>
            </a:pPr>
            <a:r>
              <a:rPr lang="zh-CN" altLang="en-US" b="1" dirty="0" smtClean="0">
                <a:solidFill>
                  <a:schemeClr val="accent1">
                    <a:lumMod val="75000"/>
                  </a:schemeClr>
                </a:solidFill>
                <a:latin typeface="黑体" pitchFamily="2" charset="-122"/>
                <a:ea typeface="黑体" pitchFamily="2" charset="-122"/>
              </a:rPr>
              <a:t>通过构建数据模型找出热点</a:t>
            </a:r>
            <a:endParaRPr lang="en-US" altLang="zh-CN" b="1" dirty="0" smtClean="0">
              <a:solidFill>
                <a:schemeClr val="accent1">
                  <a:lumMod val="75000"/>
                </a:schemeClr>
              </a:solidFill>
              <a:latin typeface="黑体" pitchFamily="2" charset="-122"/>
              <a:ea typeface="黑体" pitchFamily="2" charset="-122"/>
            </a:endParaRPr>
          </a:p>
          <a:p>
            <a:pPr>
              <a:lnSpc>
                <a:spcPct val="150000"/>
              </a:lnSpc>
              <a:buFont typeface="Wingdings" pitchFamily="2" charset="2"/>
              <a:buChar char="Ø"/>
            </a:pPr>
            <a:r>
              <a:rPr lang="zh-CN" altLang="en-US" b="1" dirty="0" smtClean="0">
                <a:solidFill>
                  <a:schemeClr val="accent1">
                    <a:lumMod val="75000"/>
                  </a:schemeClr>
                </a:solidFill>
                <a:latin typeface="黑体" pitchFamily="2" charset="-122"/>
                <a:ea typeface="黑体" pitchFamily="2" charset="-122"/>
              </a:rPr>
              <a:t>通过手绘趋势图形找出热点</a:t>
            </a:r>
            <a:endParaRPr lang="zh-CN" altLang="en-US" b="1" dirty="0">
              <a:solidFill>
                <a:schemeClr val="accent1">
                  <a:lumMod val="75000"/>
                </a:schemeClr>
              </a:solidFill>
              <a:latin typeface="黑体" pitchFamily="2" charset="-122"/>
              <a:ea typeface="黑体" pitchFamily="2" charset="-122"/>
            </a:endParaRPr>
          </a:p>
        </p:txBody>
      </p:sp>
      <p:sp>
        <p:nvSpPr>
          <p:cNvPr id="3" name="TextBox 2"/>
          <p:cNvSpPr txBox="1"/>
          <p:nvPr/>
        </p:nvSpPr>
        <p:spPr>
          <a:xfrm>
            <a:off x="3347864" y="116632"/>
            <a:ext cx="2832827" cy="584775"/>
          </a:xfrm>
          <a:prstGeom prst="rect">
            <a:avLst/>
          </a:prstGeom>
          <a:noFill/>
        </p:spPr>
        <p:txBody>
          <a:bodyPr wrap="none" rtlCol="0">
            <a:spAutoFit/>
          </a:bodyPr>
          <a:lstStyle/>
          <a:p>
            <a:r>
              <a:rPr lang="en-US" altLang="zh-CN" sz="3200" b="1" dirty="0" smtClean="0">
                <a:solidFill>
                  <a:schemeClr val="accent1">
                    <a:lumMod val="75000"/>
                  </a:schemeClr>
                </a:solidFill>
                <a:latin typeface="Times New Roman" pitchFamily="18" charset="0"/>
                <a:ea typeface="黑体" pitchFamily="2" charset="-122"/>
                <a:cs typeface="Times New Roman" pitchFamily="18" charset="0"/>
              </a:rPr>
              <a:t>GOOGLE</a:t>
            </a:r>
            <a:r>
              <a:rPr lang="zh-CN" altLang="en-US" sz="3200" b="1" dirty="0" smtClean="0">
                <a:solidFill>
                  <a:schemeClr val="accent1">
                    <a:lumMod val="75000"/>
                  </a:schemeClr>
                </a:solidFill>
                <a:latin typeface="Times New Roman" pitchFamily="18" charset="0"/>
                <a:ea typeface="黑体" pitchFamily="2" charset="-122"/>
                <a:cs typeface="Times New Roman" pitchFamily="18" charset="0"/>
              </a:rPr>
              <a:t>关联</a:t>
            </a:r>
            <a:endParaRPr lang="zh-CN" altLang="en-US" sz="3200" b="1" dirty="0">
              <a:solidFill>
                <a:schemeClr val="accent1">
                  <a:lumMod val="75000"/>
                </a:schemeClr>
              </a:solidFill>
              <a:latin typeface="Times New Roman" pitchFamily="18" charset="0"/>
              <a:ea typeface="黑体" pitchFamily="2" charset="-122"/>
              <a:cs typeface="Times New Roman" pitchFamily="18" charset="0"/>
            </a:endParaRP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7099538" y="724054"/>
            <a:ext cx="1569660" cy="369332"/>
          </a:xfrm>
          <a:prstGeom prst="rect">
            <a:avLst/>
          </a:prstGeom>
          <a:noFill/>
        </p:spPr>
        <p:txBody>
          <a:bodyPr wrap="none" rtlCol="0">
            <a:spAutoFit/>
          </a:bodyPr>
          <a:lstStyle/>
          <a:p>
            <a:r>
              <a:rPr lang="zh-CN" altLang="en-US" b="1" dirty="0" smtClean="0">
                <a:solidFill>
                  <a:schemeClr val="accent1">
                    <a:lumMod val="75000"/>
                  </a:schemeClr>
                </a:solidFill>
                <a:latin typeface="黑体" pitchFamily="2" charset="-122"/>
                <a:ea typeface="黑体" pitchFamily="2" charset="-122"/>
              </a:rPr>
              <a:t>分级目录标题</a:t>
            </a:r>
            <a:endParaRPr lang="zh-CN" altLang="en-US" b="1" dirty="0">
              <a:solidFill>
                <a:schemeClr val="accent1">
                  <a:lumMod val="75000"/>
                </a:schemeClr>
              </a:solidFill>
              <a:latin typeface="黑体" pitchFamily="2" charset="-122"/>
              <a:ea typeface="黑体" pitchFamily="2" charset="-122"/>
            </a:endParaRPr>
          </a:p>
        </p:txBody>
      </p:sp>
      <p:pic>
        <p:nvPicPr>
          <p:cNvPr id="3" name="图片 2" descr="2.jpg"/>
          <p:cNvPicPr>
            <a:picLocks noChangeAspect="1"/>
          </p:cNvPicPr>
          <p:nvPr/>
        </p:nvPicPr>
        <p:blipFill>
          <a:blip r:embed="rId2" cstate="print"/>
          <a:stretch>
            <a:fillRect/>
          </a:stretch>
        </p:blipFill>
        <p:spPr>
          <a:xfrm>
            <a:off x="0" y="-27384"/>
            <a:ext cx="9144000" cy="5649951"/>
          </a:xfrm>
          <a:prstGeom prst="rect">
            <a:avLst/>
          </a:prstGeom>
        </p:spPr>
      </p:pic>
      <p:sp>
        <p:nvSpPr>
          <p:cNvPr id="4" name="TextBox 3"/>
          <p:cNvSpPr txBox="1"/>
          <p:nvPr/>
        </p:nvSpPr>
        <p:spPr>
          <a:xfrm>
            <a:off x="3779912" y="5847655"/>
            <a:ext cx="1422184" cy="461665"/>
          </a:xfrm>
          <a:prstGeom prst="rect">
            <a:avLst/>
          </a:prstGeom>
          <a:noFill/>
        </p:spPr>
        <p:txBody>
          <a:bodyPr wrap="none" rtlCol="0">
            <a:spAutoFit/>
          </a:bodyPr>
          <a:lstStyle/>
          <a:p>
            <a:r>
              <a:rPr lang="zh-CN" altLang="en-US" sz="2400" b="1" dirty="0" smtClean="0">
                <a:solidFill>
                  <a:srgbClr val="FF0000"/>
                </a:solidFill>
                <a:latin typeface="黑体" pitchFamily="2" charset="-122"/>
                <a:ea typeface="黑体" pitchFamily="2" charset="-122"/>
              </a:rPr>
              <a:t>检索页面</a:t>
            </a:r>
            <a:endParaRPr lang="zh-CN" altLang="en-US" sz="2400" b="1" dirty="0">
              <a:solidFill>
                <a:srgbClr val="FF0000"/>
              </a:solidFill>
              <a:latin typeface="黑体" pitchFamily="2" charset="-122"/>
              <a:ea typeface="黑体" pitchFamily="2" charset="-122"/>
            </a:endParaRPr>
          </a:p>
        </p:txBody>
      </p:sp>
      <p:sp>
        <p:nvSpPr>
          <p:cNvPr id="5" name="圆角矩形 4"/>
          <p:cNvSpPr/>
          <p:nvPr/>
        </p:nvSpPr>
        <p:spPr>
          <a:xfrm>
            <a:off x="1691680" y="144016"/>
            <a:ext cx="2736304" cy="40466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1475656" y="1772816"/>
            <a:ext cx="1656184" cy="64807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1475656" y="2492896"/>
            <a:ext cx="1512168" cy="288032"/>
          </a:xfrm>
          <a:prstGeom prst="round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1475656" y="2852936"/>
            <a:ext cx="1368152"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标注 9"/>
          <p:cNvSpPr/>
          <p:nvPr/>
        </p:nvSpPr>
        <p:spPr>
          <a:xfrm>
            <a:off x="3779912" y="1124744"/>
            <a:ext cx="2160240" cy="1152128"/>
          </a:xfrm>
          <a:prstGeom prst="wedgeRectCallout">
            <a:avLst>
              <a:gd name="adj1" fmla="val -79476"/>
              <a:gd name="adj2" fmla="val 3415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t>选择不同比较方式</a:t>
            </a:r>
            <a:endParaRPr lang="en-US" altLang="zh-CN" b="1" dirty="0" smtClean="0"/>
          </a:p>
          <a:p>
            <a:r>
              <a:rPr lang="en-US" altLang="zh-CN" b="1" dirty="0" smtClean="0"/>
              <a:t>1. </a:t>
            </a:r>
            <a:r>
              <a:rPr lang="zh-CN" altLang="en-US" b="1" dirty="0" smtClean="0"/>
              <a:t>以地区匹配关联</a:t>
            </a:r>
            <a:endParaRPr lang="en-US" altLang="zh-CN" b="1" dirty="0" smtClean="0"/>
          </a:p>
          <a:p>
            <a:r>
              <a:rPr lang="en-US" altLang="zh-CN" b="1" dirty="0" smtClean="0"/>
              <a:t>2.</a:t>
            </a:r>
            <a:r>
              <a:rPr lang="zh-CN" altLang="en-US" b="1" dirty="0" smtClean="0"/>
              <a:t>以周匹配关联</a:t>
            </a:r>
            <a:endParaRPr lang="en-US" altLang="zh-CN" b="1" dirty="0" smtClean="0"/>
          </a:p>
          <a:p>
            <a:r>
              <a:rPr lang="en-US" altLang="zh-CN" b="1" dirty="0" smtClean="0"/>
              <a:t>3.</a:t>
            </a:r>
            <a:r>
              <a:rPr lang="zh-CN" altLang="en-US" b="1" dirty="0" smtClean="0"/>
              <a:t>以月匹配关联</a:t>
            </a:r>
            <a:endParaRPr lang="zh-CN" altLang="en-US" b="1" dirty="0"/>
          </a:p>
        </p:txBody>
      </p:sp>
      <p:sp>
        <p:nvSpPr>
          <p:cNvPr id="12" name="矩形标注 11"/>
          <p:cNvSpPr/>
          <p:nvPr/>
        </p:nvSpPr>
        <p:spPr>
          <a:xfrm>
            <a:off x="3707904" y="2492896"/>
            <a:ext cx="1872208" cy="360040"/>
          </a:xfrm>
          <a:prstGeom prst="wedgeRectCallout">
            <a:avLst>
              <a:gd name="adj1" fmla="val -86599"/>
              <a:gd name="adj2" fmla="val -1875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t>输入间隔时间量</a:t>
            </a:r>
            <a:endParaRPr lang="zh-CN" altLang="en-US" b="1"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animBg="1"/>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5.jpg"/>
          <p:cNvPicPr>
            <a:picLocks noChangeAspect="1"/>
          </p:cNvPicPr>
          <p:nvPr/>
        </p:nvPicPr>
        <p:blipFill>
          <a:blip r:embed="rId2" cstate="print"/>
          <a:stretch>
            <a:fillRect/>
          </a:stretch>
        </p:blipFill>
        <p:spPr>
          <a:xfrm>
            <a:off x="0" y="0"/>
            <a:ext cx="7805921" cy="6858000"/>
          </a:xfrm>
          <a:prstGeom prst="rect">
            <a:avLst/>
          </a:prstGeom>
        </p:spPr>
      </p:pic>
      <p:sp>
        <p:nvSpPr>
          <p:cNvPr id="4" name="椭圆 3"/>
          <p:cNvSpPr/>
          <p:nvPr/>
        </p:nvSpPr>
        <p:spPr>
          <a:xfrm>
            <a:off x="1835696" y="548680"/>
            <a:ext cx="1368152" cy="22322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标注 4"/>
          <p:cNvSpPr/>
          <p:nvPr/>
        </p:nvSpPr>
        <p:spPr>
          <a:xfrm>
            <a:off x="3347864" y="1268760"/>
            <a:ext cx="1152128" cy="288032"/>
          </a:xfrm>
          <a:prstGeom prst="wedgeRoundRectCallout">
            <a:avLst>
              <a:gd name="adj1" fmla="val -63823"/>
              <a:gd name="adj2" fmla="val 194777"/>
              <a:gd name="adj3" fmla="val 16667"/>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相关度</a:t>
            </a:r>
            <a:endParaRPr lang="zh-CN" altLang="en-US" b="1" dirty="0"/>
          </a:p>
        </p:txBody>
      </p:sp>
      <p:sp>
        <p:nvSpPr>
          <p:cNvPr id="6" name="TextBox 5"/>
          <p:cNvSpPr txBox="1"/>
          <p:nvPr/>
        </p:nvSpPr>
        <p:spPr>
          <a:xfrm>
            <a:off x="8100392" y="1412776"/>
            <a:ext cx="461665" cy="3971600"/>
          </a:xfrm>
          <a:prstGeom prst="rect">
            <a:avLst/>
          </a:prstGeom>
          <a:noFill/>
        </p:spPr>
        <p:txBody>
          <a:bodyPr vert="eaVert" wrap="none" rtlCol="0">
            <a:spAutoFit/>
          </a:bodyPr>
          <a:lstStyle/>
          <a:p>
            <a:r>
              <a:rPr lang="zh-CN" altLang="en-US" b="1" dirty="0" smtClean="0">
                <a:solidFill>
                  <a:srgbClr val="FF0000"/>
                </a:solidFill>
                <a:latin typeface="黑体" pitchFamily="2" charset="-122"/>
                <a:ea typeface="黑体" pitchFamily="2" charset="-122"/>
              </a:rPr>
              <a:t>谷歌关联分析</a:t>
            </a:r>
            <a:r>
              <a:rPr lang="en-US" altLang="zh-CN" b="1" dirty="0" smtClean="0">
                <a:solidFill>
                  <a:srgbClr val="FF0000"/>
                </a:solidFill>
                <a:latin typeface="黑体" pitchFamily="2" charset="-122"/>
                <a:ea typeface="黑体" pitchFamily="2" charset="-122"/>
              </a:rPr>
              <a:t>——</a:t>
            </a:r>
            <a:r>
              <a:rPr lang="zh-CN" altLang="en-US" b="1" dirty="0" smtClean="0">
                <a:solidFill>
                  <a:srgbClr val="FF0000"/>
                </a:solidFill>
                <a:latin typeface="黑体" pitchFamily="2" charset="-122"/>
                <a:ea typeface="黑体" pitchFamily="2" charset="-122"/>
              </a:rPr>
              <a:t>以中国地区流感为例</a:t>
            </a:r>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3.jpg"/>
          <p:cNvPicPr>
            <a:picLocks noChangeAspect="1"/>
          </p:cNvPicPr>
          <p:nvPr/>
        </p:nvPicPr>
        <p:blipFill>
          <a:blip r:embed="rId2" cstate="print"/>
          <a:stretch>
            <a:fillRect/>
          </a:stretch>
        </p:blipFill>
        <p:spPr>
          <a:xfrm>
            <a:off x="-36512" y="0"/>
            <a:ext cx="7803647" cy="6858000"/>
          </a:xfrm>
          <a:prstGeom prst="rect">
            <a:avLst/>
          </a:prstGeom>
        </p:spPr>
      </p:pic>
      <p:sp>
        <p:nvSpPr>
          <p:cNvPr id="4" name="TextBox 3"/>
          <p:cNvSpPr txBox="1"/>
          <p:nvPr/>
        </p:nvSpPr>
        <p:spPr>
          <a:xfrm>
            <a:off x="8070775" y="887765"/>
            <a:ext cx="461665" cy="4989507"/>
          </a:xfrm>
          <a:prstGeom prst="rect">
            <a:avLst/>
          </a:prstGeom>
          <a:noFill/>
        </p:spPr>
        <p:txBody>
          <a:bodyPr vert="eaVert" wrap="none" rtlCol="0">
            <a:spAutoFit/>
          </a:bodyPr>
          <a:lstStyle/>
          <a:p>
            <a:r>
              <a:rPr lang="zh-CN" altLang="en-US" b="1" dirty="0" smtClean="0">
                <a:solidFill>
                  <a:srgbClr val="FF0000"/>
                </a:solidFill>
                <a:latin typeface="黑体" pitchFamily="2" charset="-122"/>
                <a:ea typeface="黑体" pitchFamily="2" charset="-122"/>
              </a:rPr>
              <a:t>根据已有热点关键词趋势推断前</a:t>
            </a:r>
            <a:r>
              <a:rPr lang="en-US" altLang="zh-CN" b="1" dirty="0" smtClean="0">
                <a:solidFill>
                  <a:srgbClr val="FF0000"/>
                </a:solidFill>
                <a:latin typeface="黑体" pitchFamily="2" charset="-122"/>
                <a:ea typeface="黑体" pitchFamily="2" charset="-122"/>
              </a:rPr>
              <a:t>/</a:t>
            </a:r>
            <a:r>
              <a:rPr lang="zh-CN" altLang="en-US" b="1" dirty="0" smtClean="0">
                <a:solidFill>
                  <a:srgbClr val="FF0000"/>
                </a:solidFill>
                <a:latin typeface="黑体" pitchFamily="2" charset="-122"/>
                <a:ea typeface="黑体" pitchFamily="2" charset="-122"/>
              </a:rPr>
              <a:t>后一段时间热点</a:t>
            </a:r>
          </a:p>
        </p:txBody>
      </p:sp>
      <p:pic>
        <p:nvPicPr>
          <p:cNvPr id="7" name="图片 6" descr="4.jpg"/>
          <p:cNvPicPr>
            <a:picLocks noChangeAspect="1"/>
          </p:cNvPicPr>
          <p:nvPr/>
        </p:nvPicPr>
        <p:blipFill>
          <a:blip r:embed="rId3" cstate="print"/>
          <a:stretch>
            <a:fillRect/>
          </a:stretch>
        </p:blipFill>
        <p:spPr>
          <a:xfrm>
            <a:off x="0" y="3038475"/>
            <a:ext cx="6838950" cy="3819525"/>
          </a:xfrm>
          <a:prstGeom prst="rect">
            <a:avLst/>
          </a:prstGeom>
        </p:spPr>
      </p:pic>
      <p:sp>
        <p:nvSpPr>
          <p:cNvPr id="8" name="圆角矩形 7"/>
          <p:cNvSpPr/>
          <p:nvPr/>
        </p:nvSpPr>
        <p:spPr>
          <a:xfrm>
            <a:off x="5652120" y="72008"/>
            <a:ext cx="1152128" cy="26064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6.jpg"/>
          <p:cNvPicPr>
            <a:picLocks noChangeAspect="1"/>
          </p:cNvPicPr>
          <p:nvPr/>
        </p:nvPicPr>
        <p:blipFill>
          <a:blip r:embed="rId2" cstate="print"/>
          <a:stretch>
            <a:fillRect/>
          </a:stretch>
        </p:blipFill>
        <p:spPr>
          <a:xfrm>
            <a:off x="0" y="0"/>
            <a:ext cx="7962534" cy="6858000"/>
          </a:xfrm>
          <a:prstGeom prst="rect">
            <a:avLst/>
          </a:prstGeom>
        </p:spPr>
      </p:pic>
      <p:sp>
        <p:nvSpPr>
          <p:cNvPr id="4" name="TextBox 3"/>
          <p:cNvSpPr txBox="1"/>
          <p:nvPr/>
        </p:nvSpPr>
        <p:spPr>
          <a:xfrm>
            <a:off x="8214791" y="1685270"/>
            <a:ext cx="461665" cy="2823850"/>
          </a:xfrm>
          <a:prstGeom prst="rect">
            <a:avLst/>
          </a:prstGeom>
          <a:noFill/>
        </p:spPr>
        <p:txBody>
          <a:bodyPr vert="eaVert" wrap="none" rtlCol="0">
            <a:spAutoFit/>
          </a:bodyPr>
          <a:lstStyle/>
          <a:p>
            <a:r>
              <a:rPr lang="zh-CN" altLang="en-US" b="1" dirty="0" smtClean="0">
                <a:solidFill>
                  <a:srgbClr val="FF0000"/>
                </a:solidFill>
                <a:latin typeface="黑体" pitchFamily="2" charset="-122"/>
                <a:ea typeface="黑体" pitchFamily="2" charset="-122"/>
              </a:rPr>
              <a:t>通过构建数据模型找出热点</a:t>
            </a:r>
          </a:p>
        </p:txBody>
      </p:sp>
      <p:sp>
        <p:nvSpPr>
          <p:cNvPr id="5" name="椭圆 4"/>
          <p:cNvSpPr/>
          <p:nvPr/>
        </p:nvSpPr>
        <p:spPr>
          <a:xfrm>
            <a:off x="2411760" y="332656"/>
            <a:ext cx="3168352"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2843808" y="1268760"/>
            <a:ext cx="1584176"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059832" y="1988840"/>
            <a:ext cx="2088232" cy="21602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059832" y="2204864"/>
            <a:ext cx="2088232" cy="21602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563888" y="2636912"/>
            <a:ext cx="936104" cy="345638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860032" y="3645024"/>
            <a:ext cx="504056" cy="194421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标注 10"/>
          <p:cNvSpPr/>
          <p:nvPr/>
        </p:nvSpPr>
        <p:spPr>
          <a:xfrm>
            <a:off x="5940152" y="260648"/>
            <a:ext cx="1152128" cy="332656"/>
          </a:xfrm>
          <a:prstGeom prst="wedgeRectCallout">
            <a:avLst>
              <a:gd name="adj1" fmla="val -79476"/>
              <a:gd name="adj2" fmla="val 3415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t>选择匹配</a:t>
            </a:r>
            <a:endParaRPr lang="zh-CN" altLang="en-US" b="1" dirty="0"/>
          </a:p>
        </p:txBody>
      </p:sp>
      <p:sp>
        <p:nvSpPr>
          <p:cNvPr id="12" name="矩形标注 11"/>
          <p:cNvSpPr/>
          <p:nvPr/>
        </p:nvSpPr>
        <p:spPr>
          <a:xfrm>
            <a:off x="4932040" y="1196752"/>
            <a:ext cx="1800200" cy="332656"/>
          </a:xfrm>
          <a:prstGeom prst="wedgeRectCallout">
            <a:avLst>
              <a:gd name="adj1" fmla="val -79476"/>
              <a:gd name="adj2" fmla="val 3415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t>可上传数据文件</a:t>
            </a:r>
            <a:endParaRPr lang="zh-CN" altLang="en-US" b="1" dirty="0"/>
          </a:p>
        </p:txBody>
      </p:sp>
      <p:sp>
        <p:nvSpPr>
          <p:cNvPr id="13" name="矩形标注 12"/>
          <p:cNvSpPr/>
          <p:nvPr/>
        </p:nvSpPr>
        <p:spPr>
          <a:xfrm>
            <a:off x="5364088" y="1728192"/>
            <a:ext cx="1800200" cy="332656"/>
          </a:xfrm>
          <a:prstGeom prst="wedgeRectCallout">
            <a:avLst>
              <a:gd name="adj1" fmla="val -79476"/>
              <a:gd name="adj2" fmla="val 3415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t>选择国家或地区</a:t>
            </a:r>
            <a:endParaRPr lang="zh-CN" altLang="en-US" b="1" dirty="0"/>
          </a:p>
        </p:txBody>
      </p:sp>
      <p:sp>
        <p:nvSpPr>
          <p:cNvPr id="15" name="矩形标注 14"/>
          <p:cNvSpPr/>
          <p:nvPr/>
        </p:nvSpPr>
        <p:spPr>
          <a:xfrm>
            <a:off x="1403648" y="1800200"/>
            <a:ext cx="1368152" cy="332656"/>
          </a:xfrm>
          <a:prstGeom prst="wedgeRectCallout">
            <a:avLst>
              <a:gd name="adj1" fmla="val 75024"/>
              <a:gd name="adj2" fmla="val 10860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t>为关联命名</a:t>
            </a:r>
            <a:endParaRPr lang="zh-CN" altLang="en-US" b="1" dirty="0"/>
          </a:p>
        </p:txBody>
      </p:sp>
      <p:sp>
        <p:nvSpPr>
          <p:cNvPr id="16" name="矩形标注 15"/>
          <p:cNvSpPr/>
          <p:nvPr/>
        </p:nvSpPr>
        <p:spPr>
          <a:xfrm>
            <a:off x="1331640" y="3789040"/>
            <a:ext cx="1800200" cy="332656"/>
          </a:xfrm>
          <a:prstGeom prst="wedgeRectCallout">
            <a:avLst>
              <a:gd name="adj1" fmla="val 75024"/>
              <a:gd name="adj2" fmla="val 10860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t>可手动输入日期</a:t>
            </a:r>
            <a:endParaRPr lang="zh-CN" altLang="en-US" b="1" dirty="0"/>
          </a:p>
        </p:txBody>
      </p:sp>
      <p:sp>
        <p:nvSpPr>
          <p:cNvPr id="17" name="矩形标注 16"/>
          <p:cNvSpPr/>
          <p:nvPr/>
        </p:nvSpPr>
        <p:spPr>
          <a:xfrm>
            <a:off x="5292080" y="3212976"/>
            <a:ext cx="2592288" cy="332656"/>
          </a:xfrm>
          <a:prstGeom prst="wedgeRectCallout">
            <a:avLst>
              <a:gd name="adj1" fmla="val -47186"/>
              <a:gd name="adj2" fmla="val 246041"/>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t>可手动输入相关度数据</a:t>
            </a:r>
            <a:endParaRPr lang="zh-CN" altLang="en-US" b="1" dirty="0"/>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500" fill="hold"/>
                                        <p:tgtEl>
                                          <p:spTgt spid="10"/>
                                        </p:tgtEl>
                                        <p:attrNameLst>
                                          <p:attrName>ppt_x</p:attrName>
                                        </p:attrNameLst>
                                      </p:cBhvr>
                                      <p:tavLst>
                                        <p:tav tm="0">
                                          <p:val>
                                            <p:strVal val="#ppt_x"/>
                                          </p:val>
                                        </p:tav>
                                        <p:tav tm="100000">
                                          <p:val>
                                            <p:strVal val="#ppt_x"/>
                                          </p:val>
                                        </p:tav>
                                      </p:tavLst>
                                    </p:anim>
                                    <p:anim calcmode="lin" valueType="num">
                                      <p:cBhvr additive="base">
                                        <p:cTn id="58" dur="5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fill="hold"/>
                                        <p:tgtEl>
                                          <p:spTgt spid="17"/>
                                        </p:tgtEl>
                                        <p:attrNameLst>
                                          <p:attrName>ppt_x</p:attrName>
                                        </p:attrNameLst>
                                      </p:cBhvr>
                                      <p:tavLst>
                                        <p:tav tm="0">
                                          <p:val>
                                            <p:strVal val="#ppt_x"/>
                                          </p:val>
                                        </p:tav>
                                        <p:tav tm="100000">
                                          <p:val>
                                            <p:strVal val="#ppt_x"/>
                                          </p:val>
                                        </p:tav>
                                      </p:tavLst>
                                    </p:anim>
                                    <p:anim calcmode="lin" valueType="num">
                                      <p:cBhvr additive="base">
                                        <p:cTn id="6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5" grpId="0" animBg="1"/>
      <p:bldP spid="16" grpId="0" animBg="1"/>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7099538" y="724054"/>
            <a:ext cx="1569660" cy="369332"/>
          </a:xfrm>
          <a:prstGeom prst="rect">
            <a:avLst/>
          </a:prstGeom>
          <a:noFill/>
        </p:spPr>
        <p:txBody>
          <a:bodyPr wrap="none" rtlCol="0">
            <a:spAutoFit/>
          </a:bodyPr>
          <a:lstStyle/>
          <a:p>
            <a:r>
              <a:rPr lang="zh-CN" altLang="en-US" b="1" dirty="0" smtClean="0">
                <a:solidFill>
                  <a:schemeClr val="accent1">
                    <a:lumMod val="75000"/>
                  </a:schemeClr>
                </a:solidFill>
                <a:latin typeface="黑体" pitchFamily="2" charset="-122"/>
                <a:ea typeface="黑体" pitchFamily="2" charset="-122"/>
              </a:rPr>
              <a:t>分级目录标题</a:t>
            </a:r>
            <a:endParaRPr lang="zh-CN" altLang="en-US" b="1" dirty="0">
              <a:solidFill>
                <a:schemeClr val="accent1">
                  <a:lumMod val="75000"/>
                </a:schemeClr>
              </a:solidFill>
              <a:latin typeface="黑体" pitchFamily="2" charset="-122"/>
              <a:ea typeface="黑体" pitchFamily="2" charset="-122"/>
            </a:endParaRPr>
          </a:p>
        </p:txBody>
      </p:sp>
      <p:pic>
        <p:nvPicPr>
          <p:cNvPr id="3" name="图片 2" descr="7.jpg"/>
          <p:cNvPicPr>
            <a:picLocks noChangeAspect="1"/>
          </p:cNvPicPr>
          <p:nvPr/>
        </p:nvPicPr>
        <p:blipFill>
          <a:blip r:embed="rId2" cstate="print"/>
          <a:stretch>
            <a:fillRect/>
          </a:stretch>
        </p:blipFill>
        <p:spPr>
          <a:xfrm>
            <a:off x="539553" y="0"/>
            <a:ext cx="8208912" cy="6858000"/>
          </a:xfrm>
          <a:prstGeom prst="rect">
            <a:avLst/>
          </a:prstGeom>
        </p:spPr>
      </p:pic>
      <p:sp>
        <p:nvSpPr>
          <p:cNvPr id="4" name="椭圆 3"/>
          <p:cNvSpPr/>
          <p:nvPr/>
        </p:nvSpPr>
        <p:spPr>
          <a:xfrm>
            <a:off x="611560" y="3356992"/>
            <a:ext cx="1296144" cy="2880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244408" y="904784"/>
            <a:ext cx="461665" cy="2596224"/>
          </a:xfrm>
          <a:prstGeom prst="rect">
            <a:avLst/>
          </a:prstGeom>
          <a:noFill/>
        </p:spPr>
        <p:txBody>
          <a:bodyPr vert="eaVert" wrap="none" rtlCol="0">
            <a:spAutoFit/>
          </a:bodyPr>
          <a:lstStyle/>
          <a:p>
            <a:r>
              <a:rPr lang="zh-CN" altLang="en-US" b="1" dirty="0" smtClean="0">
                <a:solidFill>
                  <a:srgbClr val="FF0000"/>
                </a:solidFill>
                <a:latin typeface="黑体" pitchFamily="2" charset="-122"/>
                <a:ea typeface="黑体" pitchFamily="2" charset="-122"/>
              </a:rPr>
              <a:t>通过手绘趋势图找出热点</a:t>
            </a:r>
          </a:p>
        </p:txBody>
      </p:sp>
      <p:pic>
        <p:nvPicPr>
          <p:cNvPr id="4" name="图片 3" descr="8.jpg"/>
          <p:cNvPicPr>
            <a:picLocks noChangeAspect="1"/>
          </p:cNvPicPr>
          <p:nvPr/>
        </p:nvPicPr>
        <p:blipFill>
          <a:blip r:embed="rId2" cstate="print"/>
          <a:stretch>
            <a:fillRect/>
          </a:stretch>
        </p:blipFill>
        <p:spPr>
          <a:xfrm>
            <a:off x="0" y="0"/>
            <a:ext cx="6648450" cy="4810125"/>
          </a:xfrm>
          <a:prstGeom prst="rect">
            <a:avLst/>
          </a:prstGeom>
        </p:spPr>
      </p:pic>
      <p:pic>
        <p:nvPicPr>
          <p:cNvPr id="5" name="图片 4" descr="9.jpg"/>
          <p:cNvPicPr>
            <a:picLocks noChangeAspect="1"/>
          </p:cNvPicPr>
          <p:nvPr/>
        </p:nvPicPr>
        <p:blipFill>
          <a:blip r:embed="rId3" cstate="print"/>
          <a:stretch>
            <a:fillRect/>
          </a:stretch>
        </p:blipFill>
        <p:spPr>
          <a:xfrm>
            <a:off x="1274431" y="988409"/>
            <a:ext cx="6753953" cy="5869591"/>
          </a:xfrm>
          <a:prstGeom prst="rect">
            <a:avLst/>
          </a:prstGeom>
        </p:spPr>
      </p:pic>
    </p:spTree>
    <p:extLst>
      <p:ext uri="{BB962C8B-B14F-4D97-AF65-F5344CB8AC3E}">
        <p14:creationId xmlns:p14="http://schemas.microsoft.com/office/powerpoint/2010/main" xmlns="" val="324523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6" name="Picture 2" descr="E:\存档资料\海大logo 宣传页\logo\海事标志-0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663788" y="188640"/>
            <a:ext cx="3816424" cy="2448094"/>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0" y="2420888"/>
            <a:ext cx="9144000" cy="1728192"/>
          </a:xfrm>
          <a:prstGeom prst="rect">
            <a:avLst/>
          </a:prstGeom>
          <a:solidFill>
            <a:srgbClr val="005D97"/>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黑体" pitchFamily="2" charset="-122"/>
                <a:ea typeface="黑体" pitchFamily="2" charset="-122"/>
              </a:rPr>
              <a:t>谢谢大家！</a:t>
            </a:r>
            <a:endParaRPr lang="en-US" altLang="zh-CN" sz="3200" b="1" dirty="0" smtClean="0">
              <a:latin typeface="黑体" pitchFamily="2" charset="-122"/>
              <a:ea typeface="黑体" pitchFamily="2" charset="-122"/>
            </a:endParaRPr>
          </a:p>
          <a:p>
            <a:pPr algn="ctr"/>
            <a:endParaRPr lang="en-US" altLang="zh-CN" sz="2000" b="1" dirty="0" smtClean="0">
              <a:latin typeface="黑体" pitchFamily="2" charset="-122"/>
              <a:ea typeface="黑体" pitchFamily="2" charset="-122"/>
            </a:endParaRPr>
          </a:p>
        </p:txBody>
      </p:sp>
    </p:spTree>
    <p:extLst>
      <p:ext uri="{BB962C8B-B14F-4D97-AF65-F5344CB8AC3E}">
        <p14:creationId xmlns:p14="http://schemas.microsoft.com/office/powerpoint/2010/main" xmlns="" val="15568845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570</TotalTime>
  <Words>2278</Words>
  <Application>Microsoft Office PowerPoint</Application>
  <PresentationFormat>全屏显示(4:3)</PresentationFormat>
  <Paragraphs>148</Paragraphs>
  <Slides>55</Slides>
  <Notes>0</Notes>
  <HiddenSlides>0</HiddenSlides>
  <MMClips>0</MMClips>
  <ScaleCrop>false</ScaleCrop>
  <HeadingPairs>
    <vt:vector size="4" baseType="variant">
      <vt:variant>
        <vt:lpstr>主题</vt:lpstr>
      </vt:variant>
      <vt:variant>
        <vt:i4>2</vt:i4>
      </vt:variant>
      <vt:variant>
        <vt:lpstr>幻灯片标题</vt:lpstr>
      </vt:variant>
      <vt:variant>
        <vt:i4>55</vt:i4>
      </vt:variant>
    </vt:vector>
  </HeadingPairs>
  <TitlesOfParts>
    <vt:vector size="57" baseType="lpstr">
      <vt:lpstr>Office 主题​​</vt:lpstr>
      <vt:lpstr>默认设计模板</vt:lpstr>
      <vt:lpstr>幻灯片 1</vt:lpstr>
      <vt:lpstr>Google的检索规则</vt:lpstr>
      <vt:lpstr>幻灯片 3</vt:lpstr>
      <vt:lpstr>幻灯片 4</vt:lpstr>
      <vt:lpstr>幻灯片 5</vt:lpstr>
      <vt:lpstr>幻灯片 6</vt:lpstr>
      <vt:lpstr>幻灯片 7</vt:lpstr>
      <vt:lpstr>幻灯片 8</vt:lpstr>
      <vt:lpstr>幻灯片 9</vt:lpstr>
      <vt:lpstr>Google的语法结构</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Google的学术搜索</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vector>
  </TitlesOfParts>
  <Company>上海海事大学</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MC SYSTEM</dc:creator>
  <cp:lastModifiedBy>lijunhua</cp:lastModifiedBy>
  <cp:revision>75</cp:revision>
  <dcterms:created xsi:type="dcterms:W3CDTF">2011-11-09T02:54:50Z</dcterms:created>
  <dcterms:modified xsi:type="dcterms:W3CDTF">2013-11-27T06:49:33Z</dcterms:modified>
</cp:coreProperties>
</file>