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wav" ContentType="audio/x-wav"/>
  <Default Extension="png" ContentType="image/png"/>
  <Default Extension="gif" ContentType="image/gif"/>
  <Default Extension="wmf" ContentType="image/x-w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7"/>
  </p:notesMasterIdLst>
  <p:handoutMasterIdLst>
    <p:handoutMasterId r:id="rId118"/>
  </p:handoutMasterIdLst>
  <p:sldIdLst>
    <p:sldId id="256" r:id="rId3"/>
    <p:sldId id="698" r:id="rId4"/>
    <p:sldId id="699" r:id="rId5"/>
    <p:sldId id="700" r:id="rId6"/>
    <p:sldId id="701" r:id="rId8"/>
    <p:sldId id="702" r:id="rId9"/>
    <p:sldId id="703" r:id="rId10"/>
    <p:sldId id="704" r:id="rId11"/>
    <p:sldId id="928" r:id="rId12"/>
    <p:sldId id="930" r:id="rId13"/>
    <p:sldId id="929" r:id="rId14"/>
    <p:sldId id="705" r:id="rId15"/>
    <p:sldId id="706" r:id="rId16"/>
    <p:sldId id="707" r:id="rId17"/>
    <p:sldId id="708" r:id="rId18"/>
    <p:sldId id="855" r:id="rId19"/>
    <p:sldId id="717" r:id="rId20"/>
    <p:sldId id="856" r:id="rId21"/>
    <p:sldId id="721" r:id="rId22"/>
    <p:sldId id="722" r:id="rId23"/>
    <p:sldId id="723" r:id="rId24"/>
    <p:sldId id="724" r:id="rId25"/>
    <p:sldId id="725" r:id="rId26"/>
    <p:sldId id="932" r:id="rId27"/>
    <p:sldId id="934" r:id="rId28"/>
    <p:sldId id="933" r:id="rId29"/>
    <p:sldId id="726" r:id="rId30"/>
    <p:sldId id="727" r:id="rId31"/>
    <p:sldId id="728" r:id="rId32"/>
    <p:sldId id="729" r:id="rId33"/>
    <p:sldId id="730" r:id="rId34"/>
    <p:sldId id="731" r:id="rId35"/>
    <p:sldId id="732" r:id="rId36"/>
    <p:sldId id="733" r:id="rId37"/>
    <p:sldId id="734" r:id="rId38"/>
    <p:sldId id="735" r:id="rId39"/>
    <p:sldId id="736" r:id="rId40"/>
    <p:sldId id="737" r:id="rId41"/>
    <p:sldId id="738" r:id="rId42"/>
    <p:sldId id="739" r:id="rId43"/>
    <p:sldId id="740" r:id="rId44"/>
    <p:sldId id="857" r:id="rId45"/>
    <p:sldId id="858" r:id="rId46"/>
    <p:sldId id="859" r:id="rId47"/>
    <p:sldId id="860" r:id="rId48"/>
    <p:sldId id="861" r:id="rId49"/>
    <p:sldId id="862" r:id="rId50"/>
    <p:sldId id="863" r:id="rId51"/>
    <p:sldId id="864" r:id="rId52"/>
    <p:sldId id="865" r:id="rId53"/>
    <p:sldId id="866" r:id="rId54"/>
    <p:sldId id="867" r:id="rId55"/>
    <p:sldId id="868" r:id="rId56"/>
    <p:sldId id="869" r:id="rId57"/>
    <p:sldId id="870" r:id="rId58"/>
    <p:sldId id="871" r:id="rId59"/>
    <p:sldId id="872" r:id="rId60"/>
    <p:sldId id="880" r:id="rId61"/>
    <p:sldId id="881" r:id="rId62"/>
    <p:sldId id="882" r:id="rId63"/>
    <p:sldId id="883" r:id="rId64"/>
    <p:sldId id="874" r:id="rId65"/>
    <p:sldId id="875" r:id="rId66"/>
    <p:sldId id="876" r:id="rId67"/>
    <p:sldId id="877" r:id="rId68"/>
    <p:sldId id="937" r:id="rId69"/>
    <p:sldId id="935" r:id="rId70"/>
    <p:sldId id="936" r:id="rId71"/>
    <p:sldId id="938" r:id="rId72"/>
    <p:sldId id="879" r:id="rId73"/>
    <p:sldId id="884" r:id="rId74"/>
    <p:sldId id="885" r:id="rId75"/>
    <p:sldId id="888" r:id="rId76"/>
    <p:sldId id="889" r:id="rId77"/>
    <p:sldId id="890" r:id="rId78"/>
    <p:sldId id="891" r:id="rId79"/>
    <p:sldId id="892" r:id="rId80"/>
    <p:sldId id="909" r:id="rId81"/>
    <p:sldId id="925" r:id="rId82"/>
    <p:sldId id="926" r:id="rId83"/>
    <p:sldId id="895" r:id="rId84"/>
    <p:sldId id="896" r:id="rId85"/>
    <p:sldId id="897" r:id="rId86"/>
    <p:sldId id="898" r:id="rId87"/>
    <p:sldId id="899" r:id="rId88"/>
    <p:sldId id="900" r:id="rId89"/>
    <p:sldId id="901" r:id="rId90"/>
    <p:sldId id="902" r:id="rId91"/>
    <p:sldId id="903" r:id="rId92"/>
    <p:sldId id="939" r:id="rId93"/>
    <p:sldId id="904" r:id="rId94"/>
    <p:sldId id="905" r:id="rId95"/>
    <p:sldId id="915" r:id="rId96"/>
    <p:sldId id="916" r:id="rId97"/>
    <p:sldId id="917" r:id="rId98"/>
    <p:sldId id="906" r:id="rId99"/>
    <p:sldId id="923" r:id="rId100"/>
    <p:sldId id="924" r:id="rId101"/>
    <p:sldId id="910" r:id="rId102"/>
    <p:sldId id="911" r:id="rId103"/>
    <p:sldId id="912" r:id="rId104"/>
    <p:sldId id="913" r:id="rId105"/>
    <p:sldId id="940" r:id="rId106"/>
    <p:sldId id="941" r:id="rId107"/>
    <p:sldId id="942" r:id="rId108"/>
    <p:sldId id="908" r:id="rId109"/>
    <p:sldId id="914" r:id="rId110"/>
    <p:sldId id="800" r:id="rId111"/>
    <p:sldId id="944" r:id="rId112"/>
    <p:sldId id="801" r:id="rId113"/>
    <p:sldId id="821" r:id="rId114"/>
    <p:sldId id="847" r:id="rId115"/>
    <p:sldId id="943" r:id="rId116"/>
    <p:sldId id="696" r:id="rId117"/>
  </p:sldIdLst>
  <p:sldSz cx="9144000" cy="6858000" type="screen4x3"/>
  <p:notesSz cx="6858000" cy="9144000"/>
  <p:defaultTextStyle>
    <a:defPPr>
      <a:defRPr lang="zh-CN"/>
    </a:defPPr>
    <a:lvl1pPr marL="0" lvl="0" indent="0" algn="l" defTabSz="914400" rtl="0" eaLnBrk="1" fontAlgn="base" latinLnBrk="0" hangingPunct="1">
      <a:lnSpc>
        <a:spcPct val="100000"/>
      </a:lnSpc>
      <a:spcBef>
        <a:spcPct val="30000"/>
      </a:spcBef>
      <a:spcAft>
        <a:spcPct val="0"/>
      </a:spcAft>
      <a:buNone/>
      <a:defRPr sz="2800" b="1" i="0" u="none" kern="1200" baseline="0">
        <a:solidFill>
          <a:schemeClr val="tx1"/>
        </a:solidFill>
        <a:latin typeface="宋体" panose="02010600030101010101" pitchFamily="2" charset="-122"/>
        <a:ea typeface="宋体" panose="02010600030101010101" pitchFamily="2" charset="-122"/>
        <a:cs typeface="+mn-cs"/>
      </a:defRPr>
    </a:lvl1pPr>
    <a:lvl2pPr marL="457200" lvl="1" indent="0" algn="l" defTabSz="914400" rtl="0" eaLnBrk="1" fontAlgn="base" latinLnBrk="0" hangingPunct="1">
      <a:lnSpc>
        <a:spcPct val="100000"/>
      </a:lnSpc>
      <a:spcBef>
        <a:spcPct val="30000"/>
      </a:spcBef>
      <a:spcAft>
        <a:spcPct val="0"/>
      </a:spcAft>
      <a:buNone/>
      <a:defRPr sz="2800" b="1" i="0" u="none" kern="1200" baseline="0">
        <a:solidFill>
          <a:schemeClr val="tx1"/>
        </a:solidFill>
        <a:latin typeface="宋体" panose="02010600030101010101" pitchFamily="2" charset="-122"/>
        <a:ea typeface="宋体" panose="02010600030101010101" pitchFamily="2" charset="-122"/>
        <a:cs typeface="+mn-cs"/>
      </a:defRPr>
    </a:lvl2pPr>
    <a:lvl3pPr marL="914400" lvl="2" indent="0" algn="l" defTabSz="914400" rtl="0" eaLnBrk="1" fontAlgn="base" latinLnBrk="0" hangingPunct="1">
      <a:lnSpc>
        <a:spcPct val="100000"/>
      </a:lnSpc>
      <a:spcBef>
        <a:spcPct val="30000"/>
      </a:spcBef>
      <a:spcAft>
        <a:spcPct val="0"/>
      </a:spcAft>
      <a:buNone/>
      <a:defRPr sz="2800" b="1" i="0" u="none" kern="1200" baseline="0">
        <a:solidFill>
          <a:schemeClr val="tx1"/>
        </a:solidFill>
        <a:latin typeface="宋体" panose="02010600030101010101" pitchFamily="2" charset="-122"/>
        <a:ea typeface="宋体" panose="02010600030101010101" pitchFamily="2" charset="-122"/>
        <a:cs typeface="+mn-cs"/>
      </a:defRPr>
    </a:lvl3pPr>
    <a:lvl4pPr marL="1371600" lvl="3" indent="0" algn="l" defTabSz="914400" rtl="0" eaLnBrk="1" fontAlgn="base" latinLnBrk="0" hangingPunct="1">
      <a:lnSpc>
        <a:spcPct val="100000"/>
      </a:lnSpc>
      <a:spcBef>
        <a:spcPct val="30000"/>
      </a:spcBef>
      <a:spcAft>
        <a:spcPct val="0"/>
      </a:spcAft>
      <a:buNone/>
      <a:defRPr sz="2800" b="1" i="0" u="none" kern="1200" baseline="0">
        <a:solidFill>
          <a:schemeClr val="tx1"/>
        </a:solidFill>
        <a:latin typeface="宋体" panose="02010600030101010101" pitchFamily="2" charset="-122"/>
        <a:ea typeface="宋体" panose="02010600030101010101" pitchFamily="2" charset="-122"/>
        <a:cs typeface="+mn-cs"/>
      </a:defRPr>
    </a:lvl4pPr>
    <a:lvl5pPr marL="1828800" lvl="4" indent="0" algn="l" defTabSz="914400" rtl="0" eaLnBrk="1" fontAlgn="base" latinLnBrk="0" hangingPunct="1">
      <a:lnSpc>
        <a:spcPct val="100000"/>
      </a:lnSpc>
      <a:spcBef>
        <a:spcPct val="30000"/>
      </a:spcBef>
      <a:spcAft>
        <a:spcPct val="0"/>
      </a:spcAft>
      <a:buNone/>
      <a:defRPr sz="2800" b="1" i="0" u="none" kern="1200" baseline="0">
        <a:solidFill>
          <a:schemeClr val="tx1"/>
        </a:solidFill>
        <a:latin typeface="宋体" panose="02010600030101010101" pitchFamily="2" charset="-122"/>
        <a:ea typeface="宋体" panose="02010600030101010101" pitchFamily="2" charset="-122"/>
        <a:cs typeface="+mn-cs"/>
      </a:defRPr>
    </a:lvl5pPr>
    <a:lvl6pPr marL="2286000" lvl="5" indent="0" algn="l" defTabSz="914400" rtl="0" eaLnBrk="1" fontAlgn="base" latinLnBrk="0" hangingPunct="1">
      <a:lnSpc>
        <a:spcPct val="100000"/>
      </a:lnSpc>
      <a:spcBef>
        <a:spcPct val="30000"/>
      </a:spcBef>
      <a:spcAft>
        <a:spcPct val="0"/>
      </a:spcAft>
      <a:buNone/>
      <a:defRPr sz="2800" b="1" i="0" u="none" kern="1200" baseline="0">
        <a:solidFill>
          <a:schemeClr val="tx1"/>
        </a:solidFill>
        <a:latin typeface="宋体" panose="02010600030101010101" pitchFamily="2" charset="-122"/>
        <a:ea typeface="宋体" panose="02010600030101010101" pitchFamily="2" charset="-122"/>
        <a:cs typeface="+mn-cs"/>
      </a:defRPr>
    </a:lvl6pPr>
    <a:lvl7pPr marL="2743200" lvl="6" indent="0" algn="l" defTabSz="914400" rtl="0" eaLnBrk="1" fontAlgn="base" latinLnBrk="0" hangingPunct="1">
      <a:lnSpc>
        <a:spcPct val="100000"/>
      </a:lnSpc>
      <a:spcBef>
        <a:spcPct val="30000"/>
      </a:spcBef>
      <a:spcAft>
        <a:spcPct val="0"/>
      </a:spcAft>
      <a:buNone/>
      <a:defRPr sz="2800" b="1" i="0" u="none" kern="1200" baseline="0">
        <a:solidFill>
          <a:schemeClr val="tx1"/>
        </a:solidFill>
        <a:latin typeface="宋体" panose="02010600030101010101" pitchFamily="2" charset="-122"/>
        <a:ea typeface="宋体" panose="02010600030101010101" pitchFamily="2" charset="-122"/>
        <a:cs typeface="+mn-cs"/>
      </a:defRPr>
    </a:lvl7pPr>
    <a:lvl8pPr marL="3200400" lvl="7" indent="0" algn="l" defTabSz="914400" rtl="0" eaLnBrk="1" fontAlgn="base" latinLnBrk="0" hangingPunct="1">
      <a:lnSpc>
        <a:spcPct val="100000"/>
      </a:lnSpc>
      <a:spcBef>
        <a:spcPct val="30000"/>
      </a:spcBef>
      <a:spcAft>
        <a:spcPct val="0"/>
      </a:spcAft>
      <a:buNone/>
      <a:defRPr sz="2800" b="1" i="0" u="none" kern="1200" baseline="0">
        <a:solidFill>
          <a:schemeClr val="tx1"/>
        </a:solidFill>
        <a:latin typeface="宋体" panose="02010600030101010101" pitchFamily="2" charset="-122"/>
        <a:ea typeface="宋体" panose="02010600030101010101" pitchFamily="2" charset="-122"/>
        <a:cs typeface="+mn-cs"/>
      </a:defRPr>
    </a:lvl8pPr>
    <a:lvl9pPr marL="3657600" lvl="8" indent="0" algn="l" defTabSz="914400" rtl="0" eaLnBrk="1" fontAlgn="base" latinLnBrk="0" hangingPunct="1">
      <a:lnSpc>
        <a:spcPct val="100000"/>
      </a:lnSpc>
      <a:spcBef>
        <a:spcPct val="30000"/>
      </a:spcBef>
      <a:spcAft>
        <a:spcPct val="0"/>
      </a:spcAft>
      <a:buNone/>
      <a:defRPr sz="2800" b="1" i="0" u="none" kern="1200" baseline="0">
        <a:solidFill>
          <a:schemeClr val="tx1"/>
        </a:solidFill>
        <a:latin typeface="宋体" panose="02010600030101010101" pitchFamily="2" charset="-122"/>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333FF"/>
    <a:srgbClr val="000000"/>
    <a:srgbClr val="66FF66"/>
    <a:srgbClr val="FACA00"/>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aximized">
    <p:restoredLeft sz="21828"/>
    <p:restoredTop sz="97705"/>
  </p:normalViewPr>
  <p:slideViewPr>
    <p:cSldViewPr showGuides="1">
      <p:cViewPr varScale="1">
        <p:scale>
          <a:sx n="97" d="100"/>
          <a:sy n="97" d="100"/>
        </p:scale>
        <p:origin x="-90" y="-366"/>
      </p:cViewPr>
      <p:guideLst>
        <p:guide orient="horz" pos="2160"/>
        <p:guide pos="2928"/>
      </p:guideLst>
    </p:cSldViewPr>
  </p:slideViewPr>
  <p:outlineViewPr>
    <p:cViewPr>
      <p:scale>
        <a:sx n="33" d="100"/>
        <a:sy n="33" d="100"/>
      </p:scale>
      <p:origin x="0" y="0"/>
    </p:cViewPr>
  </p:outlineViewPr>
  <p:notesTextViewPr>
    <p:cViewPr>
      <p:scale>
        <a:sx n="100" d="100"/>
        <a:sy n="100" d="100"/>
      </p:scale>
      <p:origin x="0" y="0"/>
    </p:cViewPr>
  </p:notesTextViewPr>
  <p:sorterViewPr showFormatting="0">
    <p:cViewPr>
      <p:scale>
        <a:sx n="66" d="100"/>
        <a:sy n="66" d="100"/>
      </p:scale>
      <p:origin x="0" y="16452"/>
    </p:cViewPr>
  </p:sorterViewPr>
  <p:gridSpacing cx="72008" cy="72008"/>
</p:viewPr>
</file>

<file path=ppt/_rels/presentation.xml.rels><?xml version="1.0" encoding="UTF-8" standalone="yes"?>
<Relationships xmlns="http://schemas.openxmlformats.org/package/2006/relationships"><Relationship Id="rId99" Type="http://schemas.openxmlformats.org/officeDocument/2006/relationships/slide" Target="slides/slide96.xml"/><Relationship Id="rId98" Type="http://schemas.openxmlformats.org/officeDocument/2006/relationships/slide" Target="slides/slide95.xml"/><Relationship Id="rId97" Type="http://schemas.openxmlformats.org/officeDocument/2006/relationships/slide" Target="slides/slide94.xml"/><Relationship Id="rId96" Type="http://schemas.openxmlformats.org/officeDocument/2006/relationships/slide" Target="slides/slide93.xml"/><Relationship Id="rId95" Type="http://schemas.openxmlformats.org/officeDocument/2006/relationships/slide" Target="slides/slide92.xml"/><Relationship Id="rId94" Type="http://schemas.openxmlformats.org/officeDocument/2006/relationships/slide" Target="slides/slide91.xml"/><Relationship Id="rId93" Type="http://schemas.openxmlformats.org/officeDocument/2006/relationships/slide" Target="slides/slide90.xml"/><Relationship Id="rId92" Type="http://schemas.openxmlformats.org/officeDocument/2006/relationships/slide" Target="slides/slide89.xml"/><Relationship Id="rId91" Type="http://schemas.openxmlformats.org/officeDocument/2006/relationships/slide" Target="slides/slide88.xml"/><Relationship Id="rId90" Type="http://schemas.openxmlformats.org/officeDocument/2006/relationships/slide" Target="slides/slide87.xml"/><Relationship Id="rId9" Type="http://schemas.openxmlformats.org/officeDocument/2006/relationships/slide" Target="slides/slide6.xml"/><Relationship Id="rId89" Type="http://schemas.openxmlformats.org/officeDocument/2006/relationships/slide" Target="slides/slide86.xml"/><Relationship Id="rId88" Type="http://schemas.openxmlformats.org/officeDocument/2006/relationships/slide" Target="slides/slide85.xml"/><Relationship Id="rId87" Type="http://schemas.openxmlformats.org/officeDocument/2006/relationships/slide" Target="slides/slide84.xml"/><Relationship Id="rId86" Type="http://schemas.openxmlformats.org/officeDocument/2006/relationships/slide" Target="slides/slide83.xml"/><Relationship Id="rId85" Type="http://schemas.openxmlformats.org/officeDocument/2006/relationships/slide" Target="slides/slide82.xml"/><Relationship Id="rId84" Type="http://schemas.openxmlformats.org/officeDocument/2006/relationships/slide" Target="slides/slide81.xml"/><Relationship Id="rId83" Type="http://schemas.openxmlformats.org/officeDocument/2006/relationships/slide" Target="slides/slide80.xml"/><Relationship Id="rId82" Type="http://schemas.openxmlformats.org/officeDocument/2006/relationships/slide" Target="slides/slide79.xml"/><Relationship Id="rId81" Type="http://schemas.openxmlformats.org/officeDocument/2006/relationships/slide" Target="slides/slide78.xml"/><Relationship Id="rId80" Type="http://schemas.openxmlformats.org/officeDocument/2006/relationships/slide" Target="slides/slide77.xml"/><Relationship Id="rId8" Type="http://schemas.openxmlformats.org/officeDocument/2006/relationships/slide" Target="slides/slide5.xml"/><Relationship Id="rId79" Type="http://schemas.openxmlformats.org/officeDocument/2006/relationships/slide" Target="slides/slide76.xml"/><Relationship Id="rId78" Type="http://schemas.openxmlformats.org/officeDocument/2006/relationships/slide" Target="slides/slide75.xml"/><Relationship Id="rId77" Type="http://schemas.openxmlformats.org/officeDocument/2006/relationships/slide" Target="slides/slide74.xml"/><Relationship Id="rId76" Type="http://schemas.openxmlformats.org/officeDocument/2006/relationships/slide" Target="slides/slide73.xml"/><Relationship Id="rId75" Type="http://schemas.openxmlformats.org/officeDocument/2006/relationships/slide" Target="slides/slide72.xml"/><Relationship Id="rId74" Type="http://schemas.openxmlformats.org/officeDocument/2006/relationships/slide" Target="slides/slide71.xml"/><Relationship Id="rId73" Type="http://schemas.openxmlformats.org/officeDocument/2006/relationships/slide" Target="slides/slide70.xml"/><Relationship Id="rId72" Type="http://schemas.openxmlformats.org/officeDocument/2006/relationships/slide" Target="slides/slide69.xml"/><Relationship Id="rId71" Type="http://schemas.openxmlformats.org/officeDocument/2006/relationships/slide" Target="slides/slide68.xml"/><Relationship Id="rId70" Type="http://schemas.openxmlformats.org/officeDocument/2006/relationships/slide" Target="slides/slide67.xml"/><Relationship Id="rId7" Type="http://schemas.openxmlformats.org/officeDocument/2006/relationships/notesMaster" Target="notesMasters/notesMaster1.xml"/><Relationship Id="rId69" Type="http://schemas.openxmlformats.org/officeDocument/2006/relationships/slide" Target="slides/slide66.xml"/><Relationship Id="rId68" Type="http://schemas.openxmlformats.org/officeDocument/2006/relationships/slide" Target="slides/slide65.xml"/><Relationship Id="rId67" Type="http://schemas.openxmlformats.org/officeDocument/2006/relationships/slide" Target="slides/slide64.xml"/><Relationship Id="rId66" Type="http://schemas.openxmlformats.org/officeDocument/2006/relationships/slide" Target="slides/slide63.xml"/><Relationship Id="rId65" Type="http://schemas.openxmlformats.org/officeDocument/2006/relationships/slide" Target="slides/slide62.xml"/><Relationship Id="rId64" Type="http://schemas.openxmlformats.org/officeDocument/2006/relationships/slide" Target="slides/slide61.xml"/><Relationship Id="rId63" Type="http://schemas.openxmlformats.org/officeDocument/2006/relationships/slide" Target="slides/slide60.xml"/><Relationship Id="rId62" Type="http://schemas.openxmlformats.org/officeDocument/2006/relationships/slide" Target="slides/slide59.xml"/><Relationship Id="rId61" Type="http://schemas.openxmlformats.org/officeDocument/2006/relationships/slide" Target="slides/slide58.xml"/><Relationship Id="rId60" Type="http://schemas.openxmlformats.org/officeDocument/2006/relationships/slide" Target="slides/slide57.xml"/><Relationship Id="rId6" Type="http://schemas.openxmlformats.org/officeDocument/2006/relationships/slide" Target="slides/slide4.xml"/><Relationship Id="rId59" Type="http://schemas.openxmlformats.org/officeDocument/2006/relationships/slide" Target="slides/slide56.xml"/><Relationship Id="rId58" Type="http://schemas.openxmlformats.org/officeDocument/2006/relationships/slide" Target="slides/slide55.xml"/><Relationship Id="rId57" Type="http://schemas.openxmlformats.org/officeDocument/2006/relationships/slide" Target="slides/slide54.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3.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1" Type="http://schemas.openxmlformats.org/officeDocument/2006/relationships/tableStyles" Target="tableStyles.xml"/><Relationship Id="rId120" Type="http://schemas.openxmlformats.org/officeDocument/2006/relationships/viewProps" Target="viewProps.xml"/><Relationship Id="rId12" Type="http://schemas.openxmlformats.org/officeDocument/2006/relationships/slide" Target="slides/slide9.xml"/><Relationship Id="rId119" Type="http://schemas.openxmlformats.org/officeDocument/2006/relationships/presProps" Target="presProps.xml"/><Relationship Id="rId118" Type="http://schemas.openxmlformats.org/officeDocument/2006/relationships/handoutMaster" Target="handoutMasters/handoutMaster1.xml"/><Relationship Id="rId117" Type="http://schemas.openxmlformats.org/officeDocument/2006/relationships/slide" Target="slides/slide114.xml"/><Relationship Id="rId116" Type="http://schemas.openxmlformats.org/officeDocument/2006/relationships/slide" Target="slides/slide113.xml"/><Relationship Id="rId115" Type="http://schemas.openxmlformats.org/officeDocument/2006/relationships/slide" Target="slides/slide112.xml"/><Relationship Id="rId114" Type="http://schemas.openxmlformats.org/officeDocument/2006/relationships/slide" Target="slides/slide111.xml"/><Relationship Id="rId113" Type="http://schemas.openxmlformats.org/officeDocument/2006/relationships/slide" Target="slides/slide110.xml"/><Relationship Id="rId112" Type="http://schemas.openxmlformats.org/officeDocument/2006/relationships/slide" Target="slides/slide109.xml"/><Relationship Id="rId111" Type="http://schemas.openxmlformats.org/officeDocument/2006/relationships/slide" Target="slides/slide108.xml"/><Relationship Id="rId110" Type="http://schemas.openxmlformats.org/officeDocument/2006/relationships/slide" Target="slides/slide107.xml"/><Relationship Id="rId11" Type="http://schemas.openxmlformats.org/officeDocument/2006/relationships/slide" Target="slides/slide8.xml"/><Relationship Id="rId109" Type="http://schemas.openxmlformats.org/officeDocument/2006/relationships/slide" Target="slides/slide106.xml"/><Relationship Id="rId108" Type="http://schemas.openxmlformats.org/officeDocument/2006/relationships/slide" Target="slides/slide105.xml"/><Relationship Id="rId107" Type="http://schemas.openxmlformats.org/officeDocument/2006/relationships/slide" Target="slides/slide104.xml"/><Relationship Id="rId106" Type="http://schemas.openxmlformats.org/officeDocument/2006/relationships/slide" Target="slides/slide103.xml"/><Relationship Id="rId105" Type="http://schemas.openxmlformats.org/officeDocument/2006/relationships/slide" Target="slides/slide102.xml"/><Relationship Id="rId104" Type="http://schemas.openxmlformats.org/officeDocument/2006/relationships/slide" Target="slides/slide101.xml"/><Relationship Id="rId103" Type="http://schemas.openxmlformats.org/officeDocument/2006/relationships/slide" Target="slides/slide100.xml"/><Relationship Id="rId102" Type="http://schemas.openxmlformats.org/officeDocument/2006/relationships/slide" Target="slides/slide99.xml"/><Relationship Id="rId101" Type="http://schemas.openxmlformats.org/officeDocument/2006/relationships/slide" Target="slides/slide98.xml"/><Relationship Id="rId100" Type="http://schemas.openxmlformats.org/officeDocument/2006/relationships/slide" Target="slides/slide97.xml"/><Relationship Id="rId10" Type="http://schemas.openxmlformats.org/officeDocument/2006/relationships/slide" Target="slides/slide7.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7.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68.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69.png"/></Relationships>
</file>

<file path=ppt/drawings/_rels/vmlDrawing4.vml.rels><?xml version="1.0" encoding="UTF-8" standalone="yes"?>
<Relationships xmlns="http://schemas.openxmlformats.org/package/2006/relationships"><Relationship Id="rId2" Type="http://schemas.openxmlformats.org/officeDocument/2006/relationships/image" Target="../media/image71.wmf"/><Relationship Id="rId1" Type="http://schemas.openxmlformats.org/officeDocument/2006/relationships/image" Target="../media/image70.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70.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74.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22530" name="页眉占位符 22529"/>
          <p:cNvSpPr>
            <a:spLocks noGrp="1"/>
          </p:cNvSpPr>
          <p:nvPr>
            <p:ph type="hdr" sz="quarter"/>
          </p:nvPr>
        </p:nvSpPr>
        <p:spPr>
          <a:xfrm>
            <a:off x="0" y="0"/>
            <a:ext cx="2971800" cy="457200"/>
          </a:xfrm>
          <a:prstGeom prst="rect">
            <a:avLst/>
          </a:prstGeom>
          <a:noFill/>
          <a:ln w="9525">
            <a:noFill/>
          </a:ln>
        </p:spPr>
        <p:txBody>
          <a:bodyPr/>
          <a:p>
            <a:pPr lvl="0" eaLnBrk="0" hangingPunct="0"/>
            <a:endParaRPr lang="zh-CN" altLang="en-US" sz="1200" b="1" dirty="0">
              <a:solidFill>
                <a:schemeClr val="bg2"/>
              </a:solidFill>
              <a:effectLst/>
            </a:endParaRPr>
          </a:p>
        </p:txBody>
      </p:sp>
      <p:sp>
        <p:nvSpPr>
          <p:cNvPr id="22531" name="日期占位符 22530"/>
          <p:cNvSpPr>
            <a:spLocks noGrp="1"/>
          </p:cNvSpPr>
          <p:nvPr>
            <p:ph type="dt" sz="quarter" idx="1"/>
          </p:nvPr>
        </p:nvSpPr>
        <p:spPr>
          <a:xfrm>
            <a:off x="3886200" y="0"/>
            <a:ext cx="2971800" cy="457200"/>
          </a:xfrm>
          <a:prstGeom prst="rect">
            <a:avLst/>
          </a:prstGeom>
          <a:noFill/>
          <a:ln w="9525">
            <a:noFill/>
          </a:ln>
        </p:spPr>
        <p:txBody>
          <a:bodyPr/>
          <a:p>
            <a:pPr lvl="0" algn="r" eaLnBrk="0" hangingPunct="0"/>
            <a:endParaRPr lang="zh-CN" altLang="en-US" sz="1200" b="1" dirty="0">
              <a:solidFill>
                <a:schemeClr val="bg2"/>
              </a:solidFill>
              <a:effectLst/>
            </a:endParaRPr>
          </a:p>
        </p:txBody>
      </p:sp>
      <p:sp>
        <p:nvSpPr>
          <p:cNvPr id="22532" name="页脚占位符 22531"/>
          <p:cNvSpPr>
            <a:spLocks noGrp="1"/>
          </p:cNvSpPr>
          <p:nvPr>
            <p:ph type="ftr" sz="quarter" idx="2"/>
          </p:nvPr>
        </p:nvSpPr>
        <p:spPr>
          <a:xfrm>
            <a:off x="0" y="8686800"/>
            <a:ext cx="2971800" cy="457200"/>
          </a:xfrm>
          <a:prstGeom prst="rect">
            <a:avLst/>
          </a:prstGeom>
          <a:noFill/>
          <a:ln w="9525">
            <a:noFill/>
          </a:ln>
        </p:spPr>
        <p:txBody>
          <a:bodyPr anchor="b"/>
          <a:p>
            <a:pPr lvl="0" eaLnBrk="0" hangingPunct="0"/>
            <a:endParaRPr lang="zh-CN" altLang="en-US" sz="1200" b="1" dirty="0">
              <a:solidFill>
                <a:schemeClr val="bg2"/>
              </a:solidFill>
              <a:effectLst/>
            </a:endParaRPr>
          </a:p>
        </p:txBody>
      </p:sp>
      <p:sp>
        <p:nvSpPr>
          <p:cNvPr id="22533" name="灯片编号占位符 22532"/>
          <p:cNvSpPr>
            <a:spLocks noGrp="1"/>
          </p:cNvSpPr>
          <p:nvPr>
            <p:ph type="sldNum" sz="quarter" idx="3"/>
          </p:nvPr>
        </p:nvSpPr>
        <p:spPr>
          <a:xfrm>
            <a:off x="3886200" y="8686800"/>
            <a:ext cx="2971800" cy="457200"/>
          </a:xfrm>
          <a:prstGeom prst="rect">
            <a:avLst/>
          </a:prstGeom>
          <a:noFill/>
          <a:ln w="9525">
            <a:noFill/>
          </a:ln>
        </p:spPr>
        <p:txBody>
          <a:bodyPr anchor="b"/>
          <a:p>
            <a:pPr lvl="0" algn="r" eaLnBrk="0" hangingPunct="0"/>
            <a:fld id="{9A0DB2DC-4C9A-4742-B13C-FB6460FD3503}" type="slidenum">
              <a:rPr lang="zh-CN" altLang="en-US" sz="1200" b="1" dirty="0">
                <a:solidFill>
                  <a:schemeClr val="bg2"/>
                </a:solidFill>
                <a:effectLst/>
              </a:rPr>
            </a:fld>
            <a:endParaRPr lang="zh-CN" altLang="en-US" sz="1200" b="1" dirty="0">
              <a:solidFill>
                <a:schemeClr val="bg2"/>
              </a:solidFill>
              <a:effectLst/>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13314" name="页眉占位符 13313"/>
          <p:cNvSpPr>
            <a:spLocks noGrp="1"/>
          </p:cNvSpPr>
          <p:nvPr>
            <p:ph type="hdr" sz="quarter"/>
          </p:nvPr>
        </p:nvSpPr>
        <p:spPr>
          <a:xfrm>
            <a:off x="0" y="0"/>
            <a:ext cx="2971800" cy="457200"/>
          </a:xfrm>
          <a:prstGeom prst="rect">
            <a:avLst/>
          </a:prstGeom>
          <a:noFill/>
          <a:ln w="9525">
            <a:noFill/>
          </a:ln>
        </p:spPr>
        <p:txBody>
          <a:bodyPr/>
          <a:p>
            <a:pPr lvl="0" eaLnBrk="0" hangingPunct="0"/>
            <a:endParaRPr lang="zh-CN" altLang="en-US" sz="1200" b="1" dirty="0">
              <a:solidFill>
                <a:schemeClr val="bg2"/>
              </a:solidFill>
            </a:endParaRPr>
          </a:p>
        </p:txBody>
      </p:sp>
      <p:sp>
        <p:nvSpPr>
          <p:cNvPr id="13315" name="日期占位符 13314"/>
          <p:cNvSpPr>
            <a:spLocks noGrp="1"/>
          </p:cNvSpPr>
          <p:nvPr>
            <p:ph type="dt" idx="1"/>
          </p:nvPr>
        </p:nvSpPr>
        <p:spPr>
          <a:xfrm>
            <a:off x="3886200" y="0"/>
            <a:ext cx="2971800" cy="457200"/>
          </a:xfrm>
          <a:prstGeom prst="rect">
            <a:avLst/>
          </a:prstGeom>
          <a:noFill/>
          <a:ln w="9525">
            <a:noFill/>
          </a:ln>
        </p:spPr>
        <p:txBody>
          <a:bodyPr/>
          <a:p>
            <a:pPr lvl="0" algn="r" eaLnBrk="0" hangingPunct="0"/>
            <a:endParaRPr lang="zh-CN" altLang="en-US" sz="1200" b="1" dirty="0">
              <a:solidFill>
                <a:schemeClr val="bg2"/>
              </a:solidFill>
            </a:endParaRPr>
          </a:p>
        </p:txBody>
      </p:sp>
      <p:sp>
        <p:nvSpPr>
          <p:cNvPr id="13316" name="幻灯片图像占位符 13315"/>
          <p:cNvSpPr>
            <a:spLocks noTextEdit="1"/>
          </p:cNvSpPr>
          <p:nvPr>
            <p:ph type="sldImg" idx="2"/>
          </p:nvPr>
        </p:nvSpPr>
        <p:spPr>
          <a:xfrm>
            <a:off x="1143000" y="685800"/>
            <a:ext cx="4572000" cy="3429000"/>
          </a:xfrm>
          <a:prstGeom prst="rect">
            <a:avLst/>
          </a:prstGeom>
          <a:ln w="9525" cap="flat" cmpd="sng">
            <a:solidFill>
              <a:srgbClr val="000000"/>
            </a:solidFill>
            <a:prstDash val="solid"/>
            <a:miter/>
            <a:headEnd type="none" w="med" len="med"/>
            <a:tailEnd type="none" w="med" len="med"/>
          </a:ln>
        </p:spPr>
      </p:sp>
      <p:sp>
        <p:nvSpPr>
          <p:cNvPr id="13317" name="文本占位符 13316"/>
          <p:cNvSpPr>
            <a:spLocks noGrp="1"/>
          </p:cNvSpPr>
          <p:nvPr>
            <p:ph type="body" sz="quarter" idx="3"/>
          </p:nvPr>
        </p:nvSpPr>
        <p:spPr>
          <a:xfrm>
            <a:off x="914400" y="4343400"/>
            <a:ext cx="5029200" cy="4114800"/>
          </a:xfrm>
          <a:prstGeom prst="rect">
            <a:avLst/>
          </a:prstGeom>
          <a:noFill/>
          <a:ln w="9525">
            <a:noFill/>
          </a:ln>
        </p:spPr>
        <p:txBody>
          <a:bodyPr/>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13318" name="页脚占位符 13317"/>
          <p:cNvSpPr>
            <a:spLocks noGrp="1"/>
          </p:cNvSpPr>
          <p:nvPr>
            <p:ph type="ftr" sz="quarter" idx="4"/>
          </p:nvPr>
        </p:nvSpPr>
        <p:spPr>
          <a:xfrm>
            <a:off x="0" y="8686800"/>
            <a:ext cx="2971800" cy="457200"/>
          </a:xfrm>
          <a:prstGeom prst="rect">
            <a:avLst/>
          </a:prstGeom>
          <a:noFill/>
          <a:ln w="9525">
            <a:noFill/>
          </a:ln>
        </p:spPr>
        <p:txBody>
          <a:bodyPr anchor="b"/>
          <a:p>
            <a:pPr lvl="0" eaLnBrk="0" hangingPunct="0"/>
            <a:endParaRPr lang="zh-CN" altLang="en-US" sz="1200" b="1" dirty="0">
              <a:solidFill>
                <a:schemeClr val="bg2"/>
              </a:solidFill>
            </a:endParaRPr>
          </a:p>
        </p:txBody>
      </p:sp>
      <p:sp>
        <p:nvSpPr>
          <p:cNvPr id="13319" name="灯片编号占位符 13318"/>
          <p:cNvSpPr>
            <a:spLocks noGrp="1"/>
          </p:cNvSpPr>
          <p:nvPr>
            <p:ph type="sldNum" sz="quarter" idx="5"/>
          </p:nvPr>
        </p:nvSpPr>
        <p:spPr>
          <a:xfrm>
            <a:off x="3886200" y="8686800"/>
            <a:ext cx="2971800" cy="457200"/>
          </a:xfrm>
          <a:prstGeom prst="rect">
            <a:avLst/>
          </a:prstGeom>
          <a:noFill/>
          <a:ln w="9525">
            <a:noFill/>
          </a:ln>
        </p:spPr>
        <p:txBody>
          <a:bodyPr anchor="b"/>
          <a:p>
            <a:pPr lvl="0" algn="r" eaLnBrk="0" hangingPunct="0"/>
            <a:fld id="{9A0DB2DC-4C9A-4742-B13C-FB6460FD3503}" type="slidenum">
              <a:rPr lang="zh-CN" altLang="en-US" sz="1200" b="1" dirty="0">
                <a:solidFill>
                  <a:schemeClr val="bg2"/>
                </a:solidFill>
              </a:rPr>
            </a:fld>
            <a:endParaRPr lang="zh-CN" altLang="en-US" sz="1200" b="1" dirty="0">
              <a:solidFill>
                <a:schemeClr val="bg2"/>
              </a:solidFill>
            </a:endParaRPr>
          </a:p>
        </p:txBody>
      </p:sp>
    </p:spTree>
  </p:cSld>
  <p:clrMap bg1="lt1" tx1="dk1" bg2="lt2" tx2="dk2" accent1="accent1" accent2="accent2" accent3="accent3" accent4="accent4" accent5="accent5" accent6="accent6" hlink="hlink" folHlink="folHlink"/>
  <p:hf hdr="0" ftr="0" dt="0"/>
  <p:notesStyle>
    <a:lvl1pPr marL="0" lvl="0"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1pPr>
    <a:lvl2pPr marL="457200" lvl="1"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2pPr>
    <a:lvl3pPr marL="914400" lvl="2"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3pPr>
    <a:lvl4pPr marL="1371600" lvl="3"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4pPr>
    <a:lvl5pPr marL="1828800" lvl="4"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5pPr>
    <a:lvl6pPr marL="2286000" lvl="5"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6pPr>
    <a:lvl7pPr marL="2743200" lvl="6"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7pPr>
    <a:lvl8pPr marL="3200400" lvl="7"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8pPr>
    <a:lvl9pPr marL="3657600" lvl="8" indent="0" algn="l" defTabSz="914400" rtl="0" eaLnBrk="1" fontAlgn="base" latinLnBrk="0" hangingPunct="1">
      <a:lnSpc>
        <a:spcPct val="100000"/>
      </a:lnSpc>
      <a:spcBef>
        <a:spcPct val="30000"/>
      </a:spcBef>
      <a:spcAft>
        <a:spcPct val="0"/>
      </a:spcAft>
      <a:buNone/>
      <a:defRPr sz="1200" b="0" i="0" u="none" kern="1200" baseline="0">
        <a:solidFill>
          <a:schemeClr val="tx1"/>
        </a:solidFill>
        <a:latin typeface="Times New Roman" panose="02020603050405020304" pitchFamily="18" charset="0"/>
        <a:ea typeface="宋体" panose="02010600030101010101" pitchFamily="2" charset="-122"/>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4.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p:nvPr>
            <p:ph type="sldNum" sz="quarter" idx="2"/>
          </p:nvPr>
        </p:nvSpPr>
        <p:spPr/>
        <p:txBody>
          <a:bodyPr/>
          <a:p>
            <a:pPr lvl="0" algn="r" eaLnBrk="0" hangingPunct="0"/>
            <a:fld id="{9A0DB2DC-4C9A-4742-B13C-FB6460FD3503}" type="slidenum">
              <a:rPr lang="zh-CN" altLang="en-US" sz="1200" b="1" dirty="0">
                <a:solidFill>
                  <a:schemeClr val="bg2"/>
                </a:solidFill>
              </a:rPr>
            </a:fld>
            <a:endParaRPr lang="zh-CN" altLang="en-US" sz="1200" b="1" dirty="0">
              <a:solidFill>
                <a:schemeClr val="bg2"/>
              </a:solidFill>
            </a:endParaRPr>
          </a:p>
        </p:txBody>
      </p:sp>
      <p:sp>
        <p:nvSpPr>
          <p:cNvPr id="1052674" name="幻灯片图像占位符 1052673"/>
          <p:cNvSpPr>
            <a:spLocks noTextEdit="1"/>
          </p:cNvSpPr>
          <p:nvPr>
            <p:ph type="sldImg"/>
          </p:nvPr>
        </p:nvSpPr>
        <p:spPr/>
      </p:sp>
      <p:sp>
        <p:nvSpPr>
          <p:cNvPr id="1052675" name="文本占位符 1052674"/>
          <p:cNvSpPr>
            <a:spLocks noGrp="1"/>
          </p:cNvSpPr>
          <p:nvPr>
            <p:ph type="body" idx="1"/>
          </p:nvPr>
        </p:nvSpPr>
        <p:spPr/>
        <p:txBody>
          <a:bodyPr/>
          <a:p>
            <a:pPr lvl="0"/>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p:nvPr>
            <p:ph type="sldNum" sz="quarter" idx="2"/>
          </p:nvPr>
        </p:nvSpPr>
        <p:spPr/>
        <p:txBody>
          <a:bodyPr/>
          <a:p>
            <a:pPr lvl="0" algn="r" eaLnBrk="0" hangingPunct="0"/>
            <a:fld id="{9A0DB2DC-4C9A-4742-B13C-FB6460FD3503}" type="slidenum">
              <a:rPr lang="zh-CN" altLang="en-US" sz="1200" b="1" dirty="0">
                <a:solidFill>
                  <a:schemeClr val="bg2"/>
                </a:solidFill>
              </a:rPr>
            </a:fld>
            <a:endParaRPr lang="zh-CN" altLang="en-US" sz="1200" b="1" dirty="0">
              <a:solidFill>
                <a:schemeClr val="bg2"/>
              </a:solidFill>
            </a:endParaRPr>
          </a:p>
        </p:txBody>
      </p:sp>
      <p:sp>
        <p:nvSpPr>
          <p:cNvPr id="1054722" name="幻灯片图像占位符 1054721"/>
          <p:cNvSpPr>
            <a:spLocks noTextEdit="1"/>
          </p:cNvSpPr>
          <p:nvPr>
            <p:ph type="sldImg"/>
          </p:nvPr>
        </p:nvSpPr>
        <p:spPr/>
      </p:sp>
      <p:sp>
        <p:nvSpPr>
          <p:cNvPr id="1054723" name="文本占位符 1054722"/>
          <p:cNvSpPr>
            <a:spLocks noGrp="1"/>
          </p:cNvSpPr>
          <p:nvPr>
            <p:ph type="body" idx="1"/>
          </p:nvPr>
        </p:nvSpPr>
        <p:spPr/>
        <p:txBody>
          <a:bodyPr/>
          <a:p>
            <a:pPr lvl="0"/>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p:nvPr>
            <p:ph type="sldNum" sz="quarter" idx="2"/>
          </p:nvPr>
        </p:nvSpPr>
        <p:spPr/>
        <p:txBody>
          <a:bodyPr/>
          <a:p>
            <a:pPr lvl="0" algn="r" eaLnBrk="0" hangingPunct="0"/>
            <a:fld id="{9A0DB2DC-4C9A-4742-B13C-FB6460FD3503}" type="slidenum">
              <a:rPr lang="zh-CN" altLang="en-US" sz="1200" b="1" dirty="0">
                <a:solidFill>
                  <a:schemeClr val="bg2"/>
                </a:solidFill>
              </a:rPr>
            </a:fld>
            <a:endParaRPr lang="zh-CN" altLang="en-US" sz="1200" b="1" dirty="0">
              <a:solidFill>
                <a:schemeClr val="bg2"/>
              </a:solidFill>
            </a:endParaRPr>
          </a:p>
        </p:txBody>
      </p:sp>
      <p:sp>
        <p:nvSpPr>
          <p:cNvPr id="1056770" name="幻灯片图像占位符 1056769"/>
          <p:cNvSpPr>
            <a:spLocks noTextEdit="1"/>
          </p:cNvSpPr>
          <p:nvPr>
            <p:ph type="sldImg"/>
          </p:nvPr>
        </p:nvSpPr>
        <p:spPr/>
      </p:sp>
      <p:sp>
        <p:nvSpPr>
          <p:cNvPr id="1056771" name="文本占位符 1056770"/>
          <p:cNvSpPr>
            <a:spLocks noGrp="1"/>
          </p:cNvSpPr>
          <p:nvPr>
            <p:ph type="body" idx="1"/>
          </p:nvPr>
        </p:nvSpPr>
        <p:spPr/>
        <p:txBody>
          <a:bodyPr/>
          <a:p>
            <a:pPr lvl="0"/>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p:nvPr>
            <p:ph type="sldNum" sz="quarter" idx="2"/>
          </p:nvPr>
        </p:nvSpPr>
        <p:spPr/>
        <p:txBody>
          <a:bodyPr/>
          <a:p>
            <a:pPr lvl="0" algn="r" eaLnBrk="0" hangingPunct="0"/>
            <a:fld id="{9A0DB2DC-4C9A-4742-B13C-FB6460FD3503}" type="slidenum">
              <a:rPr lang="zh-CN" altLang="en-US" sz="1200" b="1" dirty="0">
                <a:solidFill>
                  <a:schemeClr val="bg2"/>
                </a:solidFill>
              </a:rPr>
            </a:fld>
            <a:endParaRPr lang="zh-CN" altLang="en-US" sz="1200" b="1" dirty="0">
              <a:solidFill>
                <a:schemeClr val="bg2"/>
              </a:solidFill>
            </a:endParaRPr>
          </a:p>
        </p:txBody>
      </p:sp>
      <p:sp>
        <p:nvSpPr>
          <p:cNvPr id="1058818" name="幻灯片图像占位符 1058817"/>
          <p:cNvSpPr>
            <a:spLocks noTextEdit="1"/>
          </p:cNvSpPr>
          <p:nvPr>
            <p:ph type="sldImg"/>
          </p:nvPr>
        </p:nvSpPr>
        <p:spPr/>
      </p:sp>
      <p:sp>
        <p:nvSpPr>
          <p:cNvPr id="1058819" name="文本占位符 1058818"/>
          <p:cNvSpPr>
            <a:spLocks noGrp="1"/>
          </p:cNvSpPr>
          <p:nvPr>
            <p:ph type="body" idx="1"/>
          </p:nvPr>
        </p:nvSpPr>
        <p:spPr/>
        <p:txBody>
          <a:bodyPr/>
          <a:p>
            <a:pPr lvl="0"/>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p:nvPr>
            <p:ph type="sldNum" sz="quarter" idx="2"/>
          </p:nvPr>
        </p:nvSpPr>
        <p:spPr/>
        <p:txBody>
          <a:bodyPr/>
          <a:p>
            <a:pPr lvl="0" algn="r" eaLnBrk="0" hangingPunct="0"/>
            <a:fld id="{9A0DB2DC-4C9A-4742-B13C-FB6460FD3503}" type="slidenum">
              <a:rPr lang="zh-CN" altLang="en-US" sz="1200" b="1" dirty="0">
                <a:solidFill>
                  <a:schemeClr val="bg2"/>
                </a:solidFill>
              </a:rPr>
            </a:fld>
            <a:endParaRPr lang="zh-CN" altLang="en-US" sz="1200" b="1" dirty="0">
              <a:solidFill>
                <a:schemeClr val="bg2"/>
              </a:solidFill>
            </a:endParaRPr>
          </a:p>
        </p:txBody>
      </p:sp>
      <p:sp>
        <p:nvSpPr>
          <p:cNvPr id="1061890" name="幻灯片图像占位符 1061889"/>
          <p:cNvSpPr>
            <a:spLocks noTextEdit="1"/>
          </p:cNvSpPr>
          <p:nvPr>
            <p:ph type="sldImg"/>
          </p:nvPr>
        </p:nvSpPr>
        <p:spPr>
          <a:xfrm>
            <a:off x="1143000" y="609600"/>
            <a:ext cx="4572000" cy="3429000"/>
          </a:xfrm>
        </p:spPr>
      </p:sp>
      <p:sp>
        <p:nvSpPr>
          <p:cNvPr id="1061891" name="文本占位符 1061890"/>
          <p:cNvSpPr>
            <a:spLocks noGrp="1"/>
          </p:cNvSpPr>
          <p:nvPr>
            <p:ph type="body" idx="1"/>
          </p:nvPr>
        </p:nvSpPr>
        <p:spPr>
          <a:xfrm>
            <a:off x="838200" y="4343400"/>
            <a:ext cx="5029200" cy="4114800"/>
          </a:xfrm>
        </p:spPr>
        <p:txBody>
          <a:bodyPr/>
          <a:p>
            <a:pPr lvl="0"/>
            <a:r>
              <a:rPr lang="en-US" altLang="zh-CN" sz="2800" dirty="0"/>
              <a:t>Plotting:</a:t>
            </a:r>
            <a:r>
              <a:rPr lang="zh-CN" altLang="en-US" sz="2800" dirty="0"/>
              <a:t>测绘</a:t>
            </a:r>
            <a:endParaRPr lang="zh-CN" alt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灯片编号占位符 1"/>
          <p:cNvSpPr/>
          <p:nvPr>
            <p:ph type="sldNum" sz="quarter" idx="2"/>
          </p:nvPr>
        </p:nvSpPr>
        <p:spPr/>
        <p:txBody>
          <a:bodyPr/>
          <a:p>
            <a:pPr lvl="0" algn="r" eaLnBrk="0" hangingPunct="0"/>
            <a:fld id="{9A0DB2DC-4C9A-4742-B13C-FB6460FD3503}" type="slidenum">
              <a:rPr lang="zh-CN" altLang="en-US" sz="1200" b="1" dirty="0">
                <a:solidFill>
                  <a:schemeClr val="bg2"/>
                </a:solidFill>
              </a:rPr>
            </a:fld>
            <a:endParaRPr lang="zh-CN" altLang="en-US" sz="1200" b="1" dirty="0">
              <a:solidFill>
                <a:schemeClr val="bg2"/>
              </a:solidFill>
            </a:endParaRPr>
          </a:p>
        </p:txBody>
      </p:sp>
      <p:sp>
        <p:nvSpPr>
          <p:cNvPr id="1063938" name="幻灯片图像占位符 1063937"/>
          <p:cNvSpPr>
            <a:spLocks noTextEdit="1"/>
          </p:cNvSpPr>
          <p:nvPr>
            <p:ph type="sldImg"/>
          </p:nvPr>
        </p:nvSpPr>
        <p:spPr/>
      </p:sp>
      <p:sp>
        <p:nvSpPr>
          <p:cNvPr id="1063939" name="文本占位符 1063938"/>
          <p:cNvSpPr>
            <a:spLocks noGrp="1"/>
          </p:cNvSpPr>
          <p:nvPr>
            <p:ph type="body" idx="1"/>
          </p:nvPr>
        </p:nvSpPr>
        <p:spPr/>
        <p:txBody>
          <a:bodyPr/>
          <a:p>
            <a:pPr lvl="0"/>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p:sp>
        <p:nvSpPr>
          <p:cNvPr id="2" name="灯片编号占位符 1"/>
          <p:cNvSpPr/>
          <p:nvPr>
            <p:ph type="sldNum" sz="quarter" idx="1"/>
          </p:nvPr>
        </p:nvSpPr>
        <p:spPr/>
        <p:txBody>
          <a:bodyPr/>
          <a:p>
            <a:pPr lvl="0" algn="r" eaLnBrk="0" hangingPunct="0"/>
            <a:fld id="{9A0DB2DC-4C9A-4742-B13C-FB6460FD3503}" type="slidenum">
              <a:rPr lang="zh-CN" altLang="en-US" sz="1200" b="1" dirty="0">
                <a:solidFill>
                  <a:schemeClr val="bg2"/>
                </a:solidFill>
              </a:rPr>
            </a:fld>
            <a:endParaRPr lang="zh-CN" altLang="en-US" sz="1200" b="1" dirty="0">
              <a:solidFill>
                <a:schemeClr val="bg2"/>
              </a:solidFill>
            </a:endParaRPr>
          </a:p>
        </p:txBody>
      </p:sp>
      <p:sp>
        <p:nvSpPr>
          <p:cNvPr id="1307650" name="文本框 1307649"/>
          <p:cNvSpPr txBox="1"/>
          <p:nvPr/>
        </p:nvSpPr>
        <p:spPr>
          <a:xfrm>
            <a:off x="1143000" y="685800"/>
            <a:ext cx="4572000" cy="3429000"/>
          </a:xfrm>
          <a:prstGeom prst="rect">
            <a:avLst/>
          </a:prstGeom>
          <a:solidFill>
            <a:srgbClr val="FFFFFF"/>
          </a:solidFill>
          <a:ln w="9525" cap="flat" cmpd="sng">
            <a:solidFill>
              <a:srgbClr val="000000"/>
            </a:solidFill>
            <a:prstDash val="solid"/>
            <a:miter/>
            <a:headEnd type="none" w="med" len="med"/>
            <a:tailEnd type="none" w="med" len="med"/>
          </a:ln>
        </p:spPr>
        <p:txBody>
          <a:bodyPr/>
          <a:p>
            <a:endParaRPr lang="zh-CN" altLang="en-US"/>
          </a:p>
        </p:txBody>
      </p:sp>
      <p:sp>
        <p:nvSpPr>
          <p:cNvPr id="1307651" name="文本占位符 1307650"/>
          <p:cNvSpPr txBox="1">
            <a:spLocks noGrp="1"/>
          </p:cNvSpPr>
          <p:nvPr>
            <p:ph type="body"/>
          </p:nvPr>
        </p:nvSpPr>
        <p:spPr>
          <a:xfrm>
            <a:off x="685800" y="4343400"/>
            <a:ext cx="5484813" cy="4114800"/>
          </a:xfrm>
        </p:spPr>
        <p:txBody>
          <a:bodyPr wrap="none" anchor="ctr"/>
          <a:p>
            <a:pPr lvl="0"/>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p:sp>
        <p:nvSpPr>
          <p:cNvPr id="2" name="灯片编号占位符 1"/>
          <p:cNvSpPr/>
          <p:nvPr>
            <p:ph type="sldNum" sz="quarter" idx="1"/>
          </p:nvPr>
        </p:nvSpPr>
        <p:spPr/>
        <p:txBody>
          <a:bodyPr/>
          <a:p>
            <a:pPr lvl="0" algn="r" eaLnBrk="0" hangingPunct="0"/>
            <a:fld id="{9A0DB2DC-4C9A-4742-B13C-FB6460FD3503}" type="slidenum">
              <a:rPr lang="zh-CN" altLang="en-US" sz="1200" b="1" dirty="0">
                <a:solidFill>
                  <a:schemeClr val="bg2"/>
                </a:solidFill>
              </a:rPr>
            </a:fld>
            <a:endParaRPr lang="zh-CN" altLang="en-US" sz="1200" b="1" dirty="0">
              <a:solidFill>
                <a:schemeClr val="bg2"/>
              </a:solidFill>
            </a:endParaRPr>
          </a:p>
        </p:txBody>
      </p:sp>
      <p:sp>
        <p:nvSpPr>
          <p:cNvPr id="1309698" name="文本框 1309697"/>
          <p:cNvSpPr txBox="1"/>
          <p:nvPr/>
        </p:nvSpPr>
        <p:spPr>
          <a:xfrm>
            <a:off x="1143000" y="685800"/>
            <a:ext cx="4572000" cy="3429000"/>
          </a:xfrm>
          <a:prstGeom prst="rect">
            <a:avLst/>
          </a:prstGeom>
          <a:solidFill>
            <a:srgbClr val="FFFFFF"/>
          </a:solidFill>
          <a:ln w="9525" cap="flat" cmpd="sng">
            <a:solidFill>
              <a:srgbClr val="000000"/>
            </a:solidFill>
            <a:prstDash val="solid"/>
            <a:miter/>
            <a:headEnd type="none" w="med" len="med"/>
            <a:tailEnd type="none" w="med" len="med"/>
          </a:ln>
        </p:spPr>
        <p:txBody>
          <a:bodyPr/>
          <a:p>
            <a:endParaRPr lang="zh-CN" altLang="en-US"/>
          </a:p>
        </p:txBody>
      </p:sp>
      <p:sp>
        <p:nvSpPr>
          <p:cNvPr id="1309699" name="文本占位符 1309698"/>
          <p:cNvSpPr txBox="1">
            <a:spLocks noGrp="1"/>
          </p:cNvSpPr>
          <p:nvPr>
            <p:ph type="body"/>
          </p:nvPr>
        </p:nvSpPr>
        <p:spPr>
          <a:xfrm>
            <a:off x="685800" y="4343400"/>
            <a:ext cx="5484813" cy="4114800"/>
          </a:xfrm>
        </p:spPr>
        <p:txBody>
          <a:bodyPr wrap="none" anchor="ctr"/>
          <a:p>
            <a:pPr lvl="0"/>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zh-CN" altLang="en-US"/>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endParaRPr lang="zh-CN" altLang="en-US" smtClean="0"/>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90563" y="1414463"/>
            <a:ext cx="3808476" cy="2338387"/>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54487" y="1414463"/>
            <a:ext cx="3808476" cy="2338387"/>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90081" y="2665379"/>
            <a:ext cx="3655181"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92704" y="2665379"/>
            <a:ext cx="3673182"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endParaRPr lang="zh-CN" altLang="en-US" smtClean="0"/>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smtClean="0"/>
              <a:t>单击此处编辑母版文本样式</a:t>
            </a:r>
            <a:endParaRPr lang="zh-CN" altLang="en-US" smtClean="0"/>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22244" y="228600"/>
            <a:ext cx="1943894" cy="352425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90563" y="228600"/>
            <a:ext cx="5718992" cy="3524250"/>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标题和表格">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表格占位符 2"/>
          <p:cNvSpPr>
            <a:spLocks noGrp="1"/>
          </p:cNvSpPr>
          <p:nvPr>
            <p:ph type="tbl" idx="1"/>
          </p:nvPr>
        </p:nvSpPr>
        <p:spPr/>
        <p:txBody>
          <a:bodyPr/>
          <a:lstStyle/>
          <a:p>
            <a:endParaRPr lang="zh-CN" altLang="en-US"/>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p:sp>
        <p:nvSpPr>
          <p:cNvPr id="6146" name="标题 6145"/>
          <p:cNvSpPr>
            <a:spLocks noGrp="1"/>
          </p:cNvSpPr>
          <p:nvPr>
            <p:ph type="title"/>
          </p:nvPr>
        </p:nvSpPr>
        <p:spPr>
          <a:xfrm>
            <a:off x="693738" y="228600"/>
            <a:ext cx="7772400" cy="742950"/>
          </a:xfrm>
          <a:prstGeom prst="rect">
            <a:avLst/>
          </a:prstGeom>
          <a:noFill/>
          <a:ln w="9525">
            <a:noFill/>
          </a:ln>
        </p:spPr>
        <p:txBody>
          <a:bodyPr lIns="92075" tIns="46038" rIns="92075" bIns="46038" anchor="t" anchorCtr="1">
            <a:spAutoFit/>
          </a:bodyPr>
          <a:p>
            <a:pPr lvl="0"/>
            <a:r>
              <a:rPr lang="en-US" altLang="zh-CN" dirty="0"/>
              <a:t>Slide Title</a:t>
            </a:r>
            <a:endParaRPr lang="en-US" altLang="zh-CN" dirty="0"/>
          </a:p>
        </p:txBody>
      </p:sp>
      <p:sp>
        <p:nvSpPr>
          <p:cNvPr id="6147" name="文本占位符 6146"/>
          <p:cNvSpPr>
            <a:spLocks noGrp="1"/>
          </p:cNvSpPr>
          <p:nvPr>
            <p:ph type="body" idx="1"/>
          </p:nvPr>
        </p:nvSpPr>
        <p:spPr>
          <a:xfrm>
            <a:off x="690563" y="1414463"/>
            <a:ext cx="7772400" cy="2338387"/>
          </a:xfrm>
          <a:prstGeom prst="rect">
            <a:avLst/>
          </a:prstGeom>
          <a:noFill/>
          <a:ln w="9525">
            <a:noFill/>
          </a:ln>
        </p:spPr>
        <p:txBody>
          <a:bodyPr lIns="92075" tIns="46038" rIns="92075" bIns="46038" anchor="t" anchorCtr="1">
            <a:spAutoFit/>
          </a:bodyPr>
          <a:p>
            <a:pPr lvl="0"/>
            <a:r>
              <a:rPr lang="en-US" altLang="zh-CN" dirty="0"/>
              <a:t>Body Text</a:t>
            </a:r>
            <a:endParaRPr lang="en-US" altLang="zh-CN" dirty="0"/>
          </a:p>
          <a:p>
            <a:pPr lvl="1"/>
            <a:r>
              <a:rPr lang="en-US" altLang="zh-CN" dirty="0"/>
              <a:t>Second Level</a:t>
            </a:r>
            <a:endParaRPr lang="en-US" altLang="zh-CN" dirty="0"/>
          </a:p>
          <a:p>
            <a:pPr lvl="2"/>
            <a:r>
              <a:rPr lang="en-US" altLang="zh-CN" dirty="0"/>
              <a:t>Third Level</a:t>
            </a:r>
            <a:endParaRPr lang="en-US" altLang="zh-CN" dirty="0"/>
          </a:p>
          <a:p>
            <a:pPr lvl="3"/>
            <a:r>
              <a:rPr lang="en-US" altLang="zh-CN" dirty="0"/>
              <a:t>Fourth Level</a:t>
            </a:r>
            <a:endParaRPr lang="en-US" altLang="zh-CN" dirty="0"/>
          </a:p>
          <a:p>
            <a:pPr lvl="4"/>
            <a:r>
              <a:rPr lang="en-US" altLang="zh-CN" dirty="0"/>
              <a:t>Fifth Level</a:t>
            </a:r>
            <a:endParaRPr lang="en-US" altLang="zh-CN"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med"/>
  <p:hf sldNum="0" hdr="0"/>
  <p:txStyles>
    <p:titleStyle>
      <a:lvl1pPr marL="0" lvl="0" indent="0" algn="ctr" defTabSz="914400" rtl="0" eaLnBrk="1" fontAlgn="base" latinLnBrk="0" hangingPunct="1">
        <a:lnSpc>
          <a:spcPct val="89000"/>
        </a:lnSpc>
        <a:spcBef>
          <a:spcPct val="30000"/>
        </a:spcBef>
        <a:spcAft>
          <a:spcPct val="0"/>
        </a:spcAft>
        <a:buNone/>
        <a:defRPr sz="4800" b="1" i="0" u="none" kern="1200" baseline="0">
          <a:solidFill>
            <a:schemeClr val="tx2"/>
          </a:solidFill>
          <a:effectLst>
            <a:outerShdw blurRad="38100" dist="38100" dir="2700000">
              <a:srgbClr val="000000"/>
            </a:outerShdw>
          </a:effectLst>
          <a:latin typeface="+mj-lt"/>
          <a:ea typeface="+mj-ea"/>
          <a:cs typeface="+mj-cs"/>
        </a:defRPr>
      </a:lvl1pPr>
    </p:titleStyle>
    <p:body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3200" b="1" i="0" u="none" kern="1200" baseline="0">
          <a:solidFill>
            <a:schemeClr val="tx1"/>
          </a:solidFill>
          <a:effectLst>
            <a:outerShdw blurRad="38100" dist="38100" dir="2700000">
              <a:srgbClr val="000000"/>
            </a:outerShdw>
          </a:effectLst>
          <a:latin typeface="+mn-lt"/>
          <a:ea typeface="+mn-ea"/>
          <a:cs typeface="+mn-cs"/>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800" b="1" i="0" u="none" kern="1200" baseline="0">
          <a:solidFill>
            <a:schemeClr val="tx1"/>
          </a:solidFill>
          <a:effectLst>
            <a:outerShdw blurRad="38100" dist="38100" dir="2700000">
              <a:srgbClr val="000000"/>
            </a:outerShdw>
          </a:effectLst>
          <a:latin typeface="+mn-lt"/>
          <a:ea typeface="+mn-ea"/>
          <a:cs typeface="+mn-cs"/>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mn-lt"/>
          <a:ea typeface="+mn-ea"/>
          <a:cs typeface="+mn-cs"/>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mn-lt"/>
          <a:ea typeface="+mn-ea"/>
          <a:cs typeface="+mn-cs"/>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mn-lt"/>
          <a:ea typeface="+mn-ea"/>
          <a:cs typeface="+mn-cs"/>
        </a:defRPr>
      </a:lvl5pPr>
      <a:lvl6pPr marL="2514600" lvl="5" indent="-22860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mn-lt"/>
          <a:ea typeface="+mn-ea"/>
          <a:cs typeface="+mn-cs"/>
        </a:defRPr>
      </a:lvl6pPr>
      <a:lvl7pPr marL="2971800" lvl="6" indent="-22860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mn-lt"/>
          <a:ea typeface="+mn-ea"/>
          <a:cs typeface="+mn-cs"/>
        </a:defRPr>
      </a:lvl7pPr>
      <a:lvl8pPr marL="3429000" lvl="7" indent="-22860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mn-lt"/>
          <a:ea typeface="+mn-ea"/>
          <a:cs typeface="+mn-cs"/>
        </a:defRPr>
      </a:lvl8pPr>
      <a:lvl9pPr marL="3886200" lvl="8" indent="-22860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2400" b="0" i="0" u="none" kern="1200" baseline="0">
          <a:solidFill>
            <a:schemeClr val="tx1"/>
          </a:solidFill>
          <a:latin typeface="+mn-lt"/>
          <a:ea typeface="+mn-ea"/>
          <a:cs typeface="+mn-cs"/>
        </a:defRPr>
      </a:lvl1pPr>
      <a:lvl2pPr marL="457200" lvl="1" indent="0" algn="l" defTabSz="914400" rtl="0" eaLnBrk="1" fontAlgn="base" latinLnBrk="0" hangingPunct="1">
        <a:lnSpc>
          <a:spcPct val="100000"/>
        </a:lnSpc>
        <a:spcBef>
          <a:spcPct val="30000"/>
        </a:spcBef>
        <a:spcAft>
          <a:spcPct val="0"/>
        </a:spcAft>
        <a:buNone/>
        <a:defRPr sz="2800" b="1" i="0" u="none" kern="1200" baseline="0">
          <a:solidFill>
            <a:schemeClr val="tx1"/>
          </a:solidFill>
          <a:latin typeface="宋体" panose="02010600030101010101" pitchFamily="2" charset="-122"/>
          <a:ea typeface="宋体" panose="02010600030101010101" pitchFamily="2" charset="-122"/>
          <a:cs typeface="+mn-cs"/>
        </a:defRPr>
      </a:lvl2pPr>
      <a:lvl3pPr marL="914400" lvl="2" indent="0" algn="l" defTabSz="914400" rtl="0" eaLnBrk="1" fontAlgn="base" latinLnBrk="0" hangingPunct="1">
        <a:lnSpc>
          <a:spcPct val="100000"/>
        </a:lnSpc>
        <a:spcBef>
          <a:spcPct val="30000"/>
        </a:spcBef>
        <a:spcAft>
          <a:spcPct val="0"/>
        </a:spcAft>
        <a:buNone/>
        <a:defRPr sz="2800" b="1" i="0" u="none" kern="1200" baseline="0">
          <a:solidFill>
            <a:schemeClr val="tx1"/>
          </a:solidFill>
          <a:latin typeface="宋体" panose="02010600030101010101" pitchFamily="2" charset="-122"/>
          <a:ea typeface="宋体" panose="02010600030101010101" pitchFamily="2" charset="-122"/>
          <a:cs typeface="+mn-cs"/>
        </a:defRPr>
      </a:lvl3pPr>
      <a:lvl4pPr marL="1371600" lvl="3" indent="0" algn="l" defTabSz="914400" rtl="0" eaLnBrk="1" fontAlgn="base" latinLnBrk="0" hangingPunct="1">
        <a:lnSpc>
          <a:spcPct val="100000"/>
        </a:lnSpc>
        <a:spcBef>
          <a:spcPct val="30000"/>
        </a:spcBef>
        <a:spcAft>
          <a:spcPct val="0"/>
        </a:spcAft>
        <a:buNone/>
        <a:defRPr sz="2800" b="1" i="0" u="none" kern="1200" baseline="0">
          <a:solidFill>
            <a:schemeClr val="tx1"/>
          </a:solidFill>
          <a:latin typeface="宋体" panose="02010600030101010101" pitchFamily="2" charset="-122"/>
          <a:ea typeface="宋体" panose="02010600030101010101" pitchFamily="2" charset="-122"/>
          <a:cs typeface="+mn-cs"/>
        </a:defRPr>
      </a:lvl4pPr>
      <a:lvl5pPr marL="1828800" lvl="4" indent="0" algn="l" defTabSz="914400" rtl="0" eaLnBrk="1" fontAlgn="base" latinLnBrk="0" hangingPunct="1">
        <a:lnSpc>
          <a:spcPct val="100000"/>
        </a:lnSpc>
        <a:spcBef>
          <a:spcPct val="30000"/>
        </a:spcBef>
        <a:spcAft>
          <a:spcPct val="0"/>
        </a:spcAft>
        <a:buNone/>
        <a:defRPr sz="2800" b="1" i="0" u="none" kern="1200" baseline="0">
          <a:solidFill>
            <a:schemeClr val="tx1"/>
          </a:solidFill>
          <a:latin typeface="宋体" panose="02010600030101010101" pitchFamily="2" charset="-122"/>
          <a:ea typeface="宋体" panose="02010600030101010101" pitchFamily="2" charset="-122"/>
          <a:cs typeface="+mn-cs"/>
        </a:defRPr>
      </a:lvl5pPr>
      <a:lvl6pPr marL="2286000" lvl="5" indent="0" algn="l" defTabSz="914400" rtl="0" eaLnBrk="1" fontAlgn="base" latinLnBrk="0" hangingPunct="1">
        <a:lnSpc>
          <a:spcPct val="100000"/>
        </a:lnSpc>
        <a:spcBef>
          <a:spcPct val="30000"/>
        </a:spcBef>
        <a:spcAft>
          <a:spcPct val="0"/>
        </a:spcAft>
        <a:buNone/>
        <a:defRPr sz="2800" b="1" i="0" u="none" kern="1200" baseline="0">
          <a:solidFill>
            <a:schemeClr val="tx1"/>
          </a:solidFill>
          <a:latin typeface="宋体" panose="02010600030101010101" pitchFamily="2" charset="-122"/>
          <a:ea typeface="宋体" panose="02010600030101010101" pitchFamily="2" charset="-122"/>
          <a:cs typeface="+mn-cs"/>
        </a:defRPr>
      </a:lvl6pPr>
      <a:lvl7pPr marL="2743200" lvl="6" indent="0" algn="l" defTabSz="914400" rtl="0" eaLnBrk="1" fontAlgn="base" latinLnBrk="0" hangingPunct="1">
        <a:lnSpc>
          <a:spcPct val="100000"/>
        </a:lnSpc>
        <a:spcBef>
          <a:spcPct val="30000"/>
        </a:spcBef>
        <a:spcAft>
          <a:spcPct val="0"/>
        </a:spcAft>
        <a:buNone/>
        <a:defRPr sz="2800" b="1" i="0" u="none" kern="1200" baseline="0">
          <a:solidFill>
            <a:schemeClr val="tx1"/>
          </a:solidFill>
          <a:latin typeface="宋体" panose="02010600030101010101" pitchFamily="2" charset="-122"/>
          <a:ea typeface="宋体" panose="02010600030101010101" pitchFamily="2" charset="-122"/>
          <a:cs typeface="+mn-cs"/>
        </a:defRPr>
      </a:lvl7pPr>
      <a:lvl8pPr marL="3200400" lvl="7" indent="0" algn="l" defTabSz="914400" rtl="0" eaLnBrk="1" fontAlgn="base" latinLnBrk="0" hangingPunct="1">
        <a:lnSpc>
          <a:spcPct val="100000"/>
        </a:lnSpc>
        <a:spcBef>
          <a:spcPct val="30000"/>
        </a:spcBef>
        <a:spcAft>
          <a:spcPct val="0"/>
        </a:spcAft>
        <a:buNone/>
        <a:defRPr sz="2800" b="1" i="0" u="none" kern="1200" baseline="0">
          <a:solidFill>
            <a:schemeClr val="tx1"/>
          </a:solidFill>
          <a:latin typeface="宋体" panose="02010600030101010101" pitchFamily="2" charset="-122"/>
          <a:ea typeface="宋体" panose="02010600030101010101" pitchFamily="2" charset="-122"/>
          <a:cs typeface="+mn-cs"/>
        </a:defRPr>
      </a:lvl8pPr>
      <a:lvl9pPr marL="3657600" lvl="8" indent="0" algn="l" defTabSz="914400" rtl="0" eaLnBrk="1" fontAlgn="base" latinLnBrk="0" hangingPunct="1">
        <a:lnSpc>
          <a:spcPct val="100000"/>
        </a:lnSpc>
        <a:spcBef>
          <a:spcPct val="30000"/>
        </a:spcBef>
        <a:spcAft>
          <a:spcPct val="0"/>
        </a:spcAft>
        <a:buNone/>
        <a:defRPr sz="2800" b="1" i="0" u="none" kern="1200" baseline="0">
          <a:solidFill>
            <a:schemeClr val="tx1"/>
          </a:solidFill>
          <a:latin typeface="宋体" panose="02010600030101010101" pitchFamily="2" charset="-122"/>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audio1.wav"/><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5.GIF"/></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png"/></Relationships>
</file>

<file path=ppt/slides/_rels/slide21.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7.png"/></Relationships>
</file>

<file path=ppt/slides/_rels/slide2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2.png"/></Relationships>
</file>

<file path=ppt/slides/_rels/slide23.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16.png"/><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image" Target="../media/image13.png"/></Relationships>
</file>

<file path=ppt/slides/_rels/slide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7.png"/></Relationships>
</file>

<file path=ppt/slides/_rels/slide2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8.png"/></Relationships>
</file>

<file path=ppt/slides/_rels/slide2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9.png"/></Relationships>
</file>

<file path=ppt/slides/_rels/slide27.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image" Target="../media/image20.png"/></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24.png"/><Relationship Id="rId1" Type="http://schemas.openxmlformats.org/officeDocument/2006/relationships/image" Target="../media/image23.png"/></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5.png"/></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6.png"/></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7.png"/></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8.png"/></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9.png"/></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0.png"/></Relationships>
</file>

<file path=ppt/slides/_rels/slide3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1.png"/></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2.png"/></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3.png"/></Relationships>
</file>

<file path=ppt/slides/_rels/slide3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4.png"/></Relationships>
</file>

<file path=ppt/slides/_rels/slide3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6.png"/><Relationship Id="rId1" Type="http://schemas.openxmlformats.org/officeDocument/2006/relationships/image" Target="../media/image35.png"/></Relationships>
</file>

<file path=ppt/slides/_rels/slide4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8.png"/><Relationship Id="rId1" Type="http://schemas.openxmlformats.org/officeDocument/2006/relationships/image" Target="../media/image37.png"/></Relationships>
</file>

<file path=ppt/slides/_rels/slide41.xml.rels><?xml version="1.0" encoding="UTF-8" standalone="yes"?>
<Relationships xmlns="http://schemas.openxmlformats.org/package/2006/relationships"><Relationship Id="rId9" Type="http://schemas.openxmlformats.org/officeDocument/2006/relationships/image" Target="../media/image47.png"/><Relationship Id="rId8" Type="http://schemas.openxmlformats.org/officeDocument/2006/relationships/image" Target="../media/image46.png"/><Relationship Id="rId7" Type="http://schemas.openxmlformats.org/officeDocument/2006/relationships/image" Target="../media/image45.png"/><Relationship Id="rId6" Type="http://schemas.openxmlformats.org/officeDocument/2006/relationships/image" Target="../media/image44.png"/><Relationship Id="rId5" Type="http://schemas.openxmlformats.org/officeDocument/2006/relationships/image" Target="../media/image43.png"/><Relationship Id="rId4" Type="http://schemas.openxmlformats.org/officeDocument/2006/relationships/image" Target="../media/image42.png"/><Relationship Id="rId3" Type="http://schemas.openxmlformats.org/officeDocument/2006/relationships/image" Target="../media/image41.png"/><Relationship Id="rId2" Type="http://schemas.openxmlformats.org/officeDocument/2006/relationships/image" Target="../media/image40.png"/><Relationship Id="rId16" Type="http://schemas.openxmlformats.org/officeDocument/2006/relationships/slideLayout" Target="../slideLayouts/slideLayout2.xml"/><Relationship Id="rId15" Type="http://schemas.openxmlformats.org/officeDocument/2006/relationships/image" Target="../media/image53.png"/><Relationship Id="rId14" Type="http://schemas.openxmlformats.org/officeDocument/2006/relationships/image" Target="../media/image52.png"/><Relationship Id="rId13" Type="http://schemas.openxmlformats.org/officeDocument/2006/relationships/image" Target="../media/image51.png"/><Relationship Id="rId12" Type="http://schemas.openxmlformats.org/officeDocument/2006/relationships/image" Target="../media/image50.png"/><Relationship Id="rId11" Type="http://schemas.openxmlformats.org/officeDocument/2006/relationships/image" Target="../media/image49.png"/><Relationship Id="rId10" Type="http://schemas.openxmlformats.org/officeDocument/2006/relationships/image" Target="../media/image48.png"/><Relationship Id="rId1" Type="http://schemas.openxmlformats.org/officeDocument/2006/relationships/image" Target="../media/image39.png"/></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image" Target="../media/image55.jpeg"/><Relationship Id="rId1" Type="http://schemas.openxmlformats.org/officeDocument/2006/relationships/image" Target="../media/image54.jpeg"/></Relationships>
</file>

<file path=ppt/slides/_rels/slide43.xml.rels><?xml version="1.0" encoding="UTF-8" standalone="yes"?>
<Relationships xmlns="http://schemas.openxmlformats.org/package/2006/relationships"><Relationship Id="rId4" Type="http://schemas.openxmlformats.org/officeDocument/2006/relationships/slideLayout" Target="../slideLayouts/slideLayout1.xml"/><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image" Target="../media/image54.jpeg"/></Relationships>
</file>

<file path=ppt/slides/_rels/slide44.xml.rels><?xml version="1.0" encoding="UTF-8" standalone="yes"?>
<Relationships xmlns="http://schemas.openxmlformats.org/package/2006/relationships"><Relationship Id="rId6" Type="http://schemas.openxmlformats.org/officeDocument/2006/relationships/vmlDrawing" Target="../drawings/vmlDrawing1.vml"/><Relationship Id="rId5" Type="http://schemas.openxmlformats.org/officeDocument/2006/relationships/slideLayout" Target="../slideLayouts/slideLayout1.xml"/><Relationship Id="rId4" Type="http://schemas.openxmlformats.org/officeDocument/2006/relationships/image" Target="../media/image57.png"/><Relationship Id="rId3" Type="http://schemas.openxmlformats.org/officeDocument/2006/relationships/oleObject" Target="../embeddings/oleObject1.bin"/><Relationship Id="rId2" Type="http://schemas.openxmlformats.org/officeDocument/2006/relationships/image" Target="../media/image55.jpeg"/><Relationship Id="rId1" Type="http://schemas.openxmlformats.org/officeDocument/2006/relationships/image" Target="../media/image54.jpe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8.png"/></Relationships>
</file>

<file path=ppt/slides/_rels/slide4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9.png"/></Relationships>
</file>

<file path=ppt/slides/_rels/slide4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0.png"/></Relationships>
</file>

<file path=ppt/slides/_rels/slide4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1.png"/></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png"/></Relationships>
</file>

<file path=ppt/slides/_rels/slide5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2.png"/></Relationships>
</file>

<file path=ppt/slides/_rels/slide5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3.png"/></Relationships>
</file>

<file path=ppt/slides/_rels/slide5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4.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5.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67.png"/><Relationship Id="rId1" Type="http://schemas.openxmlformats.org/officeDocument/2006/relationships/image" Target="../media/image66.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4" Type="http://schemas.openxmlformats.org/officeDocument/2006/relationships/vmlDrawing" Target="../drawings/vmlDrawing2.vml"/><Relationship Id="rId3" Type="http://schemas.openxmlformats.org/officeDocument/2006/relationships/slideLayout" Target="../slideLayouts/slideLayout2.xml"/><Relationship Id="rId2" Type="http://schemas.openxmlformats.org/officeDocument/2006/relationships/image" Target="../media/image68.png"/><Relationship Id="rId1" Type="http://schemas.openxmlformats.org/officeDocument/2006/relationships/oleObject" Target="../embeddings/oleObject2.bin"/></Relationships>
</file>

<file path=ppt/slides/_rels/slide60.xml.rels><?xml version="1.0" encoding="UTF-8" standalone="yes"?>
<Relationships xmlns="http://schemas.openxmlformats.org/package/2006/relationships"><Relationship Id="rId4" Type="http://schemas.openxmlformats.org/officeDocument/2006/relationships/vmlDrawing" Target="../drawings/vmlDrawing3.vml"/><Relationship Id="rId3" Type="http://schemas.openxmlformats.org/officeDocument/2006/relationships/slideLayout" Target="../slideLayouts/slideLayout2.xml"/><Relationship Id="rId2" Type="http://schemas.openxmlformats.org/officeDocument/2006/relationships/image" Target="../media/image69.png"/><Relationship Id="rId1" Type="http://schemas.openxmlformats.org/officeDocument/2006/relationships/oleObject" Target="../embeddings/oleObject3.bin"/></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6" Type="http://schemas.openxmlformats.org/officeDocument/2006/relationships/vmlDrawing" Target="../drawings/vmlDrawing4.vml"/><Relationship Id="rId5" Type="http://schemas.openxmlformats.org/officeDocument/2006/relationships/slideLayout" Target="../slideLayouts/slideLayout2.xml"/><Relationship Id="rId4" Type="http://schemas.openxmlformats.org/officeDocument/2006/relationships/image" Target="../media/image71.wmf"/><Relationship Id="rId3" Type="http://schemas.openxmlformats.org/officeDocument/2006/relationships/oleObject" Target="../embeddings/oleObject5.bin"/><Relationship Id="rId2" Type="http://schemas.openxmlformats.org/officeDocument/2006/relationships/image" Target="../media/image70.png"/><Relationship Id="rId1" Type="http://schemas.openxmlformats.org/officeDocument/2006/relationships/oleObject" Target="../embeddings/oleObject4.bin"/></Relationships>
</file>

<file path=ppt/slides/_rels/slide63.xml.rels><?xml version="1.0" encoding="UTF-8" standalone="yes"?>
<Relationships xmlns="http://schemas.openxmlformats.org/package/2006/relationships"><Relationship Id="rId5" Type="http://schemas.openxmlformats.org/officeDocument/2006/relationships/vmlDrawing" Target="../drawings/vmlDrawing5.vml"/><Relationship Id="rId4" Type="http://schemas.openxmlformats.org/officeDocument/2006/relationships/slideLayout" Target="../slideLayouts/slideLayout2.xml"/><Relationship Id="rId3" Type="http://schemas.openxmlformats.org/officeDocument/2006/relationships/image" Target="../media/image72.png"/><Relationship Id="rId2" Type="http://schemas.openxmlformats.org/officeDocument/2006/relationships/image" Target="../media/image70.png"/><Relationship Id="rId1" Type="http://schemas.openxmlformats.org/officeDocument/2006/relationships/oleObject" Target="../embeddings/oleObject6.bin"/></Relationships>
</file>

<file path=ppt/slides/_rels/slide6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3.pn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4" Type="http://schemas.openxmlformats.org/officeDocument/2006/relationships/vmlDrawing" Target="../drawings/vmlDrawing6.vml"/><Relationship Id="rId3" Type="http://schemas.openxmlformats.org/officeDocument/2006/relationships/slideLayout" Target="../slideLayouts/slideLayout2.xml"/><Relationship Id="rId2" Type="http://schemas.openxmlformats.org/officeDocument/2006/relationships/image" Target="../media/image74.png"/><Relationship Id="rId1" Type="http://schemas.openxmlformats.org/officeDocument/2006/relationships/oleObject" Target="../embeddings/oleObject7.bin"/></Relationships>
</file>

<file path=ppt/slides/_rels/slide6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5.png"/></Relationships>
</file>

<file path=ppt/slides/_rels/slide6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6.png"/></Relationships>
</file>

<file path=ppt/slides/_rels/slide6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7.png"/></Relationships>
</file>

<file path=ppt/slides/_rels/slide70.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80.png"/><Relationship Id="rId2" Type="http://schemas.openxmlformats.org/officeDocument/2006/relationships/image" Target="../media/image79.png"/><Relationship Id="rId1" Type="http://schemas.openxmlformats.org/officeDocument/2006/relationships/image" Target="../media/image78.jpeg"/></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1.png"/></Relationships>
</file>

<file path=ppt/slides/_rels/slide7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2.png"/></Relationships>
</file>

<file path=ppt/slides/_rels/slide7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3.png"/></Relationships>
</file>

<file path=ppt/slides/_rels/slide7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84.png"/></Relationships>
</file>

<file path=ppt/slides/_rels/slide76.xml.rels><?xml version="1.0" encoding="UTF-8" standalone="yes"?>
<Relationships xmlns="http://schemas.openxmlformats.org/package/2006/relationships"><Relationship Id="rId7" Type="http://schemas.openxmlformats.org/officeDocument/2006/relationships/slideLayout" Target="../slideLayouts/slideLayout2.xml"/><Relationship Id="rId6" Type="http://schemas.openxmlformats.org/officeDocument/2006/relationships/image" Target="../media/image90.png"/><Relationship Id="rId5" Type="http://schemas.openxmlformats.org/officeDocument/2006/relationships/image" Target="../media/image89.png"/><Relationship Id="rId4" Type="http://schemas.openxmlformats.org/officeDocument/2006/relationships/image" Target="../media/image88.png"/><Relationship Id="rId3" Type="http://schemas.openxmlformats.org/officeDocument/2006/relationships/image" Target="../media/image87.png"/><Relationship Id="rId2" Type="http://schemas.openxmlformats.org/officeDocument/2006/relationships/image" Target="../media/image86.png"/><Relationship Id="rId1" Type="http://schemas.openxmlformats.org/officeDocument/2006/relationships/image" Target="../media/image85.png"/></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hyperlink" Target="http://cn.yahoo.com/" TargetMode="External"/><Relationship Id="rId2" Type="http://schemas.openxmlformats.org/officeDocument/2006/relationships/hyperlink" Target="http://www.baidu.com/" TargetMode="External"/><Relationship Id="rId1" Type="http://schemas.openxmlformats.org/officeDocument/2006/relationships/hyperlink" Target="http://www.google.com/" TargetMode="External"/></Relationships>
</file>

<file path=ppt/slides/_rels/slide79.xml.rels><?xml version="1.0" encoding="UTF-8" standalone="yes"?>
<Relationships xmlns="http://schemas.openxmlformats.org/package/2006/relationships"><Relationship Id="rId6" Type="http://schemas.openxmlformats.org/officeDocument/2006/relationships/slideLayout" Target="../slideLayouts/slideLayout2.xml"/><Relationship Id="rId5" Type="http://schemas.openxmlformats.org/officeDocument/2006/relationships/hyperlink" Target="http://www.alltheweb.com/" TargetMode="External"/><Relationship Id="rId4" Type="http://schemas.openxmlformats.org/officeDocument/2006/relationships/hyperlink" Target="http://www.yahoo.com.cn/" TargetMode="External"/><Relationship Id="rId3" Type="http://schemas.openxmlformats.org/officeDocument/2006/relationships/hyperlink" Target="http://www.google.com/" TargetMode="External"/><Relationship Id="rId2" Type="http://schemas.openxmlformats.org/officeDocument/2006/relationships/hyperlink" Target="http://www.zhongsou.com/" TargetMode="External"/><Relationship Id="rId1" Type="http://schemas.openxmlformats.org/officeDocument/2006/relationships/hyperlink" Target="http://www.baidu.com/" TargetMode="External"/></Relationships>
</file>

<file path=ppt/slides/_rels/slide80.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hyperlink" Target="http://www.baidu.com/s?ie=gb2312&amp;bs=-5%C9%E3%CA%CF%B6%C8%3D%3F%BB%AA%CA%CF%B6%C8&amp;sr=&amp;z=&amp;wd=-5%C9%E3%CA%CF%B6%C8%3D%3F%BB%AA%CA%CF%B6%C8&amp;ct=0&amp;cl=3&amp;f=8" TargetMode="External"/><Relationship Id="rId1" Type="http://schemas.openxmlformats.org/officeDocument/2006/relationships/hyperlink" Target="http://dict.baidu.com/" TargetMode="Externa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1.png"/></Relationships>
</file>

<file path=ppt/slides/_rels/slide8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2.png"/></Relationships>
</file>

<file path=ppt/slides/_rels/slide8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3.png"/></Relationships>
</file>

<file path=ppt/slides/_rels/slide8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95.png"/><Relationship Id="rId1" Type="http://schemas.openxmlformats.org/officeDocument/2006/relationships/image" Target="../media/image94.png"/></Relationships>
</file>

<file path=ppt/slides/_rels/slide8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6.png"/></Relationships>
</file>

<file path=ppt/slides/_rels/slide8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7.png"/></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8.png"/></Relationships>
</file>

<file path=ppt/slides/_rels/slide9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99.png"/></Relationships>
</file>

<file path=ppt/slides/_rels/slide9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0.png"/></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image" Target="../media/image101.png"/></Relationships>
</file>

<file path=ppt/slides/_rels/slide95.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7.xml"/><Relationship Id="rId1" Type="http://schemas.openxmlformats.org/officeDocument/2006/relationships/image" Target="../media/image102.png"/></Relationships>
</file>

<file path=ppt/slides/_rels/slide9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3.png"/></Relationships>
</file>

<file path=ppt/slides/_rels/slide9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4.png"/></Relationships>
</file>

<file path=ppt/slides/_rels/slide9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5.png"/></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6.png"/></Relationships>
</file>

<file path=ppt/slides/_rels/slide10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hyperlink" Target="http://www.baidu.com/s?wd=%B9%D8%BC%FC%B4%CA%20%D5%AA%D2%AA%20intitle:%CE%EF%C1%F7" TargetMode="External"/></Relationships>
</file>

<file path=ppt/slides/_rels/slide10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7.png"/></Relationships>
</file>

<file path=ppt/slides/_rels/slide10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8.png"/></Relationships>
</file>

<file path=ppt/slides/_rels/slide10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9.png"/></Relationships>
</file>

<file path=ppt/slides/_rels/slide10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0.png"/></Relationships>
</file>

<file path=ppt/slides/_rels/slide10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1.png"/></Relationships>
</file>

<file path=ppt/slides/_rels/slide10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2.png"/></Relationships>
</file>

<file path=ppt/slides/_rels/slide108.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hyperlink" Target="http://cn.yahoo.com/" TargetMode="External"/></Relationships>
</file>

<file path=ppt/slides/_rels/slide10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13.png"/></Relationships>
</file>

<file path=ppt/slides/_rels/slide1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14.png"/><Relationship Id="rId1" Type="http://schemas.openxmlformats.org/officeDocument/2006/relationships/hyperlink" Target="http://cn.yahoo.com/" TargetMode="Externa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115.png"/></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050" name="标题 2049"/>
          <p:cNvSpPr>
            <a:spLocks noGrp="1"/>
          </p:cNvSpPr>
          <p:nvPr>
            <p:ph type="ctrTitle"/>
          </p:nvPr>
        </p:nvSpPr>
        <p:spPr>
          <a:xfrm>
            <a:off x="539750" y="1196975"/>
            <a:ext cx="8135938" cy="1405890"/>
          </a:xfrm>
        </p:spPr>
        <p:txBody>
          <a:bodyPr wrap="square" lIns="92075" tIns="46038" rIns="92075" bIns="46038" anchor="t" anchorCtr="1">
            <a:spAutoFit/>
          </a:bodyPr>
          <a:p>
            <a:pPr defTabSz="914400">
              <a:buClrTx/>
              <a:buSzTx/>
              <a:buFontTx/>
            </a:pPr>
            <a:r>
              <a:rPr lang="zh-CN" altLang="en-US" sz="4800" kern="1200" baseline="0" dirty="0">
                <a:latin typeface="Arial" panose="020B0604020202020204" pitchFamily="34" charset="0"/>
                <a:ea typeface="华文新魏" panose="02010800040101010101" pitchFamily="2" charset="-122"/>
              </a:rPr>
              <a:t>中文数据库与搜索引擎使用介绍</a:t>
            </a:r>
            <a:endParaRPr lang="zh-CN" altLang="en-US" sz="4800" kern="1200" baseline="0" dirty="0">
              <a:latin typeface="Arial" panose="020B0604020202020204" pitchFamily="34" charset="0"/>
              <a:ea typeface="华文新魏" panose="02010800040101010101" pitchFamily="2" charset="-122"/>
            </a:endParaRPr>
          </a:p>
        </p:txBody>
      </p:sp>
      <p:sp>
        <p:nvSpPr>
          <p:cNvPr id="2051" name="副标题 2050"/>
          <p:cNvSpPr>
            <a:spLocks noGrp="1"/>
          </p:cNvSpPr>
          <p:nvPr>
            <p:ph type="subTitle" idx="1"/>
          </p:nvPr>
        </p:nvSpPr>
        <p:spPr>
          <a:xfrm>
            <a:off x="304800" y="2590800"/>
            <a:ext cx="8001000" cy="3351213"/>
          </a:xfrm>
        </p:spPr>
        <p:txBody>
          <a:bodyPr wrap="square" lIns="92075" tIns="46038" rIns="92075" bIns="46038" anchor="t" anchorCtr="1">
            <a:spAutoFit/>
          </a:bodyPr>
          <a:p>
            <a:pPr defTabSz="914400">
              <a:buSzPct val="75000"/>
            </a:pPr>
            <a:endParaRPr lang="en-US" altLang="zh-CN" sz="3200" kern="1200" baseline="0" dirty="0">
              <a:solidFill>
                <a:srgbClr val="FFFF66"/>
              </a:solidFill>
              <a:effectLst/>
              <a:latin typeface="宋体" panose="02010600030101010101" pitchFamily="2" charset="-122"/>
              <a:ea typeface="宋体" panose="02010600030101010101" pitchFamily="2" charset="-122"/>
            </a:endParaRPr>
          </a:p>
          <a:p>
            <a:pPr algn="l" defTabSz="914400">
              <a:buSzPct val="75000"/>
            </a:pPr>
            <a:r>
              <a:rPr lang="en-US" altLang="zh-CN" sz="3200" kern="1200" baseline="0" dirty="0">
                <a:solidFill>
                  <a:srgbClr val="FFFF66"/>
                </a:solidFill>
                <a:effectLst/>
                <a:latin typeface="宋体" panose="02010600030101010101" pitchFamily="2" charset="-122"/>
                <a:ea typeface="宋体" panose="02010600030101010101" pitchFamily="2" charset="-122"/>
              </a:rPr>
              <a:t>            </a:t>
            </a:r>
            <a:r>
              <a:rPr lang="zh-CN" altLang="en-US" sz="3200" kern="1200" baseline="0" dirty="0">
                <a:solidFill>
                  <a:srgbClr val="FFFF66"/>
                </a:solidFill>
                <a:effectLst/>
                <a:latin typeface="华文新魏" panose="02010800040101010101" pitchFamily="2" charset="-122"/>
                <a:ea typeface="华文新魏" panose="02010800040101010101" pitchFamily="2" charset="-122"/>
              </a:rPr>
              <a:t>姚中平 副教授</a:t>
            </a:r>
            <a:endParaRPr lang="zh-CN" altLang="en-US" sz="3200" kern="1200" baseline="0">
              <a:solidFill>
                <a:srgbClr val="FFFF66"/>
              </a:solidFill>
              <a:effectLst/>
              <a:latin typeface="华文新魏" panose="02010800040101010101" pitchFamily="2" charset="-122"/>
              <a:ea typeface="华文新魏" panose="02010800040101010101" pitchFamily="2" charset="-122"/>
            </a:endParaRPr>
          </a:p>
          <a:p>
            <a:pPr algn="l" defTabSz="914400">
              <a:buSzPct val="75000"/>
            </a:pPr>
            <a:r>
              <a:rPr lang="zh-CN" altLang="en-US" sz="2800" kern="1200" baseline="0">
                <a:solidFill>
                  <a:srgbClr val="FFFF66"/>
                </a:solidFill>
                <a:effectLst/>
                <a:latin typeface="宋体" panose="02010600030101010101" pitchFamily="2" charset="-122"/>
                <a:ea typeface="宋体" panose="02010600030101010101" pitchFamily="2" charset="-122"/>
              </a:rPr>
              <a:t>         </a:t>
            </a:r>
            <a:r>
              <a:rPr lang="en-US" altLang="zh-CN" sz="3200" kern="1200" baseline="0" err="1">
                <a:solidFill>
                  <a:srgbClr val="FFFF66"/>
                </a:solidFill>
                <a:effectLst/>
                <a:latin typeface="宋体" panose="02010600030101010101" pitchFamily="2" charset="-122"/>
                <a:ea typeface="宋体" panose="02010600030101010101" pitchFamily="2" charset="-122"/>
              </a:rPr>
              <a:t>zpyao@shmtu.edu.cn</a:t>
            </a:r>
            <a:endParaRPr lang="en-US" altLang="zh-CN" sz="3200" kern="1200" baseline="0">
              <a:solidFill>
                <a:srgbClr val="FFFF66"/>
              </a:solidFill>
              <a:effectLst/>
              <a:latin typeface="宋体" panose="02010600030101010101" pitchFamily="2" charset="-122"/>
              <a:ea typeface="宋体" panose="02010600030101010101" pitchFamily="2" charset="-122"/>
            </a:endParaRPr>
          </a:p>
          <a:p>
            <a:pPr algn="just" defTabSz="914400">
              <a:buSzPct val="75000"/>
            </a:pPr>
            <a:r>
              <a:rPr lang="en-US" altLang="zh-CN" sz="3200" kern="1200" baseline="0">
                <a:solidFill>
                  <a:srgbClr val="FFFF66"/>
                </a:solidFill>
                <a:effectLst/>
                <a:latin typeface="宋体" panose="02010600030101010101" pitchFamily="2" charset="-122"/>
                <a:ea typeface="宋体" panose="02010600030101010101" pitchFamily="2" charset="-122"/>
              </a:rPr>
              <a:t> </a:t>
            </a:r>
            <a:endParaRPr lang="en-US" altLang="zh-CN" sz="3200" kern="1200" baseline="0">
              <a:solidFill>
                <a:srgbClr val="FFFF66"/>
              </a:solidFill>
              <a:effectLst/>
              <a:latin typeface="宋体" panose="02010600030101010101" pitchFamily="2" charset="-122"/>
              <a:ea typeface="宋体" panose="02010600030101010101" pitchFamily="2" charset="-122"/>
            </a:endParaRPr>
          </a:p>
          <a:p>
            <a:pPr algn="just" defTabSz="914400">
              <a:buSzPct val="75000"/>
            </a:pPr>
            <a:r>
              <a:rPr lang="en-US" altLang="zh-CN" sz="2800" b="0" kern="1200" baseline="0">
                <a:effectLst/>
                <a:latin typeface="宋体" panose="02010600030101010101" pitchFamily="2" charset="-122"/>
                <a:ea typeface="宋体" panose="02010600030101010101" pitchFamily="2" charset="-122"/>
              </a:rPr>
              <a:t>        </a:t>
            </a:r>
            <a:endParaRPr lang="en-US" altLang="zh-CN" sz="2800" b="0" kern="1200" baseline="0">
              <a:effectLst/>
              <a:latin typeface="宋体" panose="02010600030101010101" pitchFamily="2" charset="-122"/>
              <a:ea typeface="宋体" panose="02010600030101010101" pitchFamily="2" charset="-122"/>
            </a:endParaRPr>
          </a:p>
          <a:p>
            <a:pPr algn="l" defTabSz="914400">
              <a:buSzPct val="75000"/>
            </a:pPr>
            <a:endParaRPr lang="en-US" altLang="zh-CN" sz="3200" kern="1200" baseline="0">
              <a:solidFill>
                <a:srgbClr val="FACA00"/>
              </a:solidFill>
              <a:latin typeface="Times New Roman" panose="02020603050405020304" pitchFamily="18" charset="0"/>
              <a:ea typeface="宋体" panose="02010600030101010101" pitchFamily="2" charset="-122"/>
            </a:endParaRPr>
          </a:p>
        </p:txBody>
      </p:sp>
      <p:pic>
        <p:nvPicPr>
          <p:cNvPr id="2052" name="图片 2051" descr="smuhead"/>
          <p:cNvPicPr>
            <a:picLocks noChangeAspect="1"/>
          </p:cNvPicPr>
          <p:nvPr/>
        </p:nvPicPr>
        <p:blipFill>
          <a:blip r:embed="rId1"/>
          <a:stretch>
            <a:fillRect/>
          </a:stretch>
        </p:blipFill>
        <p:spPr>
          <a:xfrm>
            <a:off x="1828800" y="4876800"/>
            <a:ext cx="5562600" cy="914400"/>
          </a:xfrm>
          <a:prstGeom prst="rect">
            <a:avLst/>
          </a:prstGeom>
          <a:noFill/>
          <a:ln w="9525">
            <a:noFill/>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052"/>
                                        </p:tgtEl>
                                        <p:attrNameLst>
                                          <p:attrName>style.visibility</p:attrName>
                                        </p:attrNameLst>
                                      </p:cBhvr>
                                      <p:to>
                                        <p:strVal val="visible"/>
                                      </p:to>
                                    </p:set>
                                    <p:anim calcmode="lin" valueType="num">
                                      <p:cBhvr additive="base">
                                        <p:cTn id="7" dur="500" fill="hold"/>
                                        <p:tgtEl>
                                          <p:spTgt spid="2052"/>
                                        </p:tgtEl>
                                        <p:attrNameLst>
                                          <p:attrName>ppt_x</p:attrName>
                                        </p:attrNameLst>
                                      </p:cBhvr>
                                      <p:tavLst>
                                        <p:tav tm="0">
                                          <p:val>
                                            <p:strVal val="#ppt_x"/>
                                          </p:val>
                                        </p:tav>
                                        <p:tav tm="100000">
                                          <p:val>
                                            <p:strVal val="#ppt_x"/>
                                          </p:val>
                                        </p:tav>
                                      </p:tavLst>
                                    </p:anim>
                                    <p:anim calcmode="lin" valueType="num">
                                      <p:cBhvr additive="base">
                                        <p:cTn id="8" dur="500" fill="hold"/>
                                        <p:tgtEl>
                                          <p:spTgt spid="2052"/>
                                        </p:tgtEl>
                                        <p:attrNameLst>
                                          <p:attrName>ppt_y</p:attrName>
                                        </p:attrNameLst>
                                      </p:cBhvr>
                                      <p:tavLst>
                                        <p:tav tm="0">
                                          <p:val>
                                            <p:strVal val="1+#ppt_h/2"/>
                                          </p:val>
                                        </p:tav>
                                        <p:tav tm="100000">
                                          <p:val>
                                            <p:strVal val="#ppt_y"/>
                                          </p:val>
                                        </p:tav>
                                      </p:tavLst>
                                    </p:anim>
                                  </p:childTnLst>
                                  <p:subTnLst>
                                    <p:audio>
                                      <p:cMediaNode>
                                        <p:cTn display="0" masterRel="sameClick">
                                          <p:stCondLst>
                                            <p:cond evt="begin" delay="0">
                                              <p:tn val="5"/>
                                            </p:cond>
                                          </p:stCondLst>
                                          <p:endCondLst>
                                            <p:cond evt="onStopAudio" delay="0">
                                              <p:tgtEl>
                                                <p:sldTgt/>
                                              </p:tgtEl>
                                            </p:cond>
                                          </p:endCondLst>
                                        </p:cTn>
                                        <p:tgtEl>
                                          <p:sndTgt r:embed="rId2"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49602" name="标题 1049601"/>
          <p:cNvSpPr>
            <a:spLocks noGrp="1"/>
          </p:cNvSpPr>
          <p:nvPr>
            <p:ph type="title"/>
          </p:nvPr>
        </p:nvSpPr>
        <p:spPr/>
        <p:txBody>
          <a:bodyPr lIns="92075" tIns="46038" rIns="92075" bIns="46038" anchor="t" anchorCtr="1">
            <a:spAutoFit/>
          </a:bodyPr>
          <a:p>
            <a:r>
              <a:rPr lang="zh-CN" altLang="en-US" dirty="0">
                <a:ea typeface="华文新魏" panose="02010800040101010101" pitchFamily="2" charset="-122"/>
              </a:rPr>
              <a:t>提要</a:t>
            </a:r>
            <a:endParaRPr lang="zh-CN" altLang="en-US" dirty="0">
              <a:ea typeface="华文新魏" panose="02010800040101010101" pitchFamily="2" charset="-122"/>
            </a:endParaRPr>
          </a:p>
        </p:txBody>
      </p:sp>
      <p:sp>
        <p:nvSpPr>
          <p:cNvPr id="1049603" name="文本占位符 1049602"/>
          <p:cNvSpPr>
            <a:spLocks noGrp="1"/>
          </p:cNvSpPr>
          <p:nvPr>
            <p:ph type="body" idx="1"/>
          </p:nvPr>
        </p:nvSpPr>
        <p:spPr>
          <a:xfrm>
            <a:off x="690563" y="1414463"/>
            <a:ext cx="7772400" cy="2263775"/>
          </a:xfrm>
        </p:spPr>
        <p:txBody>
          <a:bodyPr lIns="92075" tIns="46038" rIns="92075" bIns="46038" anchor="t" anchorCtr="1">
            <a:spAutoFit/>
          </a:bodyPr>
          <a:p>
            <a:r>
              <a:rPr lang="zh-CN" altLang="en-US" dirty="0">
                <a:latin typeface="华文新魏" panose="02010800040101010101" pitchFamily="2" charset="-122"/>
                <a:ea typeface="华文新魏" panose="02010800040101010101" pitchFamily="2" charset="-122"/>
              </a:rPr>
              <a:t>常用的信息检索技术</a:t>
            </a:r>
            <a:endParaRPr lang="zh-CN" altLang="en-US" dirty="0">
              <a:latin typeface="华文新魏" panose="02010800040101010101" pitchFamily="2" charset="-122"/>
              <a:ea typeface="华文新魏" panose="02010800040101010101" pitchFamily="2" charset="-122"/>
            </a:endParaRPr>
          </a:p>
          <a:p>
            <a:r>
              <a:rPr lang="zh-CN" altLang="en-US" dirty="0">
                <a:latin typeface="华文新魏" panose="02010800040101010101" pitchFamily="2" charset="-122"/>
                <a:ea typeface="华文新魏" panose="02010800040101010101" pitchFamily="2" charset="-122"/>
              </a:rPr>
              <a:t>三大中文数据库使用介绍</a:t>
            </a:r>
            <a:endParaRPr lang="zh-CN" altLang="en-US" dirty="0">
              <a:latin typeface="华文新魏" panose="02010800040101010101" pitchFamily="2" charset="-122"/>
              <a:ea typeface="华文新魏" panose="02010800040101010101" pitchFamily="2" charset="-122"/>
            </a:endParaRPr>
          </a:p>
          <a:p>
            <a:r>
              <a:rPr lang="zh-CN" altLang="en-US" dirty="0">
                <a:latin typeface="华文新魏" panose="02010800040101010101" pitchFamily="2" charset="-122"/>
                <a:ea typeface="华文新魏" panose="02010800040101010101" pitchFamily="2" charset="-122"/>
              </a:rPr>
              <a:t>搜索引擎使用介绍</a:t>
            </a:r>
            <a:endParaRPr lang="zh-CN" altLang="en-US" dirty="0">
              <a:latin typeface="华文新魏" panose="02010800040101010101" pitchFamily="2" charset="-122"/>
              <a:ea typeface="华文新魏" panose="02010800040101010101" pitchFamily="2" charset="-122"/>
            </a:endParaRPr>
          </a:p>
          <a:p>
            <a:r>
              <a:rPr lang="zh-CN" altLang="en-US" dirty="0">
                <a:latin typeface="华文新魏" panose="02010800040101010101" pitchFamily="2" charset="-122"/>
                <a:ea typeface="华文新魏" panose="02010800040101010101" pitchFamily="2" charset="-122"/>
              </a:rPr>
              <a:t>检索的体会</a:t>
            </a:r>
            <a:endParaRPr lang="zh-CN" altLang="en-US" dirty="0">
              <a:latin typeface="华文新魏" panose="02010800040101010101" pitchFamily="2" charset="-122"/>
              <a:ea typeface="华文新魏" panose="02010800040101010101" pitchFamily="2" charset="-122"/>
            </a:endParaRP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50626" name="标题 1"/>
          <p:cNvSpPr>
            <a:spLocks noGrp="1"/>
          </p:cNvSpPr>
          <p:nvPr>
            <p:ph type="title" idx="4294967295"/>
          </p:nvPr>
        </p:nvSpPr>
        <p:spPr/>
        <p:txBody>
          <a:bodyPr vert="horz" wrap="square" lIns="91440" tIns="45720" rIns="91440" bIns="45720" anchor="b">
            <a:spAutoFit/>
          </a:bodyPr>
          <a:p>
            <a:r>
              <a:rPr lang="zh-CN" altLang="en-US" dirty="0">
                <a:latin typeface="华文新魏" panose="02010800040101010101" pitchFamily="2" charset="-122"/>
                <a:ea typeface="华文新魏" panose="02010800040101010101" pitchFamily="2" charset="-122"/>
              </a:rPr>
              <a:t>一、常用的信息检索技术</a:t>
            </a:r>
            <a:endParaRPr lang="zh-CN" altLang="en-US" dirty="0">
              <a:latin typeface="华文新魏" panose="02010800040101010101" pitchFamily="2" charset="-122"/>
              <a:ea typeface="华文新魏" panose="02010800040101010101" pitchFamily="2" charset="-122"/>
            </a:endParaRPr>
          </a:p>
        </p:txBody>
      </p:sp>
      <p:sp>
        <p:nvSpPr>
          <p:cNvPr id="1050627" name="内容占位符 2"/>
          <p:cNvSpPr>
            <a:spLocks noGrp="1"/>
          </p:cNvSpPr>
          <p:nvPr>
            <p:ph idx="1"/>
          </p:nvPr>
        </p:nvSpPr>
        <p:spPr/>
        <p:txBody>
          <a:bodyPr vert="horz" wrap="square" lIns="91440" tIns="45720" rIns="91440" bIns="45720" anchor="t">
            <a:spAutoFit/>
          </a:bodyPr>
          <a:p>
            <a:pPr marL="469900" indent="-469900"/>
            <a:r>
              <a:rPr lang="zh-CN" altLang="en-US" dirty="0"/>
              <a:t>布尔逻辑算符</a:t>
            </a:r>
            <a:endParaRPr lang="zh-CN" altLang="en-US"/>
          </a:p>
          <a:p>
            <a:pPr marL="469900" indent="-469900"/>
            <a:r>
              <a:rPr lang="zh-CN" altLang="en-US" dirty="0"/>
              <a:t>位置算符</a:t>
            </a:r>
            <a:endParaRPr lang="zh-CN" altLang="en-US" dirty="0"/>
          </a:p>
          <a:p>
            <a:pPr marL="469900" indent="-469900"/>
            <a:r>
              <a:rPr lang="zh-CN" altLang="en-US" dirty="0"/>
              <a:t>通配符</a:t>
            </a:r>
            <a:endParaRPr lang="zh-CN" altLang="en-US"/>
          </a:p>
          <a:p>
            <a:pPr marL="469900" indent="-469900"/>
            <a:r>
              <a:rPr lang="zh-CN" altLang="en-US" dirty="0"/>
              <a:t>限定字段</a:t>
            </a:r>
            <a:endParaRPr lang="zh-CN" altLang="en-US" dirty="0"/>
          </a:p>
          <a:p>
            <a:pPr marL="469900" indent="-469900"/>
            <a:r>
              <a:rPr lang="zh-CN" altLang="en-US" dirty="0"/>
              <a:t>限制检索</a:t>
            </a:r>
            <a:endParaRPr lang="zh-CN" altLang="en-US"/>
          </a:p>
          <a:p>
            <a:pPr marL="469900" indent="-469900"/>
            <a:r>
              <a:rPr lang="zh-CN" altLang="en-US" dirty="0"/>
              <a:t>检索式编写与调整</a:t>
            </a:r>
            <a:endParaRPr lang="zh-CN" altLang="en-US"/>
          </a:p>
          <a:p>
            <a:pPr marL="469900" indent="-469900">
              <a:buNone/>
            </a:pPr>
            <a:endParaRPr lang="zh-CN" altLang="en-US" dirty="0"/>
          </a:p>
          <a:p>
            <a:pPr marL="469900" indent="-469900">
              <a:buNone/>
            </a:pPr>
            <a:endParaRPr lang="zh-CN" altLang="en-US" dirty="0"/>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51650" name="文本框 1051649"/>
          <p:cNvSpPr txBox="1"/>
          <p:nvPr/>
        </p:nvSpPr>
        <p:spPr>
          <a:xfrm>
            <a:off x="-304800" y="533400"/>
            <a:ext cx="8839200" cy="1917700"/>
          </a:xfrm>
          <a:prstGeom prst="rect">
            <a:avLst/>
          </a:prstGeom>
          <a:noFill/>
          <a:ln w="9525">
            <a:noFill/>
          </a:ln>
        </p:spPr>
        <p:txBody>
          <a:bodyPr lIns="90000" tIns="46800" rIns="90000" bIns="46800" anchor="ctr">
            <a:spAutoFit/>
          </a:bodyPr>
          <a:p>
            <a:pPr lvl="2" eaLnBrk="0" hangingPunct="0">
              <a:spcBef>
                <a:spcPct val="0"/>
              </a:spcBef>
            </a:pPr>
            <a:r>
              <a:rPr lang="en-US" altLang="zh-CN" sz="2400" b="1" dirty="0">
                <a:effectLst/>
                <a:latin typeface="Times New Roman" panose="02020603050405020304" pitchFamily="18" charset="0"/>
              </a:rPr>
              <a:t>(</a:t>
            </a:r>
            <a:r>
              <a:rPr lang="zh-CN" altLang="en-US" sz="2400" b="1" dirty="0">
                <a:effectLst/>
                <a:latin typeface="Times New Roman" panose="02020603050405020304" pitchFamily="18" charset="0"/>
              </a:rPr>
              <a:t>一</a:t>
            </a:r>
            <a:r>
              <a:rPr lang="en-US" altLang="zh-CN" sz="2400" b="1" dirty="0">
                <a:effectLst/>
                <a:latin typeface="Times New Roman" panose="02020603050405020304" pitchFamily="18" charset="0"/>
              </a:rPr>
              <a:t>)</a:t>
            </a:r>
            <a:r>
              <a:rPr lang="zh-CN" altLang="en-US" sz="2400" b="1" dirty="0">
                <a:effectLst/>
                <a:latin typeface="Times New Roman" panose="02020603050405020304" pitchFamily="18" charset="0"/>
              </a:rPr>
              <a:t>、布尔逻辑算符</a:t>
            </a:r>
            <a:endParaRPr lang="zh-CN" altLang="en-US" sz="2400" b="1" dirty="0">
              <a:effectLst/>
              <a:latin typeface="Times New Roman" panose="02020603050405020304" pitchFamily="18" charset="0"/>
            </a:endParaRPr>
          </a:p>
          <a:p>
            <a:pPr lvl="2" eaLnBrk="0" hangingPunct="0">
              <a:spcBef>
                <a:spcPct val="0"/>
              </a:spcBef>
            </a:pPr>
            <a:r>
              <a:rPr lang="zh-CN" altLang="en-US" sz="2400" b="1" dirty="0">
                <a:effectLst/>
                <a:latin typeface="Times New Roman" panose="02020603050405020304" pitchFamily="18" charset="0"/>
              </a:rPr>
              <a:t>        简单概念用单概念词表达，复杂概念用简单概念进行组配表达。</a:t>
            </a:r>
            <a:endParaRPr lang="zh-CN" altLang="en-US" sz="2400" b="1" dirty="0">
              <a:effectLst/>
              <a:latin typeface="Times New Roman" panose="02020603050405020304" pitchFamily="18" charset="0"/>
            </a:endParaRPr>
          </a:p>
          <a:p>
            <a:pPr eaLnBrk="0" hangingPunct="0">
              <a:spcBef>
                <a:spcPct val="0"/>
              </a:spcBef>
            </a:pPr>
            <a:r>
              <a:rPr lang="zh-CN" altLang="en-US" sz="2400" dirty="0">
                <a:latin typeface="Times New Roman" panose="02020603050405020304" pitchFamily="18" charset="0"/>
              </a:rPr>
              <a:t>                  </a:t>
            </a:r>
            <a:r>
              <a:rPr lang="en-US" altLang="zh-CN" sz="2400">
                <a:latin typeface="宋体" panose="02010600030101010101" pitchFamily="2" charset="-122"/>
              </a:rPr>
              <a:t>1.</a:t>
            </a:r>
            <a:r>
              <a:rPr lang="en-US" altLang="zh-CN" sz="2400" dirty="0">
                <a:latin typeface="Times New Roman" panose="02020603050405020304" pitchFamily="18" charset="0"/>
              </a:rPr>
              <a:t>  </a:t>
            </a:r>
            <a:r>
              <a:rPr lang="zh-CN" altLang="en-US" sz="2400" dirty="0">
                <a:latin typeface="Times New Roman" panose="02020603050405020304" pitchFamily="18" charset="0"/>
              </a:rPr>
              <a:t>逻辑“</a:t>
            </a:r>
            <a:r>
              <a:rPr lang="zh-CN" altLang="en-US" sz="2400" dirty="0">
                <a:solidFill>
                  <a:srgbClr val="66FF66"/>
                </a:solidFill>
                <a:latin typeface="Times New Roman" panose="02020603050405020304" pitchFamily="18" charset="0"/>
              </a:rPr>
              <a:t>或</a:t>
            </a:r>
            <a:r>
              <a:rPr lang="zh-CN" altLang="en-US" sz="2400" dirty="0">
                <a:latin typeface="Times New Roman" panose="02020603050405020304" pitchFamily="18" charset="0"/>
              </a:rPr>
              <a:t>”（</a:t>
            </a:r>
            <a:r>
              <a:rPr lang="en-US" altLang="zh-CN" sz="2400" dirty="0">
                <a:latin typeface="Times New Roman" panose="02020603050405020304" pitchFamily="18" charset="0"/>
              </a:rPr>
              <a:t>OR</a:t>
            </a:r>
            <a:r>
              <a:rPr lang="zh-CN" altLang="en-US" sz="2400" dirty="0">
                <a:latin typeface="Times New Roman" panose="02020603050405020304" pitchFamily="18" charset="0"/>
              </a:rPr>
              <a:t>；</a:t>
            </a:r>
            <a:r>
              <a:rPr lang="en-US" altLang="zh-CN" sz="2400" dirty="0">
                <a:latin typeface="Times New Roman" panose="02020603050405020304" pitchFamily="18" charset="0"/>
              </a:rPr>
              <a:t>+</a:t>
            </a:r>
            <a:r>
              <a:rPr lang="zh-CN" altLang="en-US" sz="2400" dirty="0">
                <a:latin typeface="Times New Roman" panose="02020603050405020304" pitchFamily="18" charset="0"/>
              </a:rPr>
              <a:t>）算符</a:t>
            </a:r>
            <a:endParaRPr lang="zh-CN" altLang="en-US" sz="2400" dirty="0">
              <a:latin typeface="Times New Roman" panose="02020603050405020304" pitchFamily="18" charset="0"/>
            </a:endParaRPr>
          </a:p>
          <a:p>
            <a:pPr lvl="2" eaLnBrk="0" hangingPunct="0">
              <a:spcBef>
                <a:spcPct val="0"/>
              </a:spcBef>
            </a:pPr>
            <a:r>
              <a:rPr lang="zh-CN" altLang="en-US" sz="2400" b="1" dirty="0">
                <a:effectLst/>
                <a:latin typeface="Times New Roman" panose="02020603050405020304" pitchFamily="18" charset="0"/>
              </a:rPr>
              <a:t>        用于并列概念的组配。</a:t>
            </a:r>
            <a:endParaRPr lang="zh-CN" altLang="en-US" sz="2400" b="1" dirty="0">
              <a:effectLst/>
              <a:latin typeface="Times New Roman" panose="02020603050405020304" pitchFamily="18" charset="0"/>
            </a:endParaRPr>
          </a:p>
        </p:txBody>
      </p:sp>
      <p:sp>
        <p:nvSpPr>
          <p:cNvPr id="1051651" name="椭圆 1051650"/>
          <p:cNvSpPr/>
          <p:nvPr/>
        </p:nvSpPr>
        <p:spPr>
          <a:xfrm>
            <a:off x="2514600" y="2819400"/>
            <a:ext cx="1600200" cy="1600200"/>
          </a:xfrm>
          <a:prstGeom prst="ellipse">
            <a:avLst/>
          </a:prstGeom>
          <a:solidFill>
            <a:schemeClr val="accent1"/>
          </a:solidFill>
          <a:ln w="38100" cap="flat" cmpd="sng">
            <a:solidFill>
              <a:schemeClr val="tx1"/>
            </a:solidFill>
            <a:prstDash val="solid"/>
            <a:headEnd type="none" w="med" len="med"/>
            <a:tailEnd type="none" w="med" len="med"/>
          </a:ln>
        </p:spPr>
        <p:txBody>
          <a:bodyPr/>
          <a:p>
            <a:endParaRPr lang="zh-CN" altLang="en-US"/>
          </a:p>
        </p:txBody>
      </p:sp>
      <p:sp>
        <p:nvSpPr>
          <p:cNvPr id="1051652" name="椭圆 1051651"/>
          <p:cNvSpPr/>
          <p:nvPr/>
        </p:nvSpPr>
        <p:spPr>
          <a:xfrm>
            <a:off x="3657600" y="2819400"/>
            <a:ext cx="1600200" cy="1600200"/>
          </a:xfrm>
          <a:prstGeom prst="ellipse">
            <a:avLst/>
          </a:prstGeom>
          <a:solidFill>
            <a:srgbClr val="FFFFFF">
              <a:alpha val="50000"/>
            </a:srgbClr>
          </a:solidFill>
          <a:ln w="38100" cap="flat" cmpd="sng">
            <a:solidFill>
              <a:schemeClr val="tx1"/>
            </a:solidFill>
            <a:prstDash val="solid"/>
            <a:headEnd type="none" w="med" len="med"/>
            <a:tailEnd type="none" w="med" len="med"/>
          </a:ln>
        </p:spPr>
        <p:txBody>
          <a:bodyPr wrap="none" lIns="90000" tIns="46800" rIns="90000" bIns="46800" anchor="ctr"/>
          <a:p>
            <a:pPr algn="ctr">
              <a:spcBef>
                <a:spcPct val="0"/>
              </a:spcBef>
            </a:pPr>
            <a:r>
              <a:rPr lang="en-US" altLang="zh-CN" sz="3600">
                <a:solidFill>
                  <a:srgbClr val="FF0000"/>
                </a:solidFill>
                <a:latin typeface="仿宋_GB2312" pitchFamily="49" charset="-122"/>
                <a:ea typeface="仿宋_GB2312" pitchFamily="49" charset="-122"/>
              </a:rPr>
              <a:t>B</a:t>
            </a:r>
            <a:endParaRPr lang="en-US" altLang="zh-CN" sz="1600" b="0">
              <a:latin typeface="仿宋_GB2312" pitchFamily="49" charset="-122"/>
              <a:ea typeface="仿宋_GB2312" pitchFamily="49" charset="-122"/>
            </a:endParaRPr>
          </a:p>
        </p:txBody>
      </p:sp>
      <p:sp>
        <p:nvSpPr>
          <p:cNvPr id="1051653" name="直接连接符 1051652"/>
          <p:cNvSpPr/>
          <p:nvPr/>
        </p:nvSpPr>
        <p:spPr>
          <a:xfrm flipH="1">
            <a:off x="2514600" y="2895600"/>
            <a:ext cx="457200" cy="685800"/>
          </a:xfrm>
          <a:prstGeom prst="line">
            <a:avLst/>
          </a:prstGeom>
          <a:ln w="9525" cap="flat" cmpd="sng">
            <a:solidFill>
              <a:schemeClr val="tx1"/>
            </a:solidFill>
            <a:prstDash val="solid"/>
            <a:headEnd type="none" w="med" len="med"/>
            <a:tailEnd type="none" w="med" len="med"/>
          </a:ln>
        </p:spPr>
      </p:sp>
      <p:sp>
        <p:nvSpPr>
          <p:cNvPr id="1051654" name="直接连接符 1051653"/>
          <p:cNvSpPr/>
          <p:nvPr/>
        </p:nvSpPr>
        <p:spPr>
          <a:xfrm flipH="1">
            <a:off x="2514600" y="2819400"/>
            <a:ext cx="685800" cy="990600"/>
          </a:xfrm>
          <a:prstGeom prst="line">
            <a:avLst/>
          </a:prstGeom>
          <a:ln w="9525" cap="flat" cmpd="sng">
            <a:solidFill>
              <a:schemeClr val="tx1"/>
            </a:solidFill>
            <a:prstDash val="solid"/>
            <a:headEnd type="none" w="med" len="med"/>
            <a:tailEnd type="none" w="med" len="med"/>
          </a:ln>
        </p:spPr>
      </p:sp>
      <p:sp>
        <p:nvSpPr>
          <p:cNvPr id="1051655" name="直接连接符 1051654"/>
          <p:cNvSpPr/>
          <p:nvPr/>
        </p:nvSpPr>
        <p:spPr>
          <a:xfrm flipH="1">
            <a:off x="2590800" y="2819400"/>
            <a:ext cx="762000" cy="1143000"/>
          </a:xfrm>
          <a:prstGeom prst="line">
            <a:avLst/>
          </a:prstGeom>
          <a:ln w="9525" cap="flat" cmpd="sng">
            <a:solidFill>
              <a:schemeClr val="tx1"/>
            </a:solidFill>
            <a:prstDash val="solid"/>
            <a:headEnd type="none" w="med" len="med"/>
            <a:tailEnd type="none" w="med" len="med"/>
          </a:ln>
        </p:spPr>
      </p:sp>
      <p:sp>
        <p:nvSpPr>
          <p:cNvPr id="1051656" name="直接连接符 1051655"/>
          <p:cNvSpPr/>
          <p:nvPr/>
        </p:nvSpPr>
        <p:spPr>
          <a:xfrm flipH="1">
            <a:off x="2667000" y="2819400"/>
            <a:ext cx="838200" cy="1219200"/>
          </a:xfrm>
          <a:prstGeom prst="line">
            <a:avLst/>
          </a:prstGeom>
          <a:ln w="9525" cap="flat" cmpd="sng">
            <a:solidFill>
              <a:schemeClr val="tx1"/>
            </a:solidFill>
            <a:prstDash val="solid"/>
            <a:headEnd type="none" w="med" len="med"/>
            <a:tailEnd type="none" w="med" len="med"/>
          </a:ln>
        </p:spPr>
      </p:sp>
      <p:sp>
        <p:nvSpPr>
          <p:cNvPr id="1051657" name="直接连接符 1051656"/>
          <p:cNvSpPr/>
          <p:nvPr/>
        </p:nvSpPr>
        <p:spPr>
          <a:xfrm flipH="1">
            <a:off x="2743200" y="2895600"/>
            <a:ext cx="914400" cy="1295400"/>
          </a:xfrm>
          <a:prstGeom prst="line">
            <a:avLst/>
          </a:prstGeom>
          <a:ln w="9525" cap="flat" cmpd="sng">
            <a:solidFill>
              <a:schemeClr val="tx1"/>
            </a:solidFill>
            <a:prstDash val="solid"/>
            <a:headEnd type="none" w="med" len="med"/>
            <a:tailEnd type="none" w="med" len="med"/>
          </a:ln>
        </p:spPr>
      </p:sp>
      <p:sp>
        <p:nvSpPr>
          <p:cNvPr id="1051658" name="直接连接符 1051657"/>
          <p:cNvSpPr/>
          <p:nvPr/>
        </p:nvSpPr>
        <p:spPr>
          <a:xfrm flipH="1">
            <a:off x="2895600" y="2971800"/>
            <a:ext cx="914400" cy="1295400"/>
          </a:xfrm>
          <a:prstGeom prst="line">
            <a:avLst/>
          </a:prstGeom>
          <a:ln w="9525" cap="flat" cmpd="sng">
            <a:solidFill>
              <a:schemeClr val="tx1"/>
            </a:solidFill>
            <a:prstDash val="solid"/>
            <a:headEnd type="none" w="med" len="med"/>
            <a:tailEnd type="none" w="med" len="med"/>
          </a:ln>
        </p:spPr>
      </p:sp>
      <p:sp>
        <p:nvSpPr>
          <p:cNvPr id="1051659" name="直接连接符 1051658"/>
          <p:cNvSpPr/>
          <p:nvPr/>
        </p:nvSpPr>
        <p:spPr>
          <a:xfrm flipH="1">
            <a:off x="3048000" y="2971800"/>
            <a:ext cx="914400" cy="1371600"/>
          </a:xfrm>
          <a:prstGeom prst="line">
            <a:avLst/>
          </a:prstGeom>
          <a:ln w="9525" cap="flat" cmpd="sng">
            <a:solidFill>
              <a:schemeClr val="tx1"/>
            </a:solidFill>
            <a:prstDash val="solid"/>
            <a:headEnd type="none" w="med" len="med"/>
            <a:tailEnd type="none" w="med" len="med"/>
          </a:ln>
        </p:spPr>
      </p:sp>
      <p:sp>
        <p:nvSpPr>
          <p:cNvPr id="1051660" name="直接连接符 1051659"/>
          <p:cNvSpPr/>
          <p:nvPr/>
        </p:nvSpPr>
        <p:spPr>
          <a:xfrm flipH="1">
            <a:off x="3200400" y="2895600"/>
            <a:ext cx="990600" cy="1524000"/>
          </a:xfrm>
          <a:prstGeom prst="line">
            <a:avLst/>
          </a:prstGeom>
          <a:ln w="9525" cap="flat" cmpd="sng">
            <a:solidFill>
              <a:schemeClr val="tx1"/>
            </a:solidFill>
            <a:prstDash val="solid"/>
            <a:headEnd type="none" w="med" len="med"/>
            <a:tailEnd type="none" w="med" len="med"/>
          </a:ln>
        </p:spPr>
      </p:sp>
      <p:sp>
        <p:nvSpPr>
          <p:cNvPr id="1051661" name="直接连接符 1051660"/>
          <p:cNvSpPr/>
          <p:nvPr/>
        </p:nvSpPr>
        <p:spPr>
          <a:xfrm flipH="1">
            <a:off x="3352800" y="2819400"/>
            <a:ext cx="1066800" cy="1600200"/>
          </a:xfrm>
          <a:prstGeom prst="line">
            <a:avLst/>
          </a:prstGeom>
          <a:ln w="9525" cap="flat" cmpd="sng">
            <a:solidFill>
              <a:schemeClr val="tx1"/>
            </a:solidFill>
            <a:prstDash val="solid"/>
            <a:headEnd type="none" w="med" len="med"/>
            <a:tailEnd type="none" w="med" len="med"/>
          </a:ln>
        </p:spPr>
      </p:sp>
      <p:sp>
        <p:nvSpPr>
          <p:cNvPr id="1051662" name="直接连接符 1051661"/>
          <p:cNvSpPr/>
          <p:nvPr/>
        </p:nvSpPr>
        <p:spPr>
          <a:xfrm flipH="1">
            <a:off x="3505200" y="2819400"/>
            <a:ext cx="1066800" cy="1600200"/>
          </a:xfrm>
          <a:prstGeom prst="line">
            <a:avLst/>
          </a:prstGeom>
          <a:ln w="9525" cap="flat" cmpd="sng">
            <a:solidFill>
              <a:schemeClr val="tx1"/>
            </a:solidFill>
            <a:prstDash val="solid"/>
            <a:headEnd type="none" w="med" len="med"/>
            <a:tailEnd type="none" w="med" len="med"/>
          </a:ln>
        </p:spPr>
      </p:sp>
      <p:sp>
        <p:nvSpPr>
          <p:cNvPr id="1051663" name="直接连接符 1051662"/>
          <p:cNvSpPr/>
          <p:nvPr/>
        </p:nvSpPr>
        <p:spPr>
          <a:xfrm flipV="1">
            <a:off x="3733800" y="2819400"/>
            <a:ext cx="990600" cy="1447800"/>
          </a:xfrm>
          <a:prstGeom prst="line">
            <a:avLst/>
          </a:prstGeom>
          <a:ln w="9525" cap="flat" cmpd="sng">
            <a:solidFill>
              <a:schemeClr val="tx1"/>
            </a:solidFill>
            <a:prstDash val="solid"/>
            <a:headEnd type="none" w="med" len="med"/>
            <a:tailEnd type="none" w="med" len="med"/>
          </a:ln>
        </p:spPr>
      </p:sp>
      <p:sp>
        <p:nvSpPr>
          <p:cNvPr id="1051664" name="直接连接符 1051663"/>
          <p:cNvSpPr/>
          <p:nvPr/>
        </p:nvSpPr>
        <p:spPr>
          <a:xfrm flipV="1">
            <a:off x="3962400" y="2895600"/>
            <a:ext cx="838200" cy="1295400"/>
          </a:xfrm>
          <a:prstGeom prst="line">
            <a:avLst/>
          </a:prstGeom>
          <a:ln w="9525" cap="flat" cmpd="sng">
            <a:solidFill>
              <a:schemeClr val="tx1"/>
            </a:solidFill>
            <a:prstDash val="solid"/>
            <a:headEnd type="none" w="med" len="med"/>
            <a:tailEnd type="none" w="med" len="med"/>
          </a:ln>
        </p:spPr>
      </p:sp>
      <p:sp>
        <p:nvSpPr>
          <p:cNvPr id="1051665" name="直接连接符 1051664"/>
          <p:cNvSpPr/>
          <p:nvPr/>
        </p:nvSpPr>
        <p:spPr>
          <a:xfrm flipV="1">
            <a:off x="4038600" y="2971800"/>
            <a:ext cx="838200" cy="1295400"/>
          </a:xfrm>
          <a:prstGeom prst="line">
            <a:avLst/>
          </a:prstGeom>
          <a:ln w="9525" cap="flat" cmpd="sng">
            <a:solidFill>
              <a:schemeClr val="tx1"/>
            </a:solidFill>
            <a:prstDash val="solid"/>
            <a:headEnd type="none" w="med" len="med"/>
            <a:tailEnd type="none" w="med" len="med"/>
          </a:ln>
        </p:spPr>
      </p:sp>
      <p:sp>
        <p:nvSpPr>
          <p:cNvPr id="1051666" name="直接连接符 1051665"/>
          <p:cNvSpPr/>
          <p:nvPr/>
        </p:nvSpPr>
        <p:spPr>
          <a:xfrm flipV="1">
            <a:off x="4114800" y="3048000"/>
            <a:ext cx="838200" cy="1295400"/>
          </a:xfrm>
          <a:prstGeom prst="line">
            <a:avLst/>
          </a:prstGeom>
          <a:ln w="9525" cap="flat" cmpd="sng">
            <a:solidFill>
              <a:schemeClr val="tx1"/>
            </a:solidFill>
            <a:prstDash val="solid"/>
            <a:headEnd type="none" w="med" len="med"/>
            <a:tailEnd type="none" w="med" len="med"/>
          </a:ln>
        </p:spPr>
      </p:sp>
      <p:sp>
        <p:nvSpPr>
          <p:cNvPr id="1051667" name="直接连接符 1051666"/>
          <p:cNvSpPr/>
          <p:nvPr/>
        </p:nvSpPr>
        <p:spPr>
          <a:xfrm flipV="1">
            <a:off x="4267200" y="3124200"/>
            <a:ext cx="838200" cy="1295400"/>
          </a:xfrm>
          <a:prstGeom prst="line">
            <a:avLst/>
          </a:prstGeom>
          <a:ln w="9525" cap="flat" cmpd="sng">
            <a:solidFill>
              <a:schemeClr val="tx1"/>
            </a:solidFill>
            <a:prstDash val="solid"/>
            <a:headEnd type="none" w="med" len="med"/>
            <a:tailEnd type="none" w="med" len="med"/>
          </a:ln>
        </p:spPr>
      </p:sp>
      <p:sp>
        <p:nvSpPr>
          <p:cNvPr id="1051668" name="直接连接符 1051667"/>
          <p:cNvSpPr/>
          <p:nvPr/>
        </p:nvSpPr>
        <p:spPr>
          <a:xfrm flipV="1">
            <a:off x="4419600" y="3276600"/>
            <a:ext cx="762000" cy="1143000"/>
          </a:xfrm>
          <a:prstGeom prst="line">
            <a:avLst/>
          </a:prstGeom>
          <a:ln w="9525" cap="flat" cmpd="sng">
            <a:solidFill>
              <a:schemeClr val="tx1"/>
            </a:solidFill>
            <a:prstDash val="solid"/>
            <a:headEnd type="none" w="med" len="med"/>
            <a:tailEnd type="none" w="med" len="med"/>
          </a:ln>
        </p:spPr>
      </p:sp>
      <p:sp>
        <p:nvSpPr>
          <p:cNvPr id="1051669" name="直接连接符 1051668"/>
          <p:cNvSpPr/>
          <p:nvPr/>
        </p:nvSpPr>
        <p:spPr>
          <a:xfrm flipV="1">
            <a:off x="4572000" y="3429000"/>
            <a:ext cx="685800" cy="990600"/>
          </a:xfrm>
          <a:prstGeom prst="line">
            <a:avLst/>
          </a:prstGeom>
          <a:ln w="9525" cap="flat" cmpd="sng">
            <a:solidFill>
              <a:schemeClr val="tx1"/>
            </a:solidFill>
            <a:prstDash val="solid"/>
            <a:headEnd type="none" w="med" len="med"/>
            <a:tailEnd type="none" w="med" len="med"/>
          </a:ln>
        </p:spPr>
      </p:sp>
      <p:sp>
        <p:nvSpPr>
          <p:cNvPr id="1051670" name="直接连接符 1051669"/>
          <p:cNvSpPr/>
          <p:nvPr/>
        </p:nvSpPr>
        <p:spPr>
          <a:xfrm flipV="1">
            <a:off x="4800600" y="3657600"/>
            <a:ext cx="457200" cy="685800"/>
          </a:xfrm>
          <a:prstGeom prst="line">
            <a:avLst/>
          </a:prstGeom>
          <a:ln w="9525" cap="flat" cmpd="sng">
            <a:solidFill>
              <a:schemeClr val="tx1"/>
            </a:solidFill>
            <a:prstDash val="solid"/>
            <a:headEnd type="none" w="med" len="med"/>
            <a:tailEnd type="none" w="med" len="med"/>
          </a:ln>
        </p:spPr>
      </p:sp>
      <p:sp>
        <p:nvSpPr>
          <p:cNvPr id="1051671" name="直接连接符 1051670"/>
          <p:cNvSpPr/>
          <p:nvPr/>
        </p:nvSpPr>
        <p:spPr>
          <a:xfrm flipH="1">
            <a:off x="5257800" y="3048000"/>
            <a:ext cx="990600" cy="457200"/>
          </a:xfrm>
          <a:prstGeom prst="line">
            <a:avLst/>
          </a:prstGeom>
          <a:ln w="9525" cap="flat" cmpd="sng">
            <a:solidFill>
              <a:schemeClr val="tx1"/>
            </a:solidFill>
            <a:prstDash val="solid"/>
            <a:headEnd type="none" w="med" len="med"/>
            <a:tailEnd type="triangle" w="med" len="med"/>
          </a:ln>
        </p:spPr>
      </p:sp>
      <p:sp>
        <p:nvSpPr>
          <p:cNvPr id="1051672" name="直接连接符 1051671"/>
          <p:cNvSpPr/>
          <p:nvPr/>
        </p:nvSpPr>
        <p:spPr>
          <a:xfrm>
            <a:off x="2286000" y="3657600"/>
            <a:ext cx="304800" cy="304800"/>
          </a:xfrm>
          <a:prstGeom prst="line">
            <a:avLst/>
          </a:prstGeom>
          <a:ln w="9525" cap="flat" cmpd="sng">
            <a:solidFill>
              <a:schemeClr val="tx1"/>
            </a:solidFill>
            <a:prstDash val="solid"/>
            <a:headEnd type="none" w="med" len="med"/>
            <a:tailEnd type="triangle" w="med" len="med"/>
          </a:ln>
        </p:spPr>
      </p:sp>
      <p:sp>
        <p:nvSpPr>
          <p:cNvPr id="1051673" name="直接连接符 1051672"/>
          <p:cNvSpPr/>
          <p:nvPr/>
        </p:nvSpPr>
        <p:spPr>
          <a:xfrm flipH="1">
            <a:off x="1066800" y="3657600"/>
            <a:ext cx="1219200" cy="0"/>
          </a:xfrm>
          <a:prstGeom prst="line">
            <a:avLst/>
          </a:prstGeom>
          <a:ln w="9525" cap="flat" cmpd="sng">
            <a:solidFill>
              <a:schemeClr val="tx1"/>
            </a:solidFill>
            <a:prstDash val="solid"/>
            <a:headEnd type="none" w="med" len="med"/>
            <a:tailEnd type="none" w="med" len="med"/>
          </a:ln>
        </p:spPr>
      </p:sp>
      <p:sp>
        <p:nvSpPr>
          <p:cNvPr id="1051674" name="直接连接符 1051673"/>
          <p:cNvSpPr/>
          <p:nvPr/>
        </p:nvSpPr>
        <p:spPr>
          <a:xfrm>
            <a:off x="6248400" y="3048000"/>
            <a:ext cx="1447800" cy="0"/>
          </a:xfrm>
          <a:prstGeom prst="line">
            <a:avLst/>
          </a:prstGeom>
          <a:ln w="9525" cap="flat" cmpd="sng">
            <a:solidFill>
              <a:schemeClr val="tx1"/>
            </a:solidFill>
            <a:prstDash val="solid"/>
            <a:headEnd type="none" w="med" len="med"/>
            <a:tailEnd type="none" w="med" len="med"/>
          </a:ln>
        </p:spPr>
      </p:sp>
      <p:sp>
        <p:nvSpPr>
          <p:cNvPr id="1051675" name="文本框 1051674"/>
          <p:cNvSpPr txBox="1"/>
          <p:nvPr/>
        </p:nvSpPr>
        <p:spPr>
          <a:xfrm>
            <a:off x="3109913" y="3298825"/>
            <a:ext cx="409575" cy="641350"/>
          </a:xfrm>
          <a:prstGeom prst="rect">
            <a:avLst/>
          </a:prstGeom>
          <a:noFill/>
          <a:ln w="9525">
            <a:noFill/>
          </a:ln>
        </p:spPr>
        <p:txBody>
          <a:bodyPr wrap="none" lIns="90000" tIns="46800" rIns="90000" bIns="46800" anchor="ctr">
            <a:spAutoFit/>
          </a:bodyPr>
          <a:p>
            <a:pPr algn="ctr">
              <a:spcBef>
                <a:spcPct val="50000"/>
              </a:spcBef>
            </a:pPr>
            <a:r>
              <a:rPr lang="en-US" altLang="zh-CN" sz="3600">
                <a:solidFill>
                  <a:srgbClr val="FF0000"/>
                </a:solidFill>
                <a:latin typeface="仿宋_GB2312" pitchFamily="49" charset="-122"/>
                <a:ea typeface="仿宋_GB2312" pitchFamily="49" charset="-122"/>
              </a:rPr>
              <a:t>A</a:t>
            </a:r>
            <a:endParaRPr lang="en-US" altLang="zh-CN" sz="1600" b="0">
              <a:latin typeface="仿宋_GB2312" pitchFamily="49" charset="-122"/>
              <a:ea typeface="仿宋_GB2312" pitchFamily="49" charset="-122"/>
            </a:endParaRPr>
          </a:p>
        </p:txBody>
      </p:sp>
      <p:sp>
        <p:nvSpPr>
          <p:cNvPr id="1051676" name="文本框 1051675"/>
          <p:cNvSpPr txBox="1"/>
          <p:nvPr/>
        </p:nvSpPr>
        <p:spPr>
          <a:xfrm>
            <a:off x="914400" y="2982913"/>
            <a:ext cx="1400175" cy="604837"/>
          </a:xfrm>
          <a:prstGeom prst="rect">
            <a:avLst/>
          </a:prstGeom>
          <a:noFill/>
          <a:ln w="9525">
            <a:noFill/>
          </a:ln>
        </p:spPr>
        <p:txBody>
          <a:bodyPr lIns="90000" tIns="46800" rIns="90000" bIns="46800" anchor="ctr">
            <a:spAutoFit/>
          </a:bodyPr>
          <a:p>
            <a:pPr algn="ctr">
              <a:spcBef>
                <a:spcPct val="50000"/>
              </a:spcBef>
            </a:pPr>
            <a:r>
              <a:rPr lang="zh-CN" altLang="en-US" sz="1600" dirty="0">
                <a:latin typeface="宋体" panose="02010600030101010101" pitchFamily="2" charset="-122"/>
              </a:rPr>
              <a:t>运 载 工 具</a:t>
            </a:r>
            <a:endParaRPr lang="zh-CN" altLang="en-US" sz="1600" dirty="0">
              <a:latin typeface="宋体" panose="02010600030101010101" pitchFamily="2" charset="-122"/>
            </a:endParaRPr>
          </a:p>
          <a:p>
            <a:pPr algn="ctr">
              <a:lnSpc>
                <a:spcPct val="60000"/>
              </a:lnSpc>
              <a:spcBef>
                <a:spcPct val="50000"/>
              </a:spcBef>
            </a:pPr>
            <a:r>
              <a:rPr lang="zh-CN" altLang="en-US" sz="1600" dirty="0">
                <a:latin typeface="宋体" panose="02010600030101010101" pitchFamily="2" charset="-122"/>
              </a:rPr>
              <a:t>（</a:t>
            </a:r>
            <a:r>
              <a:rPr lang="en-US" altLang="zh-CN" sz="1600" dirty="0">
                <a:latin typeface="宋体" panose="02010600030101010101" pitchFamily="2" charset="-122"/>
              </a:rPr>
              <a:t>28</a:t>
            </a:r>
            <a:r>
              <a:rPr lang="zh-CN" altLang="en-US" sz="1600" dirty="0">
                <a:latin typeface="宋体" panose="02010600030101010101" pitchFamily="2" charset="-122"/>
              </a:rPr>
              <a:t>条记录）</a:t>
            </a:r>
            <a:endParaRPr lang="zh-CN" altLang="en-US" sz="1600" b="0" dirty="0">
              <a:latin typeface="宋体" panose="02010600030101010101" pitchFamily="2" charset="-122"/>
            </a:endParaRPr>
          </a:p>
        </p:txBody>
      </p:sp>
      <p:sp>
        <p:nvSpPr>
          <p:cNvPr id="1051677" name="文本框 1051676"/>
          <p:cNvSpPr txBox="1"/>
          <p:nvPr/>
        </p:nvSpPr>
        <p:spPr>
          <a:xfrm>
            <a:off x="6372225" y="2647950"/>
            <a:ext cx="1871663" cy="679450"/>
          </a:xfrm>
          <a:prstGeom prst="rect">
            <a:avLst/>
          </a:prstGeom>
          <a:noFill/>
          <a:ln w="9525">
            <a:noFill/>
          </a:ln>
        </p:spPr>
        <p:txBody>
          <a:bodyPr lIns="90000" tIns="46800" rIns="90000" bIns="46800" anchor="ctr">
            <a:spAutoFit/>
          </a:bodyPr>
          <a:p>
            <a:pPr algn="ctr">
              <a:lnSpc>
                <a:spcPct val="150000"/>
              </a:lnSpc>
              <a:spcBef>
                <a:spcPct val="50000"/>
              </a:spcBef>
            </a:pPr>
            <a:r>
              <a:rPr lang="zh-CN" altLang="en-US" sz="1600" dirty="0">
                <a:latin typeface="宋体" panose="02010600030101010101" pitchFamily="2" charset="-122"/>
              </a:rPr>
              <a:t>海 上 运 输</a:t>
            </a:r>
            <a:endParaRPr lang="zh-CN" altLang="en-US" sz="1600" dirty="0">
              <a:latin typeface="宋体" panose="02010600030101010101" pitchFamily="2" charset="-122"/>
            </a:endParaRPr>
          </a:p>
          <a:p>
            <a:pPr algn="ctr">
              <a:lnSpc>
                <a:spcPct val="40000"/>
              </a:lnSpc>
              <a:spcBef>
                <a:spcPct val="50000"/>
              </a:spcBef>
            </a:pPr>
            <a:r>
              <a:rPr lang="zh-CN" altLang="en-US" sz="1600" dirty="0">
                <a:latin typeface="宋体" panose="02010600030101010101" pitchFamily="2" charset="-122"/>
              </a:rPr>
              <a:t>（</a:t>
            </a:r>
            <a:r>
              <a:rPr lang="en-US" altLang="zh-CN" sz="1600" dirty="0">
                <a:latin typeface="宋体" panose="02010600030101010101" pitchFamily="2" charset="-122"/>
              </a:rPr>
              <a:t>20</a:t>
            </a:r>
            <a:r>
              <a:rPr lang="zh-CN" altLang="en-US" sz="1600" dirty="0">
                <a:latin typeface="宋体" panose="02010600030101010101" pitchFamily="2" charset="-122"/>
              </a:rPr>
              <a:t>条记录）</a:t>
            </a:r>
            <a:endParaRPr lang="zh-CN" altLang="en-US" sz="1600" b="0" dirty="0">
              <a:latin typeface="宋体" panose="02010600030101010101" pitchFamily="2" charset="-122"/>
            </a:endParaRPr>
          </a:p>
        </p:txBody>
      </p:sp>
      <p:sp>
        <p:nvSpPr>
          <p:cNvPr id="1051678" name="文本框 1051677"/>
          <p:cNvSpPr txBox="1"/>
          <p:nvPr/>
        </p:nvSpPr>
        <p:spPr>
          <a:xfrm>
            <a:off x="1708150" y="4953000"/>
            <a:ext cx="5861050" cy="823913"/>
          </a:xfrm>
          <a:prstGeom prst="rect">
            <a:avLst/>
          </a:prstGeom>
          <a:noFill/>
          <a:ln w="9525">
            <a:noFill/>
          </a:ln>
        </p:spPr>
        <p:txBody>
          <a:bodyPr wrap="none" lIns="90000" tIns="46800" rIns="90000" bIns="46800" anchor="ctr">
            <a:spAutoFit/>
          </a:bodyPr>
          <a:p>
            <a:pPr algn="ctr">
              <a:spcBef>
                <a:spcPct val="50000"/>
              </a:spcBef>
            </a:pPr>
            <a:r>
              <a:rPr lang="en-US" altLang="en-US" sz="2400">
                <a:solidFill>
                  <a:srgbClr val="66FF66"/>
                </a:solidFill>
                <a:latin typeface="宋体" panose="02010600030101010101" pitchFamily="2" charset="-122"/>
              </a:rPr>
              <a:t>A</a:t>
            </a:r>
            <a:r>
              <a:rPr lang="en-US" altLang="en-US" sz="2400">
                <a:latin typeface="宋体" panose="02010600030101010101" pitchFamily="2" charset="-122"/>
              </a:rPr>
              <a:t> + </a:t>
            </a:r>
            <a:r>
              <a:rPr lang="en-US" altLang="en-US" sz="2400">
                <a:solidFill>
                  <a:srgbClr val="66FF66"/>
                </a:solidFill>
                <a:latin typeface="宋体" panose="02010600030101010101" pitchFamily="2" charset="-122"/>
              </a:rPr>
              <a:t>B </a:t>
            </a:r>
            <a:r>
              <a:rPr lang="en-US" altLang="en-US" sz="2400">
                <a:latin typeface="宋体" panose="02010600030101010101" pitchFamily="2" charset="-122"/>
              </a:rPr>
              <a:t>= </a:t>
            </a:r>
            <a:r>
              <a:rPr lang="zh-CN" altLang="en-US" sz="2400" dirty="0">
                <a:latin typeface="宋体" panose="02010600030101010101" pitchFamily="2" charset="-122"/>
              </a:rPr>
              <a:t>运载工具</a:t>
            </a:r>
            <a:r>
              <a:rPr lang="en-US" altLang="zh-CN" sz="2400" dirty="0">
                <a:latin typeface="宋体" panose="02010600030101010101" pitchFamily="2" charset="-122"/>
              </a:rPr>
              <a:t>+</a:t>
            </a:r>
            <a:r>
              <a:rPr lang="zh-CN" altLang="en-US" sz="2400" dirty="0">
                <a:latin typeface="宋体" panose="02010600030101010101" pitchFamily="2" charset="-122"/>
              </a:rPr>
              <a:t>海上运输 </a:t>
            </a:r>
            <a:r>
              <a:rPr lang="en-US" altLang="zh-CN" sz="2400" dirty="0">
                <a:latin typeface="宋体" panose="02010600030101010101" pitchFamily="2" charset="-122"/>
              </a:rPr>
              <a:t>= 40 </a:t>
            </a:r>
            <a:r>
              <a:rPr lang="zh-CN" altLang="en-US" sz="2400" dirty="0">
                <a:latin typeface="宋体" panose="02010600030101010101" pitchFamily="2" charset="-122"/>
              </a:rPr>
              <a:t>条记录</a:t>
            </a:r>
            <a:endParaRPr lang="zh-CN" altLang="en-US" sz="1600" dirty="0">
              <a:latin typeface="宋体" panose="02010600030101010101" pitchFamily="2" charset="-122"/>
            </a:endParaRPr>
          </a:p>
          <a:p>
            <a:pPr algn="ctr">
              <a:spcBef>
                <a:spcPct val="50000"/>
              </a:spcBef>
            </a:pPr>
            <a:endParaRPr lang="zh-CN" altLang="zh-CN" sz="1600" b="0">
              <a:latin typeface="宋体" panose="02010600030101010101" pitchFamily="2" charset="-122"/>
            </a:endParaRPr>
          </a:p>
        </p:txBody>
      </p:sp>
      <p:sp>
        <p:nvSpPr>
          <p:cNvPr id="1051679" name="文本框 1051678"/>
          <p:cNvSpPr txBox="1"/>
          <p:nvPr/>
        </p:nvSpPr>
        <p:spPr>
          <a:xfrm>
            <a:off x="228600" y="5684838"/>
            <a:ext cx="8494713" cy="762000"/>
          </a:xfrm>
          <a:prstGeom prst="rect">
            <a:avLst/>
          </a:prstGeom>
          <a:solidFill>
            <a:srgbClr val="FF99CC">
              <a:alpha val="50000"/>
            </a:srgbClr>
          </a:solidFill>
          <a:ln w="9525">
            <a:noFill/>
          </a:ln>
        </p:spPr>
        <p:txBody>
          <a:bodyPr lIns="90000" tIns="46800" rIns="90000" bIns="46800" anchor="ctr">
            <a:spAutoFit/>
          </a:bodyPr>
          <a:p>
            <a:pPr algn="ctr">
              <a:spcBef>
                <a:spcPct val="0"/>
              </a:spcBef>
            </a:pPr>
            <a:r>
              <a:rPr lang="en-US" altLang="zh-CN" sz="2000" dirty="0">
                <a:solidFill>
                  <a:srgbClr val="66FF66"/>
                </a:solidFill>
                <a:latin typeface="宋体" panose="02010600030101010101" pitchFamily="2" charset="-122"/>
              </a:rPr>
              <a:t>*</a:t>
            </a:r>
            <a:r>
              <a:rPr lang="zh-CN" altLang="en-US" sz="2000" dirty="0">
                <a:solidFill>
                  <a:srgbClr val="66FF66"/>
                </a:solidFill>
                <a:latin typeface="宋体" panose="02010600030101010101" pitchFamily="2" charset="-122"/>
              </a:rPr>
              <a:t>计算机通过“或”运算将运载工具文献和海上运输文献共</a:t>
            </a:r>
            <a:r>
              <a:rPr lang="en-US" altLang="zh-CN" sz="2000" dirty="0">
                <a:solidFill>
                  <a:srgbClr val="66FF66"/>
                </a:solidFill>
                <a:latin typeface="宋体" panose="02010600030101010101" pitchFamily="2" charset="-122"/>
              </a:rPr>
              <a:t>40</a:t>
            </a:r>
            <a:r>
              <a:rPr lang="zh-CN" altLang="en-US" sz="2000" dirty="0">
                <a:solidFill>
                  <a:srgbClr val="66FF66"/>
                </a:solidFill>
                <a:latin typeface="宋体" panose="02010600030101010101" pitchFamily="2" charset="-122"/>
              </a:rPr>
              <a:t>条记录输出。</a:t>
            </a:r>
            <a:endParaRPr lang="zh-CN" altLang="en-US" sz="2000" dirty="0">
              <a:solidFill>
                <a:srgbClr val="66FF66"/>
              </a:solidFill>
              <a:latin typeface="宋体" panose="02010600030101010101" pitchFamily="2" charset="-122"/>
            </a:endParaRPr>
          </a:p>
          <a:p>
            <a:pPr algn="ctr">
              <a:spcBef>
                <a:spcPct val="0"/>
              </a:spcBef>
            </a:pPr>
            <a:r>
              <a:rPr lang="zh-CN" altLang="en-US" sz="2000" dirty="0">
                <a:solidFill>
                  <a:srgbClr val="66FF66"/>
                </a:solidFill>
                <a:latin typeface="宋体" panose="02010600030101010101" pitchFamily="2" charset="-122"/>
              </a:rPr>
              <a:t>逻辑“或”可扩大检索范围，提高查全率。</a:t>
            </a:r>
            <a:r>
              <a:rPr lang="zh-CN" altLang="en-US" sz="2400" b="0" dirty="0">
                <a:solidFill>
                  <a:srgbClr val="66FF66"/>
                </a:solidFill>
                <a:latin typeface="宋体" panose="02010600030101010101" pitchFamily="2" charset="-122"/>
              </a:rPr>
              <a:t> </a:t>
            </a:r>
            <a:endParaRPr lang="zh-CN" altLang="en-US" sz="2400" b="0" dirty="0">
              <a:solidFill>
                <a:srgbClr val="66FF66"/>
              </a:solidFill>
              <a:latin typeface="宋体" panose="02010600030101010101" pitchFamily="2" charset="-122"/>
            </a:endParaRPr>
          </a:p>
        </p:txBody>
      </p:sp>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51678"/>
                                        </p:tgtEl>
                                        <p:attrNameLst>
                                          <p:attrName>style.visibility</p:attrName>
                                        </p:attrNameLst>
                                      </p:cBhvr>
                                      <p:to>
                                        <p:strVal val="visible"/>
                                      </p:to>
                                    </p:set>
                                    <p:anim calcmode="lin" valueType="num">
                                      <p:cBhvr additive="base">
                                        <p:cTn id="7" dur="500" fill="hold"/>
                                        <p:tgtEl>
                                          <p:spTgt spid="1051678"/>
                                        </p:tgtEl>
                                        <p:attrNameLst>
                                          <p:attrName>ppt_x</p:attrName>
                                        </p:attrNameLst>
                                      </p:cBhvr>
                                      <p:tavLst>
                                        <p:tav tm="0">
                                          <p:val>
                                            <p:strVal val="#ppt_x"/>
                                          </p:val>
                                        </p:tav>
                                        <p:tav tm="100000">
                                          <p:val>
                                            <p:strVal val="#ppt_x"/>
                                          </p:val>
                                        </p:tav>
                                      </p:tavLst>
                                    </p:anim>
                                    <p:anim calcmode="lin" valueType="num">
                                      <p:cBhvr additive="base">
                                        <p:cTn id="8" dur="500" fill="hold"/>
                                        <p:tgtEl>
                                          <p:spTgt spid="105167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51679"/>
                                        </p:tgtEl>
                                        <p:attrNameLst>
                                          <p:attrName>style.visibility</p:attrName>
                                        </p:attrNameLst>
                                      </p:cBhvr>
                                      <p:to>
                                        <p:strVal val="visible"/>
                                      </p:to>
                                    </p:set>
                                    <p:anim calcmode="lin" valueType="num">
                                      <p:cBhvr additive="base">
                                        <p:cTn id="13" dur="500" fill="hold"/>
                                        <p:tgtEl>
                                          <p:spTgt spid="1051679"/>
                                        </p:tgtEl>
                                        <p:attrNameLst>
                                          <p:attrName>ppt_x</p:attrName>
                                        </p:attrNameLst>
                                      </p:cBhvr>
                                      <p:tavLst>
                                        <p:tav tm="0">
                                          <p:val>
                                            <p:strVal val="#ppt_x"/>
                                          </p:val>
                                        </p:tav>
                                        <p:tav tm="100000">
                                          <p:val>
                                            <p:strVal val="#ppt_x"/>
                                          </p:val>
                                        </p:tav>
                                      </p:tavLst>
                                    </p:anim>
                                    <p:anim calcmode="lin" valueType="num">
                                      <p:cBhvr additive="base">
                                        <p:cTn id="14" dur="500" fill="hold"/>
                                        <p:tgtEl>
                                          <p:spTgt spid="105167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1678" grpId="0"/>
      <p:bldP spid="105167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53698" name="文本框 1053697"/>
          <p:cNvSpPr txBox="1"/>
          <p:nvPr/>
        </p:nvSpPr>
        <p:spPr>
          <a:xfrm>
            <a:off x="838200" y="685800"/>
            <a:ext cx="5486400" cy="457200"/>
          </a:xfrm>
          <a:prstGeom prst="rect">
            <a:avLst/>
          </a:prstGeom>
          <a:noFill/>
          <a:ln w="9525">
            <a:noFill/>
          </a:ln>
        </p:spPr>
        <p:txBody>
          <a:bodyPr lIns="90000" tIns="46800" rIns="90000" bIns="46800" anchor="ctr">
            <a:spAutoFit/>
          </a:bodyPr>
          <a:p>
            <a:pPr algn="ctr">
              <a:spcBef>
                <a:spcPct val="50000"/>
              </a:spcBef>
            </a:pPr>
            <a:r>
              <a:rPr lang="en-US" altLang="zh-CN" sz="2400" dirty="0">
                <a:latin typeface="宋体" panose="02010600030101010101" pitchFamily="2" charset="-122"/>
              </a:rPr>
              <a:t>2. </a:t>
            </a:r>
            <a:r>
              <a:rPr lang="zh-CN" altLang="en-US" sz="2400" dirty="0">
                <a:latin typeface="宋体" panose="02010600030101010101" pitchFamily="2" charset="-122"/>
              </a:rPr>
              <a:t>逻辑“</a:t>
            </a:r>
            <a:r>
              <a:rPr lang="zh-CN" altLang="en-US" sz="2400" dirty="0">
                <a:solidFill>
                  <a:srgbClr val="66FF66"/>
                </a:solidFill>
                <a:latin typeface="宋体" panose="02010600030101010101" pitchFamily="2" charset="-122"/>
              </a:rPr>
              <a:t>与</a:t>
            </a:r>
            <a:r>
              <a:rPr lang="zh-CN" altLang="en-US" sz="2400" dirty="0">
                <a:latin typeface="宋体" panose="02010600030101010101" pitchFamily="2" charset="-122"/>
              </a:rPr>
              <a:t>”（</a:t>
            </a:r>
            <a:r>
              <a:rPr lang="en-US" altLang="en-US" sz="2400">
                <a:latin typeface="宋体" panose="02010600030101010101" pitchFamily="2" charset="-122"/>
              </a:rPr>
              <a:t>AND</a:t>
            </a:r>
            <a:r>
              <a:rPr lang="zh-CN" altLang="en-US" sz="2400" dirty="0">
                <a:latin typeface="宋体" panose="02010600030101010101" pitchFamily="2" charset="-122"/>
              </a:rPr>
              <a:t>；</a:t>
            </a:r>
            <a:r>
              <a:rPr lang="en-US" altLang="zh-CN" sz="2400" dirty="0">
                <a:latin typeface="宋体" panose="02010600030101010101" pitchFamily="2" charset="-122"/>
              </a:rPr>
              <a:t>*)</a:t>
            </a:r>
            <a:r>
              <a:rPr lang="zh-CN" altLang="en-US" sz="2400" dirty="0">
                <a:latin typeface="宋体" panose="02010600030101010101" pitchFamily="2" charset="-122"/>
              </a:rPr>
              <a:t>算符</a:t>
            </a:r>
            <a:endParaRPr lang="zh-CN" altLang="zh-CN" sz="2400">
              <a:latin typeface="宋体" panose="02010600030101010101" pitchFamily="2" charset="-122"/>
            </a:endParaRPr>
          </a:p>
        </p:txBody>
      </p:sp>
      <p:sp>
        <p:nvSpPr>
          <p:cNvPr id="1053699" name="文本框 1053698"/>
          <p:cNvSpPr txBox="1"/>
          <p:nvPr/>
        </p:nvSpPr>
        <p:spPr>
          <a:xfrm>
            <a:off x="838200" y="1249363"/>
            <a:ext cx="7239000" cy="457200"/>
          </a:xfrm>
          <a:prstGeom prst="rect">
            <a:avLst/>
          </a:prstGeom>
          <a:noFill/>
          <a:ln w="9525">
            <a:noFill/>
          </a:ln>
        </p:spPr>
        <p:txBody>
          <a:bodyPr lIns="90000" tIns="46800" rIns="90000" bIns="46800" anchor="ctr">
            <a:spAutoFit/>
          </a:bodyPr>
          <a:p>
            <a:pPr>
              <a:spcBef>
                <a:spcPct val="0"/>
              </a:spcBef>
            </a:pPr>
            <a:r>
              <a:rPr lang="en-US" altLang="zh-CN" sz="1600" b="0" dirty="0">
                <a:latin typeface="宋体" panose="02010600030101010101" pitchFamily="2" charset="-122"/>
              </a:rPr>
              <a:t>      </a:t>
            </a:r>
            <a:r>
              <a:rPr lang="zh-CN" altLang="en-US" sz="2400" dirty="0">
                <a:latin typeface="宋体" panose="02010600030101010101" pitchFamily="2" charset="-122"/>
              </a:rPr>
              <a:t>用于交叉概念或限定关系的组配。</a:t>
            </a:r>
            <a:endParaRPr lang="zh-CN" altLang="en-US" sz="2400" dirty="0">
              <a:latin typeface="宋体" panose="02010600030101010101" pitchFamily="2" charset="-122"/>
            </a:endParaRPr>
          </a:p>
        </p:txBody>
      </p:sp>
      <p:sp>
        <p:nvSpPr>
          <p:cNvPr id="1053700" name="椭圆 1053699"/>
          <p:cNvSpPr/>
          <p:nvPr/>
        </p:nvSpPr>
        <p:spPr>
          <a:xfrm>
            <a:off x="2667000" y="2209800"/>
            <a:ext cx="1524000" cy="1524000"/>
          </a:xfrm>
          <a:prstGeom prst="ellipse">
            <a:avLst/>
          </a:prstGeom>
          <a:solidFill>
            <a:schemeClr val="accent1"/>
          </a:solidFill>
          <a:ln w="38100" cap="flat" cmpd="sng">
            <a:solidFill>
              <a:schemeClr val="tx1"/>
            </a:solidFill>
            <a:prstDash val="solid"/>
            <a:headEnd type="none" w="med" len="med"/>
            <a:tailEnd type="none" w="med" len="med"/>
          </a:ln>
        </p:spPr>
        <p:txBody>
          <a:bodyPr wrap="none" lIns="90000" tIns="46800" rIns="90000" bIns="46800" anchor="ctr"/>
          <a:p>
            <a:pPr algn="ctr">
              <a:spcBef>
                <a:spcPct val="0"/>
              </a:spcBef>
            </a:pPr>
            <a:r>
              <a:rPr lang="en-US" altLang="zh-CN" sz="3600">
                <a:solidFill>
                  <a:srgbClr val="FF0000"/>
                </a:solidFill>
                <a:latin typeface="宋体" panose="02010600030101010101" pitchFamily="2" charset="-122"/>
              </a:rPr>
              <a:t>A</a:t>
            </a:r>
            <a:endParaRPr lang="en-US" altLang="zh-CN" sz="2400">
              <a:latin typeface="宋体" panose="02010600030101010101" pitchFamily="2" charset="-122"/>
            </a:endParaRPr>
          </a:p>
        </p:txBody>
      </p:sp>
      <p:sp>
        <p:nvSpPr>
          <p:cNvPr id="1053701" name="椭圆 1053700"/>
          <p:cNvSpPr/>
          <p:nvPr/>
        </p:nvSpPr>
        <p:spPr>
          <a:xfrm>
            <a:off x="3810000" y="2209800"/>
            <a:ext cx="1524000" cy="1524000"/>
          </a:xfrm>
          <a:prstGeom prst="ellipse">
            <a:avLst/>
          </a:prstGeom>
          <a:solidFill>
            <a:srgbClr val="FFFFFF">
              <a:alpha val="50000"/>
            </a:srgbClr>
          </a:solidFill>
          <a:ln w="38100" cap="flat" cmpd="sng">
            <a:solidFill>
              <a:schemeClr val="tx1"/>
            </a:solidFill>
            <a:prstDash val="solid"/>
            <a:headEnd type="none" w="med" len="med"/>
            <a:tailEnd type="none" w="med" len="med"/>
          </a:ln>
        </p:spPr>
        <p:txBody>
          <a:bodyPr wrap="none" lIns="90000" tIns="46800" rIns="90000" bIns="46800" anchor="ctr"/>
          <a:p>
            <a:pPr algn="ctr">
              <a:spcBef>
                <a:spcPct val="0"/>
              </a:spcBef>
            </a:pPr>
            <a:r>
              <a:rPr lang="en-US" altLang="zh-CN" sz="3600">
                <a:solidFill>
                  <a:srgbClr val="FF0000"/>
                </a:solidFill>
                <a:latin typeface="宋体" panose="02010600030101010101" pitchFamily="2" charset="-122"/>
              </a:rPr>
              <a:t>B</a:t>
            </a:r>
            <a:endParaRPr lang="en-US" altLang="zh-CN" sz="3600" b="0">
              <a:latin typeface="宋体" panose="02010600030101010101" pitchFamily="2" charset="-122"/>
            </a:endParaRPr>
          </a:p>
        </p:txBody>
      </p:sp>
      <p:sp>
        <p:nvSpPr>
          <p:cNvPr id="1053702" name="直接连接符 1053701"/>
          <p:cNvSpPr/>
          <p:nvPr/>
        </p:nvSpPr>
        <p:spPr>
          <a:xfrm flipH="1">
            <a:off x="3810000" y="2514600"/>
            <a:ext cx="228600" cy="304800"/>
          </a:xfrm>
          <a:prstGeom prst="line">
            <a:avLst/>
          </a:prstGeom>
          <a:ln w="19050" cap="flat" cmpd="sng">
            <a:solidFill>
              <a:schemeClr val="tx1"/>
            </a:solidFill>
            <a:prstDash val="solid"/>
            <a:headEnd type="none" w="med" len="med"/>
            <a:tailEnd type="none" w="med" len="med"/>
          </a:ln>
        </p:spPr>
      </p:sp>
      <p:sp>
        <p:nvSpPr>
          <p:cNvPr id="1053703" name="直接连接符 1053702"/>
          <p:cNvSpPr/>
          <p:nvPr/>
        </p:nvSpPr>
        <p:spPr>
          <a:xfrm flipH="1">
            <a:off x="3810000" y="2590800"/>
            <a:ext cx="304800" cy="457200"/>
          </a:xfrm>
          <a:prstGeom prst="line">
            <a:avLst/>
          </a:prstGeom>
          <a:ln w="19050" cap="flat" cmpd="sng">
            <a:solidFill>
              <a:schemeClr val="tx1"/>
            </a:solidFill>
            <a:prstDash val="solid"/>
            <a:headEnd type="none" w="med" len="med"/>
            <a:tailEnd type="none" w="med" len="med"/>
          </a:ln>
        </p:spPr>
      </p:sp>
      <p:sp>
        <p:nvSpPr>
          <p:cNvPr id="1053704" name="直接连接符 1053703"/>
          <p:cNvSpPr/>
          <p:nvPr/>
        </p:nvSpPr>
        <p:spPr>
          <a:xfrm flipH="1">
            <a:off x="3886200" y="2743200"/>
            <a:ext cx="304800" cy="457200"/>
          </a:xfrm>
          <a:prstGeom prst="line">
            <a:avLst/>
          </a:prstGeom>
          <a:ln w="19050" cap="flat" cmpd="sng">
            <a:solidFill>
              <a:schemeClr val="tx1"/>
            </a:solidFill>
            <a:prstDash val="solid"/>
            <a:headEnd type="none" w="med" len="med"/>
            <a:tailEnd type="none" w="med" len="med"/>
          </a:ln>
        </p:spPr>
      </p:sp>
      <p:sp>
        <p:nvSpPr>
          <p:cNvPr id="1053705" name="直接连接符 1053704"/>
          <p:cNvSpPr/>
          <p:nvPr/>
        </p:nvSpPr>
        <p:spPr>
          <a:xfrm flipH="1">
            <a:off x="3962400" y="2971800"/>
            <a:ext cx="228600" cy="381000"/>
          </a:xfrm>
          <a:prstGeom prst="line">
            <a:avLst/>
          </a:prstGeom>
          <a:ln w="19050" cap="flat" cmpd="sng">
            <a:solidFill>
              <a:schemeClr val="tx1"/>
            </a:solidFill>
            <a:prstDash val="solid"/>
            <a:headEnd type="none" w="med" len="med"/>
            <a:tailEnd type="none" w="med" len="med"/>
          </a:ln>
        </p:spPr>
      </p:sp>
      <p:sp>
        <p:nvSpPr>
          <p:cNvPr id="1053706" name="文本框 1053705"/>
          <p:cNvSpPr txBox="1"/>
          <p:nvPr/>
        </p:nvSpPr>
        <p:spPr>
          <a:xfrm>
            <a:off x="3822700" y="2620963"/>
            <a:ext cx="368300" cy="641350"/>
          </a:xfrm>
          <a:prstGeom prst="rect">
            <a:avLst/>
          </a:prstGeom>
          <a:noFill/>
          <a:ln w="9525">
            <a:noFill/>
          </a:ln>
        </p:spPr>
        <p:txBody>
          <a:bodyPr lIns="90000" tIns="46800" rIns="90000" bIns="46800" anchor="ctr">
            <a:spAutoFit/>
          </a:bodyPr>
          <a:p>
            <a:pPr algn="ctr">
              <a:spcBef>
                <a:spcPct val="0"/>
              </a:spcBef>
            </a:pPr>
            <a:r>
              <a:rPr lang="en-US" altLang="zh-CN" sz="3600">
                <a:solidFill>
                  <a:srgbClr val="FF0000"/>
                </a:solidFill>
                <a:latin typeface="宋体" panose="02010600030101010101" pitchFamily="2" charset="-122"/>
              </a:rPr>
              <a:t>C</a:t>
            </a:r>
            <a:endParaRPr lang="en-US" altLang="zh-CN" sz="1600" b="0">
              <a:latin typeface="宋体" panose="02010600030101010101" pitchFamily="2" charset="-122"/>
            </a:endParaRPr>
          </a:p>
        </p:txBody>
      </p:sp>
      <p:sp>
        <p:nvSpPr>
          <p:cNvPr id="1053707" name="直接连接符 1053706"/>
          <p:cNvSpPr/>
          <p:nvPr/>
        </p:nvSpPr>
        <p:spPr>
          <a:xfrm>
            <a:off x="2590800" y="2438400"/>
            <a:ext cx="152400" cy="152400"/>
          </a:xfrm>
          <a:prstGeom prst="line">
            <a:avLst/>
          </a:prstGeom>
          <a:ln w="9525" cap="flat" cmpd="sng">
            <a:solidFill>
              <a:schemeClr val="tx1"/>
            </a:solidFill>
            <a:prstDash val="solid"/>
            <a:headEnd type="none" w="med" len="med"/>
            <a:tailEnd type="triangle" w="med" len="med"/>
          </a:ln>
        </p:spPr>
      </p:sp>
      <p:sp>
        <p:nvSpPr>
          <p:cNvPr id="1053708" name="直接连接符 1053707"/>
          <p:cNvSpPr/>
          <p:nvPr/>
        </p:nvSpPr>
        <p:spPr>
          <a:xfrm flipH="1">
            <a:off x="1066800" y="2438400"/>
            <a:ext cx="838200" cy="0"/>
          </a:xfrm>
          <a:prstGeom prst="line">
            <a:avLst/>
          </a:prstGeom>
          <a:ln w="9525" cap="flat" cmpd="sng">
            <a:solidFill>
              <a:schemeClr val="tx1"/>
            </a:solidFill>
            <a:prstDash val="solid"/>
            <a:headEnd type="none" w="med" len="med"/>
            <a:tailEnd type="none" w="med" len="med"/>
          </a:ln>
        </p:spPr>
      </p:sp>
      <p:sp>
        <p:nvSpPr>
          <p:cNvPr id="1053709" name="直接连接符 1053708"/>
          <p:cNvSpPr/>
          <p:nvPr/>
        </p:nvSpPr>
        <p:spPr>
          <a:xfrm>
            <a:off x="1905000" y="2438400"/>
            <a:ext cx="685800" cy="0"/>
          </a:xfrm>
          <a:prstGeom prst="line">
            <a:avLst/>
          </a:prstGeom>
          <a:ln w="9525" cap="flat" cmpd="sng">
            <a:solidFill>
              <a:schemeClr val="tx1"/>
            </a:solidFill>
            <a:prstDash val="solid"/>
            <a:headEnd type="none" w="med" len="med"/>
            <a:tailEnd type="none" w="med" len="med"/>
          </a:ln>
        </p:spPr>
      </p:sp>
      <p:sp>
        <p:nvSpPr>
          <p:cNvPr id="1053710" name="直接连接符 1053709"/>
          <p:cNvSpPr/>
          <p:nvPr/>
        </p:nvSpPr>
        <p:spPr>
          <a:xfrm flipH="1">
            <a:off x="5181600" y="2971800"/>
            <a:ext cx="685800" cy="457200"/>
          </a:xfrm>
          <a:prstGeom prst="line">
            <a:avLst/>
          </a:prstGeom>
          <a:ln w="9525" cap="flat" cmpd="sng">
            <a:solidFill>
              <a:schemeClr val="tx1"/>
            </a:solidFill>
            <a:prstDash val="solid"/>
            <a:headEnd type="none" w="med" len="med"/>
            <a:tailEnd type="triangle" w="med" len="med"/>
          </a:ln>
        </p:spPr>
      </p:sp>
      <p:sp>
        <p:nvSpPr>
          <p:cNvPr id="1053711" name="直接连接符 1053710"/>
          <p:cNvSpPr/>
          <p:nvPr/>
        </p:nvSpPr>
        <p:spPr>
          <a:xfrm>
            <a:off x="5867400" y="2971800"/>
            <a:ext cx="1676400" cy="0"/>
          </a:xfrm>
          <a:prstGeom prst="line">
            <a:avLst/>
          </a:prstGeom>
          <a:ln w="9525" cap="flat" cmpd="sng">
            <a:solidFill>
              <a:schemeClr val="tx1"/>
            </a:solidFill>
            <a:prstDash val="solid"/>
            <a:headEnd type="none" w="med" len="med"/>
            <a:tailEnd type="none" w="med" len="med"/>
          </a:ln>
        </p:spPr>
      </p:sp>
      <p:sp>
        <p:nvSpPr>
          <p:cNvPr id="1053712" name="直接连接符 1053711"/>
          <p:cNvSpPr/>
          <p:nvPr/>
        </p:nvSpPr>
        <p:spPr>
          <a:xfrm flipV="1">
            <a:off x="4038600" y="3200400"/>
            <a:ext cx="0" cy="914400"/>
          </a:xfrm>
          <a:prstGeom prst="line">
            <a:avLst/>
          </a:prstGeom>
          <a:ln w="9525" cap="flat" cmpd="sng">
            <a:solidFill>
              <a:schemeClr val="tx1"/>
            </a:solidFill>
            <a:prstDash val="solid"/>
            <a:headEnd type="none" w="med" len="med"/>
            <a:tailEnd type="triangle" w="med" len="med"/>
          </a:ln>
        </p:spPr>
      </p:sp>
      <p:sp>
        <p:nvSpPr>
          <p:cNvPr id="1053713" name="直接连接符 1053712"/>
          <p:cNvSpPr/>
          <p:nvPr/>
        </p:nvSpPr>
        <p:spPr>
          <a:xfrm>
            <a:off x="4038600" y="4114800"/>
            <a:ext cx="2057400" cy="0"/>
          </a:xfrm>
          <a:prstGeom prst="line">
            <a:avLst/>
          </a:prstGeom>
          <a:ln w="9525" cap="flat" cmpd="sng">
            <a:solidFill>
              <a:schemeClr val="tx1"/>
            </a:solidFill>
            <a:prstDash val="solid"/>
            <a:headEnd type="none" w="med" len="med"/>
            <a:tailEnd type="none" w="med" len="med"/>
          </a:ln>
        </p:spPr>
      </p:sp>
      <p:sp>
        <p:nvSpPr>
          <p:cNvPr id="1053714" name="文本框 1053713"/>
          <p:cNvSpPr txBox="1"/>
          <p:nvPr/>
        </p:nvSpPr>
        <p:spPr>
          <a:xfrm>
            <a:off x="914400" y="1905000"/>
            <a:ext cx="1450975" cy="581025"/>
          </a:xfrm>
          <a:prstGeom prst="rect">
            <a:avLst/>
          </a:prstGeom>
          <a:noFill/>
          <a:ln w="9525">
            <a:noFill/>
          </a:ln>
        </p:spPr>
        <p:txBody>
          <a:bodyPr lIns="90000" tIns="46800" rIns="90000" bIns="46800" anchor="ctr">
            <a:spAutoFit/>
          </a:bodyPr>
          <a:p>
            <a:pPr algn="ctr">
              <a:spcBef>
                <a:spcPct val="0"/>
              </a:spcBef>
            </a:pPr>
            <a:r>
              <a:rPr lang="zh-CN" altLang="en-US" sz="1600" dirty="0">
                <a:latin typeface="宋体" panose="02010600030101010101" pitchFamily="2" charset="-122"/>
              </a:rPr>
              <a:t>保 险 理 赔</a:t>
            </a:r>
            <a:endParaRPr lang="zh-CN" altLang="en-US" sz="1600" dirty="0">
              <a:latin typeface="宋体" panose="02010600030101010101" pitchFamily="2" charset="-122"/>
            </a:endParaRPr>
          </a:p>
          <a:p>
            <a:pPr algn="ctr">
              <a:spcBef>
                <a:spcPct val="0"/>
              </a:spcBef>
            </a:pPr>
            <a:r>
              <a:rPr lang="zh-CN" altLang="en-US" sz="1600" dirty="0">
                <a:latin typeface="宋体" panose="02010600030101010101" pitchFamily="2" charset="-122"/>
              </a:rPr>
              <a:t>（</a:t>
            </a:r>
            <a:r>
              <a:rPr lang="en-US" altLang="zh-CN" sz="1600" dirty="0">
                <a:latin typeface="宋体" panose="02010600030101010101" pitchFamily="2" charset="-122"/>
              </a:rPr>
              <a:t>288</a:t>
            </a:r>
            <a:r>
              <a:rPr lang="zh-CN" altLang="en-US" sz="1600" dirty="0">
                <a:latin typeface="宋体" panose="02010600030101010101" pitchFamily="2" charset="-122"/>
              </a:rPr>
              <a:t>条记录）</a:t>
            </a:r>
            <a:endParaRPr lang="zh-CN" altLang="en-US" sz="1600" b="0" dirty="0">
              <a:latin typeface="宋体" panose="02010600030101010101" pitchFamily="2" charset="-122"/>
            </a:endParaRPr>
          </a:p>
        </p:txBody>
      </p:sp>
      <p:sp>
        <p:nvSpPr>
          <p:cNvPr id="1053715" name="文本框 1053714"/>
          <p:cNvSpPr txBox="1"/>
          <p:nvPr/>
        </p:nvSpPr>
        <p:spPr>
          <a:xfrm>
            <a:off x="6016625" y="2438400"/>
            <a:ext cx="1503363" cy="581025"/>
          </a:xfrm>
          <a:prstGeom prst="rect">
            <a:avLst/>
          </a:prstGeom>
          <a:noFill/>
          <a:ln w="9525">
            <a:noFill/>
          </a:ln>
        </p:spPr>
        <p:txBody>
          <a:bodyPr wrap="none" lIns="90000" tIns="46800" rIns="90000" bIns="46800" anchor="ctr">
            <a:spAutoFit/>
          </a:bodyPr>
          <a:p>
            <a:pPr algn="ctr">
              <a:spcBef>
                <a:spcPct val="0"/>
              </a:spcBef>
            </a:pPr>
            <a:r>
              <a:rPr lang="zh-CN" altLang="en-US" sz="1600" dirty="0">
                <a:latin typeface="宋体" panose="02010600030101010101" pitchFamily="2" charset="-122"/>
              </a:rPr>
              <a:t>海 上 货 运</a:t>
            </a:r>
            <a:endParaRPr lang="zh-CN" altLang="en-US" sz="1600" dirty="0">
              <a:latin typeface="宋体" panose="02010600030101010101" pitchFamily="2" charset="-122"/>
            </a:endParaRPr>
          </a:p>
          <a:p>
            <a:pPr algn="ctr">
              <a:spcBef>
                <a:spcPct val="0"/>
              </a:spcBef>
            </a:pPr>
            <a:r>
              <a:rPr lang="zh-CN" altLang="en-US" sz="1600" dirty="0">
                <a:latin typeface="宋体" panose="02010600030101010101" pitchFamily="2" charset="-122"/>
              </a:rPr>
              <a:t>（</a:t>
            </a:r>
            <a:r>
              <a:rPr lang="en-US" altLang="zh-CN" sz="1600" dirty="0">
                <a:latin typeface="宋体" panose="02010600030101010101" pitchFamily="2" charset="-122"/>
              </a:rPr>
              <a:t>108</a:t>
            </a:r>
            <a:r>
              <a:rPr lang="zh-CN" altLang="en-US" sz="1600" dirty="0">
                <a:latin typeface="宋体" panose="02010600030101010101" pitchFamily="2" charset="-122"/>
              </a:rPr>
              <a:t>条记录）</a:t>
            </a:r>
            <a:endParaRPr lang="zh-CN" altLang="en-US" sz="1600" b="0" dirty="0">
              <a:latin typeface="宋体" panose="02010600030101010101" pitchFamily="2" charset="-122"/>
            </a:endParaRPr>
          </a:p>
        </p:txBody>
      </p:sp>
      <p:sp>
        <p:nvSpPr>
          <p:cNvPr id="1053716" name="文本框 1053715"/>
          <p:cNvSpPr txBox="1"/>
          <p:nvPr/>
        </p:nvSpPr>
        <p:spPr>
          <a:xfrm>
            <a:off x="4106863" y="3810000"/>
            <a:ext cx="3040062" cy="336550"/>
          </a:xfrm>
          <a:prstGeom prst="rect">
            <a:avLst/>
          </a:prstGeom>
          <a:noFill/>
          <a:ln w="9525">
            <a:noFill/>
          </a:ln>
        </p:spPr>
        <p:txBody>
          <a:bodyPr wrap="none" lIns="90000" tIns="46800" rIns="90000" bIns="46800" anchor="ctr">
            <a:spAutoFit/>
          </a:bodyPr>
          <a:p>
            <a:pPr algn="ctr">
              <a:spcBef>
                <a:spcPct val="0"/>
              </a:spcBef>
            </a:pPr>
            <a:r>
              <a:rPr lang="zh-CN" altLang="en-US" sz="1600" dirty="0">
                <a:latin typeface="宋体" panose="02010600030101010101" pitchFamily="2" charset="-122"/>
              </a:rPr>
              <a:t>海运货物保险理赔（</a:t>
            </a:r>
            <a:r>
              <a:rPr lang="en-US" altLang="zh-CN" sz="1600" dirty="0">
                <a:latin typeface="宋体" panose="02010600030101010101" pitchFamily="2" charset="-122"/>
              </a:rPr>
              <a:t>38</a:t>
            </a:r>
            <a:r>
              <a:rPr lang="zh-CN" altLang="en-US" sz="1600" dirty="0">
                <a:latin typeface="宋体" panose="02010600030101010101" pitchFamily="2" charset="-122"/>
              </a:rPr>
              <a:t>条记录）</a:t>
            </a:r>
            <a:endParaRPr lang="zh-CN" altLang="en-US" sz="1600" dirty="0">
              <a:latin typeface="宋体" panose="02010600030101010101" pitchFamily="2" charset="-122"/>
            </a:endParaRPr>
          </a:p>
        </p:txBody>
      </p:sp>
      <p:sp>
        <p:nvSpPr>
          <p:cNvPr id="1053717" name="直接连接符 1053716"/>
          <p:cNvSpPr/>
          <p:nvPr/>
        </p:nvSpPr>
        <p:spPr>
          <a:xfrm>
            <a:off x="5791200" y="4114800"/>
            <a:ext cx="1143000" cy="0"/>
          </a:xfrm>
          <a:prstGeom prst="line">
            <a:avLst/>
          </a:prstGeom>
          <a:ln w="9525" cap="flat" cmpd="sng">
            <a:solidFill>
              <a:schemeClr val="tx1"/>
            </a:solidFill>
            <a:prstDash val="solid"/>
            <a:headEnd type="none" w="med" len="med"/>
            <a:tailEnd type="none" w="med" len="med"/>
          </a:ln>
        </p:spPr>
      </p:sp>
      <p:sp>
        <p:nvSpPr>
          <p:cNvPr id="1053718" name="文本框 1053717"/>
          <p:cNvSpPr txBox="1"/>
          <p:nvPr/>
        </p:nvSpPr>
        <p:spPr>
          <a:xfrm>
            <a:off x="609600" y="4389438"/>
            <a:ext cx="8153400" cy="822325"/>
          </a:xfrm>
          <a:prstGeom prst="rect">
            <a:avLst/>
          </a:prstGeom>
          <a:noFill/>
          <a:ln w="9525">
            <a:noFill/>
          </a:ln>
        </p:spPr>
        <p:txBody>
          <a:bodyPr lIns="90000" tIns="46800" rIns="90000" bIns="46800" anchor="ctr">
            <a:spAutoFit/>
          </a:bodyPr>
          <a:p>
            <a:pPr algn="ctr">
              <a:spcBef>
                <a:spcPct val="0"/>
              </a:spcBef>
            </a:pPr>
            <a:r>
              <a:rPr lang="en-US" altLang="zh-CN" sz="2400">
                <a:solidFill>
                  <a:srgbClr val="66FF66"/>
                </a:solidFill>
                <a:latin typeface="宋体" panose="02010600030101010101" pitchFamily="2" charset="-122"/>
              </a:rPr>
              <a:t>A</a:t>
            </a:r>
            <a:r>
              <a:rPr lang="en-US" altLang="zh-CN" sz="2400">
                <a:latin typeface="宋体" panose="02010600030101010101" pitchFamily="2" charset="-122"/>
              </a:rPr>
              <a:t>*</a:t>
            </a:r>
            <a:r>
              <a:rPr lang="en-US" altLang="zh-CN" sz="2400">
                <a:solidFill>
                  <a:srgbClr val="66FF66"/>
                </a:solidFill>
                <a:latin typeface="宋体" panose="02010600030101010101" pitchFamily="2" charset="-122"/>
              </a:rPr>
              <a:t>B</a:t>
            </a:r>
            <a:r>
              <a:rPr lang="en-US" altLang="zh-CN" sz="2400">
                <a:latin typeface="宋体" panose="02010600030101010101" pitchFamily="2" charset="-122"/>
              </a:rPr>
              <a:t>=</a:t>
            </a:r>
            <a:r>
              <a:rPr lang="en-US" altLang="zh-CN" sz="2400">
                <a:solidFill>
                  <a:srgbClr val="66FF66"/>
                </a:solidFill>
                <a:latin typeface="宋体" panose="02010600030101010101" pitchFamily="2" charset="-122"/>
              </a:rPr>
              <a:t>C</a:t>
            </a:r>
            <a:r>
              <a:rPr lang="en-US" altLang="zh-CN" sz="2400" dirty="0">
                <a:latin typeface="宋体" panose="02010600030101010101" pitchFamily="2" charset="-122"/>
              </a:rPr>
              <a:t>=</a:t>
            </a:r>
            <a:r>
              <a:rPr lang="zh-CN" altLang="en-US" sz="2400" dirty="0">
                <a:latin typeface="宋体" panose="02010600030101010101" pitchFamily="2" charset="-122"/>
              </a:rPr>
              <a:t>保险理赔</a:t>
            </a:r>
            <a:r>
              <a:rPr lang="en-US" altLang="zh-CN" sz="2400" dirty="0">
                <a:latin typeface="宋体" panose="02010600030101010101" pitchFamily="2" charset="-122"/>
              </a:rPr>
              <a:t>*</a:t>
            </a:r>
            <a:r>
              <a:rPr lang="zh-CN" altLang="en-US" sz="2400" dirty="0">
                <a:latin typeface="宋体" panose="02010600030101010101" pitchFamily="2" charset="-122"/>
              </a:rPr>
              <a:t>海上货运</a:t>
            </a:r>
            <a:r>
              <a:rPr lang="en-US" altLang="zh-CN" sz="2400" dirty="0">
                <a:latin typeface="宋体" panose="02010600030101010101" pitchFamily="2" charset="-122"/>
              </a:rPr>
              <a:t>=</a:t>
            </a:r>
            <a:r>
              <a:rPr lang="zh-CN" altLang="en-US" sz="2400" dirty="0">
                <a:latin typeface="宋体" panose="02010600030101010101" pitchFamily="2" charset="-122"/>
              </a:rPr>
              <a:t>海运货物保险理赔（</a:t>
            </a:r>
            <a:r>
              <a:rPr lang="en-US" altLang="zh-CN" sz="2400" dirty="0">
                <a:latin typeface="宋体" panose="02010600030101010101" pitchFamily="2" charset="-122"/>
              </a:rPr>
              <a:t>38</a:t>
            </a:r>
            <a:r>
              <a:rPr lang="zh-CN" altLang="en-US" sz="2400" dirty="0">
                <a:latin typeface="宋体" panose="02010600030101010101" pitchFamily="2" charset="-122"/>
              </a:rPr>
              <a:t>条记录）</a:t>
            </a:r>
            <a:endParaRPr lang="zh-CN" altLang="en-US" sz="1600" b="0" dirty="0">
              <a:latin typeface="宋体" panose="02010600030101010101" pitchFamily="2" charset="-122"/>
            </a:endParaRPr>
          </a:p>
        </p:txBody>
      </p:sp>
      <p:sp>
        <p:nvSpPr>
          <p:cNvPr id="1053719" name="文本框 1053718"/>
          <p:cNvSpPr txBox="1"/>
          <p:nvPr/>
        </p:nvSpPr>
        <p:spPr>
          <a:xfrm>
            <a:off x="533400" y="5181600"/>
            <a:ext cx="8077200" cy="1006475"/>
          </a:xfrm>
          <a:prstGeom prst="rect">
            <a:avLst/>
          </a:prstGeom>
          <a:solidFill>
            <a:srgbClr val="FF99CC">
              <a:alpha val="50000"/>
            </a:srgbClr>
          </a:solidFill>
          <a:ln w="9525">
            <a:noFill/>
          </a:ln>
        </p:spPr>
        <p:txBody>
          <a:bodyPr lIns="90000" tIns="46800" rIns="90000" bIns="46800" anchor="ctr">
            <a:spAutoFit/>
          </a:bodyPr>
          <a:p>
            <a:pPr>
              <a:spcBef>
                <a:spcPct val="0"/>
              </a:spcBef>
            </a:pPr>
            <a:r>
              <a:rPr lang="en-US" altLang="zh-CN" sz="2000" dirty="0">
                <a:solidFill>
                  <a:srgbClr val="66FF66"/>
                </a:solidFill>
                <a:latin typeface="宋体" panose="02010600030101010101" pitchFamily="2" charset="-122"/>
              </a:rPr>
              <a:t>*</a:t>
            </a:r>
            <a:r>
              <a:rPr lang="zh-CN" altLang="en-US" sz="2000" dirty="0">
                <a:solidFill>
                  <a:srgbClr val="66FF66"/>
                </a:solidFill>
                <a:latin typeface="宋体" panose="02010600030101010101" pitchFamily="2" charset="-122"/>
              </a:rPr>
              <a:t>计算机通过“或”运算将</a:t>
            </a:r>
            <a:r>
              <a:rPr lang="en-US" altLang="en-US" sz="2000">
                <a:solidFill>
                  <a:srgbClr val="66FF66"/>
                </a:solidFill>
                <a:latin typeface="宋体" panose="02010600030101010101" pitchFamily="2" charset="-122"/>
              </a:rPr>
              <a:t>A、B</a:t>
            </a:r>
            <a:r>
              <a:rPr lang="zh-CN" altLang="zh-CN" sz="2000">
                <a:solidFill>
                  <a:srgbClr val="66FF66"/>
                </a:solidFill>
                <a:latin typeface="宋体" panose="02010600030101010101" pitchFamily="2" charset="-122"/>
              </a:rPr>
              <a:t>两</a:t>
            </a:r>
            <a:r>
              <a:rPr lang="zh-CN" altLang="en-US" sz="2000" dirty="0">
                <a:solidFill>
                  <a:srgbClr val="66FF66"/>
                </a:solidFill>
                <a:latin typeface="宋体" panose="02010600030101010101" pitchFamily="2" charset="-122"/>
              </a:rPr>
              <a:t>概念中共有的海运货物保险理赔复杂</a:t>
            </a:r>
            <a:endParaRPr lang="zh-CN" altLang="en-US" sz="2000" dirty="0">
              <a:solidFill>
                <a:srgbClr val="66FF66"/>
              </a:solidFill>
              <a:latin typeface="宋体" panose="02010600030101010101" pitchFamily="2" charset="-122"/>
            </a:endParaRPr>
          </a:p>
          <a:p>
            <a:pPr>
              <a:spcBef>
                <a:spcPct val="0"/>
              </a:spcBef>
            </a:pPr>
            <a:r>
              <a:rPr lang="zh-CN" altLang="en-US" sz="2000" dirty="0">
                <a:solidFill>
                  <a:srgbClr val="66FF66"/>
                </a:solidFill>
                <a:latin typeface="宋体" panose="02010600030101010101" pitchFamily="2" charset="-122"/>
              </a:rPr>
              <a:t>概念共</a:t>
            </a:r>
            <a:r>
              <a:rPr lang="en-US" altLang="zh-CN" sz="2000" dirty="0">
                <a:solidFill>
                  <a:srgbClr val="66FF66"/>
                </a:solidFill>
                <a:latin typeface="宋体" panose="02010600030101010101" pitchFamily="2" charset="-122"/>
              </a:rPr>
              <a:t>38</a:t>
            </a:r>
            <a:r>
              <a:rPr lang="zh-CN" altLang="en-US" sz="2000" dirty="0">
                <a:solidFill>
                  <a:srgbClr val="66FF66"/>
                </a:solidFill>
                <a:latin typeface="宋体" panose="02010600030101010101" pitchFamily="2" charset="-122"/>
              </a:rPr>
              <a:t>条记录输出。</a:t>
            </a:r>
            <a:endParaRPr lang="zh-CN" altLang="en-US" sz="2000" dirty="0">
              <a:solidFill>
                <a:srgbClr val="66FF66"/>
              </a:solidFill>
              <a:latin typeface="宋体" panose="02010600030101010101" pitchFamily="2" charset="-122"/>
            </a:endParaRPr>
          </a:p>
          <a:p>
            <a:pPr>
              <a:spcBef>
                <a:spcPct val="0"/>
              </a:spcBef>
            </a:pPr>
            <a:r>
              <a:rPr lang="zh-CN" altLang="en-US" sz="2000" dirty="0">
                <a:solidFill>
                  <a:srgbClr val="66FF66"/>
                </a:solidFill>
                <a:latin typeface="宋体" panose="02010600030101010101" pitchFamily="2" charset="-122"/>
              </a:rPr>
              <a:t>        逻辑“与”可缩小检索范围，提高查准率。</a:t>
            </a:r>
            <a:r>
              <a:rPr lang="zh-CN" altLang="en-US" sz="2000" dirty="0">
                <a:solidFill>
                  <a:srgbClr val="FACA00"/>
                </a:solidFill>
                <a:latin typeface="宋体" panose="02010600030101010101" pitchFamily="2" charset="-122"/>
              </a:rPr>
              <a:t>        </a:t>
            </a:r>
            <a:endParaRPr lang="zh-CN" altLang="en-US" sz="2000" b="0" dirty="0">
              <a:solidFill>
                <a:srgbClr val="FACA00"/>
              </a:solidFill>
              <a:latin typeface="宋体" panose="02010600030101010101" pitchFamily="2" charset="-122"/>
            </a:endParaRP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53718"/>
                                        </p:tgtEl>
                                        <p:attrNameLst>
                                          <p:attrName>style.visibility</p:attrName>
                                        </p:attrNameLst>
                                      </p:cBhvr>
                                      <p:to>
                                        <p:strVal val="visible"/>
                                      </p:to>
                                    </p:set>
                                    <p:anim calcmode="lin" valueType="num">
                                      <p:cBhvr additive="base">
                                        <p:cTn id="7" dur="500" fill="hold"/>
                                        <p:tgtEl>
                                          <p:spTgt spid="1053718"/>
                                        </p:tgtEl>
                                        <p:attrNameLst>
                                          <p:attrName>ppt_x</p:attrName>
                                        </p:attrNameLst>
                                      </p:cBhvr>
                                      <p:tavLst>
                                        <p:tav tm="0">
                                          <p:val>
                                            <p:strVal val="#ppt_x"/>
                                          </p:val>
                                        </p:tav>
                                        <p:tav tm="100000">
                                          <p:val>
                                            <p:strVal val="#ppt_x"/>
                                          </p:val>
                                        </p:tav>
                                      </p:tavLst>
                                    </p:anim>
                                    <p:anim calcmode="lin" valueType="num">
                                      <p:cBhvr additive="base">
                                        <p:cTn id="8" dur="500" fill="hold"/>
                                        <p:tgtEl>
                                          <p:spTgt spid="105371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53719"/>
                                        </p:tgtEl>
                                        <p:attrNameLst>
                                          <p:attrName>style.visibility</p:attrName>
                                        </p:attrNameLst>
                                      </p:cBhvr>
                                      <p:to>
                                        <p:strVal val="visible"/>
                                      </p:to>
                                    </p:set>
                                    <p:anim calcmode="lin" valueType="num">
                                      <p:cBhvr additive="base">
                                        <p:cTn id="13" dur="500" fill="hold"/>
                                        <p:tgtEl>
                                          <p:spTgt spid="1053719"/>
                                        </p:tgtEl>
                                        <p:attrNameLst>
                                          <p:attrName>ppt_x</p:attrName>
                                        </p:attrNameLst>
                                      </p:cBhvr>
                                      <p:tavLst>
                                        <p:tav tm="0">
                                          <p:val>
                                            <p:strVal val="#ppt_x"/>
                                          </p:val>
                                        </p:tav>
                                        <p:tav tm="100000">
                                          <p:val>
                                            <p:strVal val="#ppt_x"/>
                                          </p:val>
                                        </p:tav>
                                      </p:tavLst>
                                    </p:anim>
                                    <p:anim calcmode="lin" valueType="num">
                                      <p:cBhvr additive="base">
                                        <p:cTn id="14" dur="500" fill="hold"/>
                                        <p:tgtEl>
                                          <p:spTgt spid="10537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3718" grpId="0"/>
      <p:bldP spid="10537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55746" name="文本框 1055745"/>
          <p:cNvSpPr txBox="1"/>
          <p:nvPr/>
        </p:nvSpPr>
        <p:spPr>
          <a:xfrm>
            <a:off x="1281113" y="762000"/>
            <a:ext cx="4170362" cy="457200"/>
          </a:xfrm>
          <a:prstGeom prst="rect">
            <a:avLst/>
          </a:prstGeom>
          <a:noFill/>
          <a:ln w="9525">
            <a:noFill/>
          </a:ln>
        </p:spPr>
        <p:txBody>
          <a:bodyPr wrap="none" lIns="90000" tIns="46800" rIns="90000" bIns="46800" anchor="ctr">
            <a:spAutoFit/>
          </a:bodyPr>
          <a:p>
            <a:pPr algn="ctr">
              <a:spcBef>
                <a:spcPct val="0"/>
              </a:spcBef>
            </a:pPr>
            <a:r>
              <a:rPr lang="en-US" altLang="zh-CN" sz="2400" dirty="0">
                <a:latin typeface="宋体" panose="02010600030101010101" pitchFamily="2" charset="-122"/>
              </a:rPr>
              <a:t>3. </a:t>
            </a:r>
            <a:r>
              <a:rPr lang="zh-CN" altLang="en-US" sz="2400" dirty="0">
                <a:latin typeface="宋体" panose="02010600030101010101" pitchFamily="2" charset="-122"/>
              </a:rPr>
              <a:t>逻辑“</a:t>
            </a:r>
            <a:r>
              <a:rPr lang="zh-CN" altLang="en-US" sz="2400" dirty="0">
                <a:solidFill>
                  <a:srgbClr val="66FF66"/>
                </a:solidFill>
                <a:latin typeface="宋体" panose="02010600030101010101" pitchFamily="2" charset="-122"/>
              </a:rPr>
              <a:t>非</a:t>
            </a:r>
            <a:r>
              <a:rPr lang="zh-CN" altLang="en-US" sz="2400" dirty="0">
                <a:latin typeface="宋体" panose="02010600030101010101" pitchFamily="2" charset="-122"/>
              </a:rPr>
              <a:t>”（</a:t>
            </a:r>
            <a:r>
              <a:rPr lang="en-US" altLang="en-US" sz="2400">
                <a:latin typeface="宋体" panose="02010600030101010101" pitchFamily="2" charset="-122"/>
              </a:rPr>
              <a:t>NOT；-)</a:t>
            </a:r>
            <a:r>
              <a:rPr lang="zh-CN" altLang="zh-CN" sz="2400" dirty="0">
                <a:latin typeface="宋体" panose="02010600030101010101" pitchFamily="2" charset="-122"/>
              </a:rPr>
              <a:t>算符</a:t>
            </a:r>
            <a:endParaRPr lang="zh-CN" altLang="en-US" sz="1600" b="0">
              <a:latin typeface="宋体" panose="02010600030101010101" pitchFamily="2" charset="-122"/>
            </a:endParaRPr>
          </a:p>
        </p:txBody>
      </p:sp>
      <p:sp>
        <p:nvSpPr>
          <p:cNvPr id="1055747" name="文本框 1055746"/>
          <p:cNvSpPr txBox="1"/>
          <p:nvPr/>
        </p:nvSpPr>
        <p:spPr>
          <a:xfrm>
            <a:off x="685800" y="1401763"/>
            <a:ext cx="7918450" cy="457200"/>
          </a:xfrm>
          <a:prstGeom prst="rect">
            <a:avLst/>
          </a:prstGeom>
          <a:noFill/>
          <a:ln w="9525">
            <a:noFill/>
          </a:ln>
        </p:spPr>
        <p:txBody>
          <a:bodyPr lIns="90000" tIns="46800" rIns="90000" bIns="46800" anchor="ctr">
            <a:spAutoFit/>
          </a:bodyPr>
          <a:p>
            <a:pPr>
              <a:spcBef>
                <a:spcPct val="0"/>
              </a:spcBef>
            </a:pPr>
            <a:r>
              <a:rPr lang="en-US" altLang="zh-CN" sz="2400" dirty="0">
                <a:latin typeface="宋体" panose="02010600030101010101" pitchFamily="2" charset="-122"/>
              </a:rPr>
              <a:t>   </a:t>
            </a:r>
            <a:r>
              <a:rPr lang="zh-CN" altLang="en-US" sz="2400" dirty="0">
                <a:latin typeface="宋体" panose="02010600030101010101" pitchFamily="2" charset="-122"/>
              </a:rPr>
              <a:t>用于从原来检索范围中排除不需要概念的组配。</a:t>
            </a:r>
            <a:endParaRPr lang="zh-CN" altLang="en-US" sz="1600" b="0" dirty="0">
              <a:latin typeface="宋体" panose="02010600030101010101" pitchFamily="2" charset="-122"/>
            </a:endParaRPr>
          </a:p>
        </p:txBody>
      </p:sp>
      <p:sp>
        <p:nvSpPr>
          <p:cNvPr id="1055748" name="椭圆 1055747"/>
          <p:cNvSpPr/>
          <p:nvPr/>
        </p:nvSpPr>
        <p:spPr>
          <a:xfrm>
            <a:off x="3048000" y="2819400"/>
            <a:ext cx="1447800" cy="1447800"/>
          </a:xfrm>
          <a:prstGeom prst="ellipse">
            <a:avLst/>
          </a:prstGeom>
          <a:solidFill>
            <a:schemeClr val="accent1"/>
          </a:solidFill>
          <a:ln w="38100" cap="flat" cmpd="sng">
            <a:solidFill>
              <a:schemeClr val="tx1"/>
            </a:solidFill>
            <a:prstDash val="solid"/>
            <a:headEnd type="none" w="med" len="med"/>
            <a:tailEnd type="none" w="med" len="med"/>
          </a:ln>
        </p:spPr>
        <p:txBody>
          <a:bodyPr/>
          <a:p>
            <a:endParaRPr lang="zh-CN" altLang="en-US"/>
          </a:p>
        </p:txBody>
      </p:sp>
      <p:sp>
        <p:nvSpPr>
          <p:cNvPr id="1055749" name="椭圆 1055748"/>
          <p:cNvSpPr/>
          <p:nvPr/>
        </p:nvSpPr>
        <p:spPr>
          <a:xfrm>
            <a:off x="4114800" y="2819400"/>
            <a:ext cx="1447800" cy="1447800"/>
          </a:xfrm>
          <a:prstGeom prst="ellipse">
            <a:avLst/>
          </a:prstGeom>
          <a:solidFill>
            <a:srgbClr val="FFFFFF">
              <a:alpha val="50000"/>
            </a:srgbClr>
          </a:solidFill>
          <a:ln w="38100" cap="flat" cmpd="sng">
            <a:solidFill>
              <a:schemeClr val="tx1"/>
            </a:solidFill>
            <a:prstDash val="solid"/>
            <a:headEnd type="none" w="med" len="med"/>
            <a:tailEnd type="none" w="med" len="med"/>
          </a:ln>
        </p:spPr>
        <p:txBody>
          <a:bodyPr wrap="none" lIns="90000" tIns="46800" rIns="90000" bIns="46800" anchor="ctr"/>
          <a:p>
            <a:pPr algn="ctr">
              <a:spcBef>
                <a:spcPct val="0"/>
              </a:spcBef>
            </a:pPr>
            <a:endParaRPr sz="1600" b="0" dirty="0">
              <a:latin typeface="宋体" panose="02010600030101010101" pitchFamily="2" charset="-122"/>
            </a:endParaRPr>
          </a:p>
        </p:txBody>
      </p:sp>
      <p:sp>
        <p:nvSpPr>
          <p:cNvPr id="1055750" name="直接连接符 1055749"/>
          <p:cNvSpPr/>
          <p:nvPr/>
        </p:nvSpPr>
        <p:spPr>
          <a:xfrm flipH="1">
            <a:off x="3048000" y="2971800"/>
            <a:ext cx="304800" cy="533400"/>
          </a:xfrm>
          <a:prstGeom prst="line">
            <a:avLst/>
          </a:prstGeom>
          <a:ln w="9525" cap="flat" cmpd="sng">
            <a:solidFill>
              <a:schemeClr val="tx1"/>
            </a:solidFill>
            <a:prstDash val="solid"/>
            <a:headEnd type="none" w="med" len="med"/>
            <a:tailEnd type="none" w="med" len="med"/>
          </a:ln>
        </p:spPr>
      </p:sp>
      <p:sp>
        <p:nvSpPr>
          <p:cNvPr id="1055751" name="直接连接符 1055750"/>
          <p:cNvSpPr/>
          <p:nvPr/>
        </p:nvSpPr>
        <p:spPr>
          <a:xfrm flipH="1">
            <a:off x="3048000" y="2819400"/>
            <a:ext cx="533400" cy="914400"/>
          </a:xfrm>
          <a:prstGeom prst="line">
            <a:avLst/>
          </a:prstGeom>
          <a:ln w="9525" cap="flat" cmpd="sng">
            <a:solidFill>
              <a:schemeClr val="tx1"/>
            </a:solidFill>
            <a:prstDash val="solid"/>
            <a:headEnd type="none" w="med" len="med"/>
            <a:tailEnd type="none" w="med" len="med"/>
          </a:ln>
        </p:spPr>
      </p:sp>
      <p:sp>
        <p:nvSpPr>
          <p:cNvPr id="1055752" name="直接连接符 1055751"/>
          <p:cNvSpPr/>
          <p:nvPr/>
        </p:nvSpPr>
        <p:spPr>
          <a:xfrm flipH="1">
            <a:off x="3124200" y="2819400"/>
            <a:ext cx="609600" cy="1066800"/>
          </a:xfrm>
          <a:prstGeom prst="line">
            <a:avLst/>
          </a:prstGeom>
          <a:ln w="9525" cap="flat" cmpd="sng">
            <a:solidFill>
              <a:schemeClr val="tx1"/>
            </a:solidFill>
            <a:prstDash val="solid"/>
            <a:headEnd type="none" w="med" len="med"/>
            <a:tailEnd type="none" w="med" len="med"/>
          </a:ln>
        </p:spPr>
      </p:sp>
      <p:sp>
        <p:nvSpPr>
          <p:cNvPr id="1055753" name="直接连接符 1055752"/>
          <p:cNvSpPr/>
          <p:nvPr/>
        </p:nvSpPr>
        <p:spPr>
          <a:xfrm flipH="1">
            <a:off x="3200400" y="2819400"/>
            <a:ext cx="685800" cy="1219200"/>
          </a:xfrm>
          <a:prstGeom prst="line">
            <a:avLst/>
          </a:prstGeom>
          <a:ln w="9525" cap="flat" cmpd="sng">
            <a:solidFill>
              <a:schemeClr val="tx1"/>
            </a:solidFill>
            <a:prstDash val="solid"/>
            <a:headEnd type="none" w="med" len="med"/>
            <a:tailEnd type="none" w="med" len="med"/>
          </a:ln>
        </p:spPr>
      </p:sp>
      <p:sp>
        <p:nvSpPr>
          <p:cNvPr id="1055754" name="直接连接符 1055753"/>
          <p:cNvSpPr/>
          <p:nvPr/>
        </p:nvSpPr>
        <p:spPr>
          <a:xfrm flipH="1">
            <a:off x="3352800" y="2895600"/>
            <a:ext cx="685800" cy="1219200"/>
          </a:xfrm>
          <a:prstGeom prst="line">
            <a:avLst/>
          </a:prstGeom>
          <a:ln w="9525" cap="flat" cmpd="sng">
            <a:solidFill>
              <a:schemeClr val="tx1"/>
            </a:solidFill>
            <a:prstDash val="solid"/>
            <a:headEnd type="none" w="med" len="med"/>
            <a:tailEnd type="none" w="med" len="med"/>
          </a:ln>
        </p:spPr>
      </p:sp>
      <p:sp>
        <p:nvSpPr>
          <p:cNvPr id="1055755" name="直接连接符 1055754"/>
          <p:cNvSpPr/>
          <p:nvPr/>
        </p:nvSpPr>
        <p:spPr>
          <a:xfrm flipH="1">
            <a:off x="3505200" y="2971800"/>
            <a:ext cx="685800" cy="1219200"/>
          </a:xfrm>
          <a:prstGeom prst="line">
            <a:avLst/>
          </a:prstGeom>
          <a:ln w="9525" cap="flat" cmpd="sng">
            <a:solidFill>
              <a:schemeClr val="tx1"/>
            </a:solidFill>
            <a:prstDash val="solid"/>
            <a:headEnd type="none" w="med" len="med"/>
            <a:tailEnd type="none" w="med" len="med"/>
          </a:ln>
        </p:spPr>
      </p:sp>
      <p:sp>
        <p:nvSpPr>
          <p:cNvPr id="1055756" name="直接连接符 1055755"/>
          <p:cNvSpPr/>
          <p:nvPr/>
        </p:nvSpPr>
        <p:spPr>
          <a:xfrm flipH="1">
            <a:off x="3581400" y="3200400"/>
            <a:ext cx="609600" cy="1066800"/>
          </a:xfrm>
          <a:prstGeom prst="line">
            <a:avLst/>
          </a:prstGeom>
          <a:ln w="9525" cap="flat" cmpd="sng">
            <a:solidFill>
              <a:schemeClr val="tx1"/>
            </a:solidFill>
            <a:prstDash val="solid"/>
            <a:headEnd type="none" w="med" len="med"/>
            <a:tailEnd type="none" w="med" len="med"/>
          </a:ln>
        </p:spPr>
      </p:sp>
      <p:sp>
        <p:nvSpPr>
          <p:cNvPr id="1055757" name="直接连接符 1055756"/>
          <p:cNvSpPr/>
          <p:nvPr/>
        </p:nvSpPr>
        <p:spPr>
          <a:xfrm flipH="1">
            <a:off x="3733800" y="3581400"/>
            <a:ext cx="381000" cy="685800"/>
          </a:xfrm>
          <a:prstGeom prst="line">
            <a:avLst/>
          </a:prstGeom>
          <a:ln w="9525" cap="flat" cmpd="sng">
            <a:solidFill>
              <a:schemeClr val="tx1"/>
            </a:solidFill>
            <a:prstDash val="solid"/>
            <a:headEnd type="none" w="med" len="med"/>
            <a:tailEnd type="none" w="med" len="med"/>
          </a:ln>
        </p:spPr>
      </p:sp>
      <p:sp>
        <p:nvSpPr>
          <p:cNvPr id="1055758" name="直接连接符 1055757"/>
          <p:cNvSpPr/>
          <p:nvPr/>
        </p:nvSpPr>
        <p:spPr>
          <a:xfrm flipH="1">
            <a:off x="3810000" y="3733800"/>
            <a:ext cx="304800" cy="533400"/>
          </a:xfrm>
          <a:prstGeom prst="line">
            <a:avLst/>
          </a:prstGeom>
          <a:ln w="9525" cap="flat" cmpd="sng">
            <a:solidFill>
              <a:schemeClr val="tx1"/>
            </a:solidFill>
            <a:prstDash val="solid"/>
            <a:headEnd type="none" w="med" len="med"/>
            <a:tailEnd type="none" w="med" len="med"/>
          </a:ln>
        </p:spPr>
      </p:sp>
      <p:sp>
        <p:nvSpPr>
          <p:cNvPr id="1055759" name="直接连接符 1055758"/>
          <p:cNvSpPr/>
          <p:nvPr/>
        </p:nvSpPr>
        <p:spPr>
          <a:xfrm flipH="1">
            <a:off x="3962400" y="3886200"/>
            <a:ext cx="228600" cy="381000"/>
          </a:xfrm>
          <a:prstGeom prst="line">
            <a:avLst/>
          </a:prstGeom>
          <a:ln w="9525" cap="flat" cmpd="sng">
            <a:solidFill>
              <a:schemeClr val="tx1"/>
            </a:solidFill>
            <a:prstDash val="solid"/>
            <a:headEnd type="none" w="med" len="med"/>
            <a:tailEnd type="none" w="med" len="med"/>
          </a:ln>
        </p:spPr>
      </p:sp>
      <p:sp>
        <p:nvSpPr>
          <p:cNvPr id="1055760" name="直接连接符 1055759"/>
          <p:cNvSpPr/>
          <p:nvPr/>
        </p:nvSpPr>
        <p:spPr>
          <a:xfrm flipH="1">
            <a:off x="4114800" y="3962400"/>
            <a:ext cx="152400" cy="228600"/>
          </a:xfrm>
          <a:prstGeom prst="line">
            <a:avLst/>
          </a:prstGeom>
          <a:ln w="9525" cap="flat" cmpd="sng">
            <a:solidFill>
              <a:schemeClr val="tx1"/>
            </a:solidFill>
            <a:prstDash val="solid"/>
            <a:headEnd type="none" w="med" len="med"/>
            <a:tailEnd type="none" w="med" len="med"/>
          </a:ln>
        </p:spPr>
      </p:sp>
      <p:sp>
        <p:nvSpPr>
          <p:cNvPr id="1055761" name="文本框 1055760"/>
          <p:cNvSpPr txBox="1"/>
          <p:nvPr/>
        </p:nvSpPr>
        <p:spPr>
          <a:xfrm>
            <a:off x="3505200" y="2895600"/>
            <a:ext cx="409575" cy="641350"/>
          </a:xfrm>
          <a:prstGeom prst="rect">
            <a:avLst/>
          </a:prstGeom>
          <a:noFill/>
          <a:ln w="9525">
            <a:noFill/>
          </a:ln>
        </p:spPr>
        <p:txBody>
          <a:bodyPr wrap="none" lIns="90000" tIns="46800" rIns="90000" bIns="46800" anchor="ctr">
            <a:spAutoFit/>
          </a:bodyPr>
          <a:p>
            <a:pPr algn="ctr">
              <a:spcBef>
                <a:spcPct val="0"/>
              </a:spcBef>
            </a:pPr>
            <a:r>
              <a:rPr lang="en-US" altLang="en-US" sz="3600">
                <a:solidFill>
                  <a:srgbClr val="FF0000"/>
                </a:solidFill>
                <a:latin typeface="宋体" panose="02010600030101010101" pitchFamily="2" charset="-122"/>
              </a:rPr>
              <a:t>A</a:t>
            </a:r>
            <a:endParaRPr lang="en-US" altLang="zh-CN" sz="1600" b="0">
              <a:latin typeface="宋体" panose="02010600030101010101" pitchFamily="2" charset="-122"/>
            </a:endParaRPr>
          </a:p>
        </p:txBody>
      </p:sp>
      <p:sp>
        <p:nvSpPr>
          <p:cNvPr id="1055762" name="文本框 1055761"/>
          <p:cNvSpPr txBox="1"/>
          <p:nvPr/>
        </p:nvSpPr>
        <p:spPr>
          <a:xfrm>
            <a:off x="4673600" y="3260725"/>
            <a:ext cx="409575" cy="641350"/>
          </a:xfrm>
          <a:prstGeom prst="rect">
            <a:avLst/>
          </a:prstGeom>
          <a:noFill/>
          <a:ln w="9525">
            <a:noFill/>
          </a:ln>
        </p:spPr>
        <p:txBody>
          <a:bodyPr wrap="none" lIns="90000" tIns="46800" rIns="90000" bIns="46800" anchor="ctr">
            <a:spAutoFit/>
          </a:bodyPr>
          <a:p>
            <a:pPr algn="ctr">
              <a:spcBef>
                <a:spcPct val="0"/>
              </a:spcBef>
            </a:pPr>
            <a:r>
              <a:rPr lang="en-US" altLang="zh-CN" sz="3600">
                <a:solidFill>
                  <a:srgbClr val="FF0000"/>
                </a:solidFill>
                <a:latin typeface="宋体" panose="02010600030101010101" pitchFamily="2" charset="-122"/>
              </a:rPr>
              <a:t>B</a:t>
            </a:r>
            <a:endParaRPr lang="en-US" altLang="zh-CN" sz="1600" b="0">
              <a:latin typeface="宋体" panose="02010600030101010101" pitchFamily="2" charset="-122"/>
            </a:endParaRPr>
          </a:p>
        </p:txBody>
      </p:sp>
      <p:sp>
        <p:nvSpPr>
          <p:cNvPr id="1055763" name="直接连接符 1055762"/>
          <p:cNvSpPr/>
          <p:nvPr/>
        </p:nvSpPr>
        <p:spPr>
          <a:xfrm>
            <a:off x="3124200" y="2819400"/>
            <a:ext cx="304800" cy="76200"/>
          </a:xfrm>
          <a:prstGeom prst="line">
            <a:avLst/>
          </a:prstGeom>
          <a:ln w="9525" cap="flat" cmpd="sng">
            <a:solidFill>
              <a:schemeClr val="tx1"/>
            </a:solidFill>
            <a:prstDash val="solid"/>
            <a:headEnd type="none" w="med" len="med"/>
            <a:tailEnd type="triangle" w="med" len="med"/>
          </a:ln>
        </p:spPr>
      </p:sp>
      <p:sp>
        <p:nvSpPr>
          <p:cNvPr id="1055764" name="直接连接符 1055763"/>
          <p:cNvSpPr/>
          <p:nvPr/>
        </p:nvSpPr>
        <p:spPr>
          <a:xfrm flipH="1">
            <a:off x="1447800" y="2819400"/>
            <a:ext cx="1676400" cy="0"/>
          </a:xfrm>
          <a:prstGeom prst="line">
            <a:avLst/>
          </a:prstGeom>
          <a:ln w="9525" cap="flat" cmpd="sng">
            <a:solidFill>
              <a:schemeClr val="tx1"/>
            </a:solidFill>
            <a:prstDash val="solid"/>
            <a:headEnd type="none" w="med" len="med"/>
            <a:tailEnd type="none" w="med" len="med"/>
          </a:ln>
        </p:spPr>
      </p:sp>
      <p:sp>
        <p:nvSpPr>
          <p:cNvPr id="1055765" name="直接连接符 1055764"/>
          <p:cNvSpPr/>
          <p:nvPr/>
        </p:nvSpPr>
        <p:spPr>
          <a:xfrm flipH="1">
            <a:off x="5562600" y="3352800"/>
            <a:ext cx="609600" cy="381000"/>
          </a:xfrm>
          <a:prstGeom prst="line">
            <a:avLst/>
          </a:prstGeom>
          <a:ln w="9525" cap="flat" cmpd="sng">
            <a:solidFill>
              <a:schemeClr val="tx1"/>
            </a:solidFill>
            <a:prstDash val="solid"/>
            <a:headEnd type="none" w="med" len="med"/>
            <a:tailEnd type="triangle" w="med" len="med"/>
          </a:ln>
        </p:spPr>
      </p:sp>
      <p:sp>
        <p:nvSpPr>
          <p:cNvPr id="1055766" name="直接连接符 1055765"/>
          <p:cNvSpPr/>
          <p:nvPr/>
        </p:nvSpPr>
        <p:spPr>
          <a:xfrm>
            <a:off x="6172200" y="3352800"/>
            <a:ext cx="1828800" cy="0"/>
          </a:xfrm>
          <a:prstGeom prst="line">
            <a:avLst/>
          </a:prstGeom>
          <a:ln w="9525" cap="flat" cmpd="sng">
            <a:solidFill>
              <a:schemeClr val="tx1"/>
            </a:solidFill>
            <a:prstDash val="solid"/>
            <a:headEnd type="none" w="med" len="med"/>
            <a:tailEnd type="none" w="med" len="med"/>
          </a:ln>
        </p:spPr>
      </p:sp>
      <p:sp>
        <p:nvSpPr>
          <p:cNvPr id="1055767" name="直接连接符 1055766"/>
          <p:cNvSpPr/>
          <p:nvPr/>
        </p:nvSpPr>
        <p:spPr>
          <a:xfrm>
            <a:off x="4267200" y="2438400"/>
            <a:ext cx="0" cy="914400"/>
          </a:xfrm>
          <a:prstGeom prst="line">
            <a:avLst/>
          </a:prstGeom>
          <a:ln w="9525" cap="flat" cmpd="sng">
            <a:solidFill>
              <a:schemeClr val="tx1"/>
            </a:solidFill>
            <a:prstDash val="solid"/>
            <a:headEnd type="none" w="med" len="med"/>
            <a:tailEnd type="triangle" w="med" len="med"/>
          </a:ln>
        </p:spPr>
      </p:sp>
      <p:sp>
        <p:nvSpPr>
          <p:cNvPr id="1055768" name="直接连接符 1055767"/>
          <p:cNvSpPr/>
          <p:nvPr/>
        </p:nvSpPr>
        <p:spPr>
          <a:xfrm>
            <a:off x="4267200" y="2438400"/>
            <a:ext cx="1828800" cy="0"/>
          </a:xfrm>
          <a:prstGeom prst="line">
            <a:avLst/>
          </a:prstGeom>
          <a:ln w="9525">
            <a:noFill/>
          </a:ln>
        </p:spPr>
      </p:sp>
      <p:sp>
        <p:nvSpPr>
          <p:cNvPr id="1055769" name="文本框 1055768"/>
          <p:cNvSpPr txBox="1"/>
          <p:nvPr/>
        </p:nvSpPr>
        <p:spPr>
          <a:xfrm>
            <a:off x="4191000" y="1981200"/>
            <a:ext cx="1295400" cy="519113"/>
          </a:xfrm>
          <a:prstGeom prst="rect">
            <a:avLst/>
          </a:prstGeom>
          <a:noFill/>
          <a:ln w="9525">
            <a:noFill/>
          </a:ln>
        </p:spPr>
        <p:txBody>
          <a:bodyPr lIns="90000" tIns="46800" rIns="90000" bIns="46800" anchor="ctr">
            <a:spAutoFit/>
          </a:bodyPr>
          <a:p>
            <a:pPr algn="ctr">
              <a:spcBef>
                <a:spcPct val="0"/>
              </a:spcBef>
            </a:pPr>
            <a:r>
              <a:rPr lang="en-US" altLang="zh-CN">
                <a:solidFill>
                  <a:srgbClr val="66FF66"/>
                </a:solidFill>
                <a:latin typeface="宋体" panose="02010600030101010101" pitchFamily="2" charset="-122"/>
              </a:rPr>
              <a:t>A*B=C</a:t>
            </a:r>
            <a:endParaRPr lang="en-US" altLang="zh-CN" sz="1600" b="0">
              <a:solidFill>
                <a:srgbClr val="66FF66"/>
              </a:solidFill>
              <a:latin typeface="宋体" panose="02010600030101010101" pitchFamily="2" charset="-122"/>
            </a:endParaRPr>
          </a:p>
        </p:txBody>
      </p:sp>
      <p:sp>
        <p:nvSpPr>
          <p:cNvPr id="1055770" name="直接连接符 1055769"/>
          <p:cNvSpPr/>
          <p:nvPr/>
        </p:nvSpPr>
        <p:spPr>
          <a:xfrm>
            <a:off x="4267200" y="2438400"/>
            <a:ext cx="1066800" cy="0"/>
          </a:xfrm>
          <a:prstGeom prst="line">
            <a:avLst/>
          </a:prstGeom>
          <a:ln w="9525" cap="flat" cmpd="sng">
            <a:solidFill>
              <a:schemeClr val="tx1"/>
            </a:solidFill>
            <a:prstDash val="solid"/>
            <a:headEnd type="none" w="med" len="med"/>
            <a:tailEnd type="none" w="med" len="med"/>
          </a:ln>
        </p:spPr>
      </p:sp>
      <p:sp>
        <p:nvSpPr>
          <p:cNvPr id="1055771" name="文本框 1055770"/>
          <p:cNvSpPr txBox="1"/>
          <p:nvPr/>
        </p:nvSpPr>
        <p:spPr>
          <a:xfrm>
            <a:off x="4064000" y="3260725"/>
            <a:ext cx="409575" cy="641350"/>
          </a:xfrm>
          <a:prstGeom prst="rect">
            <a:avLst/>
          </a:prstGeom>
          <a:noFill/>
          <a:ln w="9525">
            <a:noFill/>
          </a:ln>
        </p:spPr>
        <p:txBody>
          <a:bodyPr wrap="none" lIns="90000" tIns="46800" rIns="90000" bIns="46800" anchor="ctr">
            <a:spAutoFit/>
          </a:bodyPr>
          <a:p>
            <a:pPr algn="ctr">
              <a:spcBef>
                <a:spcPct val="0"/>
              </a:spcBef>
            </a:pPr>
            <a:r>
              <a:rPr lang="en-US" altLang="zh-CN" sz="3600">
                <a:solidFill>
                  <a:srgbClr val="FF0000"/>
                </a:solidFill>
                <a:latin typeface="宋体" panose="02010600030101010101" pitchFamily="2" charset="-122"/>
              </a:rPr>
              <a:t>C</a:t>
            </a:r>
            <a:endParaRPr lang="en-US" altLang="zh-CN" sz="1600" b="0">
              <a:latin typeface="宋体" panose="02010600030101010101" pitchFamily="2" charset="-122"/>
            </a:endParaRPr>
          </a:p>
        </p:txBody>
      </p:sp>
      <p:sp>
        <p:nvSpPr>
          <p:cNvPr id="1055772" name="文本框 1055771"/>
          <p:cNvSpPr txBox="1"/>
          <p:nvPr/>
        </p:nvSpPr>
        <p:spPr>
          <a:xfrm>
            <a:off x="1524000" y="2286000"/>
            <a:ext cx="1408113" cy="581025"/>
          </a:xfrm>
          <a:prstGeom prst="rect">
            <a:avLst/>
          </a:prstGeom>
          <a:noFill/>
          <a:ln w="9525">
            <a:noFill/>
          </a:ln>
        </p:spPr>
        <p:txBody>
          <a:bodyPr wrap="none" lIns="90000" tIns="46800" rIns="90000" bIns="46800" anchor="ctr">
            <a:spAutoFit/>
          </a:bodyPr>
          <a:p>
            <a:pPr algn="ctr">
              <a:spcBef>
                <a:spcPct val="0"/>
              </a:spcBef>
            </a:pPr>
            <a:r>
              <a:rPr lang="zh-CN" altLang="en-US" sz="1600" dirty="0">
                <a:latin typeface="宋体" panose="02010600030101010101" pitchFamily="2" charset="-122"/>
              </a:rPr>
              <a:t>船 舶 市 场</a:t>
            </a:r>
            <a:endParaRPr lang="zh-CN" altLang="en-US" sz="1600" dirty="0">
              <a:latin typeface="宋体" panose="02010600030101010101" pitchFamily="2" charset="-122"/>
            </a:endParaRPr>
          </a:p>
          <a:p>
            <a:pPr algn="ctr">
              <a:spcBef>
                <a:spcPct val="0"/>
              </a:spcBef>
            </a:pPr>
            <a:r>
              <a:rPr lang="zh-CN" altLang="en-US" sz="1600" dirty="0">
                <a:latin typeface="宋体" panose="02010600030101010101" pitchFamily="2" charset="-122"/>
              </a:rPr>
              <a:t>（</a:t>
            </a:r>
            <a:r>
              <a:rPr lang="en-US" altLang="zh-CN" sz="1600" dirty="0">
                <a:latin typeface="宋体" panose="02010600030101010101" pitchFamily="2" charset="-122"/>
              </a:rPr>
              <a:t>98</a:t>
            </a:r>
            <a:r>
              <a:rPr lang="zh-CN" altLang="en-US" sz="1600" dirty="0">
                <a:latin typeface="宋体" panose="02010600030101010101" pitchFamily="2" charset="-122"/>
              </a:rPr>
              <a:t>条记录）</a:t>
            </a:r>
            <a:endParaRPr lang="zh-CN" altLang="en-US" sz="1600" b="0" dirty="0">
              <a:latin typeface="宋体" panose="02010600030101010101" pitchFamily="2" charset="-122"/>
            </a:endParaRPr>
          </a:p>
        </p:txBody>
      </p:sp>
      <p:sp>
        <p:nvSpPr>
          <p:cNvPr id="1055773" name="文本框 1055772"/>
          <p:cNvSpPr txBox="1"/>
          <p:nvPr/>
        </p:nvSpPr>
        <p:spPr>
          <a:xfrm>
            <a:off x="6324600" y="2819400"/>
            <a:ext cx="1408113" cy="581025"/>
          </a:xfrm>
          <a:prstGeom prst="rect">
            <a:avLst/>
          </a:prstGeom>
          <a:noFill/>
          <a:ln w="9525">
            <a:noFill/>
          </a:ln>
        </p:spPr>
        <p:txBody>
          <a:bodyPr wrap="none" lIns="90000" tIns="46800" rIns="90000" bIns="46800" anchor="ctr">
            <a:spAutoFit/>
          </a:bodyPr>
          <a:p>
            <a:pPr algn="ctr">
              <a:spcBef>
                <a:spcPct val="0"/>
              </a:spcBef>
            </a:pPr>
            <a:r>
              <a:rPr lang="en-US" altLang="en-US" sz="1600">
                <a:latin typeface="宋体" panose="02010600030101010101" pitchFamily="2" charset="-122"/>
              </a:rPr>
              <a:t>VLCC </a:t>
            </a:r>
            <a:r>
              <a:rPr lang="zh-CN" altLang="en-US" sz="1600" dirty="0">
                <a:latin typeface="宋体" panose="02010600030101010101" pitchFamily="2" charset="-122"/>
              </a:rPr>
              <a:t>船 舶</a:t>
            </a:r>
            <a:endParaRPr lang="zh-CN" altLang="en-US" sz="1600" dirty="0">
              <a:latin typeface="宋体" panose="02010600030101010101" pitchFamily="2" charset="-122"/>
            </a:endParaRPr>
          </a:p>
          <a:p>
            <a:pPr algn="ctr">
              <a:spcBef>
                <a:spcPct val="0"/>
              </a:spcBef>
            </a:pPr>
            <a:r>
              <a:rPr lang="zh-CN" altLang="en-US" sz="1600" dirty="0">
                <a:latin typeface="宋体" panose="02010600030101010101" pitchFamily="2" charset="-122"/>
              </a:rPr>
              <a:t>（</a:t>
            </a:r>
            <a:r>
              <a:rPr lang="en-US" altLang="zh-CN" sz="1600" dirty="0">
                <a:latin typeface="宋体" panose="02010600030101010101" pitchFamily="2" charset="-122"/>
              </a:rPr>
              <a:t>36</a:t>
            </a:r>
            <a:r>
              <a:rPr lang="zh-CN" altLang="en-US" sz="1600" dirty="0">
                <a:latin typeface="宋体" panose="02010600030101010101" pitchFamily="2" charset="-122"/>
              </a:rPr>
              <a:t>条记录）</a:t>
            </a:r>
            <a:endParaRPr lang="zh-CN" altLang="en-US" sz="1600" b="0" dirty="0">
              <a:latin typeface="宋体" panose="02010600030101010101" pitchFamily="2" charset="-122"/>
            </a:endParaRPr>
          </a:p>
        </p:txBody>
      </p:sp>
      <p:sp>
        <p:nvSpPr>
          <p:cNvPr id="1055774" name="文本框 1055773"/>
          <p:cNvSpPr txBox="1"/>
          <p:nvPr/>
        </p:nvSpPr>
        <p:spPr>
          <a:xfrm>
            <a:off x="3411538" y="3489325"/>
            <a:ext cx="650875" cy="641350"/>
          </a:xfrm>
          <a:prstGeom prst="rect">
            <a:avLst/>
          </a:prstGeom>
          <a:noFill/>
          <a:ln w="9525">
            <a:noFill/>
          </a:ln>
        </p:spPr>
        <p:txBody>
          <a:bodyPr wrap="none" lIns="90000" tIns="46800" rIns="90000" bIns="46800" anchor="ctr">
            <a:spAutoFit/>
          </a:bodyPr>
          <a:p>
            <a:pPr algn="ctr">
              <a:spcBef>
                <a:spcPct val="0"/>
              </a:spcBef>
            </a:pPr>
            <a:r>
              <a:rPr lang="zh-CN" altLang="zh-CN" baseline="50000">
                <a:solidFill>
                  <a:srgbClr val="FF0000"/>
                </a:solidFill>
                <a:latin typeface="宋体" panose="02010600030101010101" pitchFamily="2" charset="-122"/>
              </a:rPr>
              <a:t>“</a:t>
            </a:r>
            <a:r>
              <a:rPr lang="en-US" altLang="zh-CN" sz="3600">
                <a:solidFill>
                  <a:srgbClr val="FF0000"/>
                </a:solidFill>
                <a:latin typeface="宋体" panose="02010600030101010101" pitchFamily="2" charset="-122"/>
              </a:rPr>
              <a:t>A</a:t>
            </a:r>
            <a:r>
              <a:rPr lang="en-US" altLang="zh-CN" baseline="50000">
                <a:solidFill>
                  <a:srgbClr val="FF0000"/>
                </a:solidFill>
                <a:latin typeface="宋体" panose="02010600030101010101" pitchFamily="2" charset="-122"/>
              </a:rPr>
              <a:t>”</a:t>
            </a:r>
            <a:endParaRPr lang="en-US" altLang="zh-CN" sz="1600" b="0">
              <a:latin typeface="宋体" panose="02010600030101010101" pitchFamily="2" charset="-122"/>
            </a:endParaRPr>
          </a:p>
        </p:txBody>
      </p:sp>
      <p:sp>
        <p:nvSpPr>
          <p:cNvPr id="1055775" name="直接连接符 1055774"/>
          <p:cNvSpPr/>
          <p:nvPr/>
        </p:nvSpPr>
        <p:spPr>
          <a:xfrm flipH="1" flipV="1">
            <a:off x="4114800" y="4191000"/>
            <a:ext cx="685800" cy="304800"/>
          </a:xfrm>
          <a:prstGeom prst="line">
            <a:avLst/>
          </a:prstGeom>
          <a:ln w="9525" cap="flat" cmpd="sng">
            <a:solidFill>
              <a:schemeClr val="tx1"/>
            </a:solidFill>
            <a:prstDash val="solid"/>
            <a:headEnd type="none" w="med" len="med"/>
            <a:tailEnd type="triangle" w="med" len="med"/>
          </a:ln>
        </p:spPr>
      </p:sp>
      <p:sp>
        <p:nvSpPr>
          <p:cNvPr id="1055776" name="直接连接符 1055775"/>
          <p:cNvSpPr/>
          <p:nvPr/>
        </p:nvSpPr>
        <p:spPr>
          <a:xfrm>
            <a:off x="4800600" y="4495800"/>
            <a:ext cx="3733800" cy="0"/>
          </a:xfrm>
          <a:prstGeom prst="line">
            <a:avLst/>
          </a:prstGeom>
          <a:ln w="9525" cap="flat" cmpd="sng">
            <a:solidFill>
              <a:schemeClr val="tx1"/>
            </a:solidFill>
            <a:prstDash val="solid"/>
            <a:headEnd type="none" w="med" len="med"/>
            <a:tailEnd type="none" w="med" len="med"/>
          </a:ln>
        </p:spPr>
      </p:sp>
      <p:sp>
        <p:nvSpPr>
          <p:cNvPr id="1055777" name="文本框 1055776"/>
          <p:cNvSpPr txBox="1"/>
          <p:nvPr/>
        </p:nvSpPr>
        <p:spPr>
          <a:xfrm>
            <a:off x="5105400" y="3962400"/>
            <a:ext cx="3835400" cy="581025"/>
          </a:xfrm>
          <a:prstGeom prst="rect">
            <a:avLst/>
          </a:prstGeom>
          <a:noFill/>
          <a:ln w="9525">
            <a:noFill/>
          </a:ln>
        </p:spPr>
        <p:txBody>
          <a:bodyPr lIns="90000" tIns="46800" rIns="90000" bIns="46800" anchor="ctr">
            <a:spAutoFit/>
          </a:bodyPr>
          <a:p>
            <a:pPr algn="ctr">
              <a:spcBef>
                <a:spcPct val="0"/>
              </a:spcBef>
            </a:pPr>
            <a:r>
              <a:rPr lang="en-US" altLang="en-US" sz="1600">
                <a:latin typeface="宋体" panose="02010600030101010101" pitchFamily="2" charset="-122"/>
              </a:rPr>
              <a:t>除VLCC</a:t>
            </a:r>
            <a:r>
              <a:rPr lang="zh-CN" altLang="en-US" sz="1600" dirty="0">
                <a:latin typeface="宋体" panose="02010600030101010101" pitchFamily="2" charset="-122"/>
              </a:rPr>
              <a:t>船舶市场外其他</a:t>
            </a:r>
            <a:endParaRPr lang="zh-CN" altLang="en-US" sz="1600" dirty="0">
              <a:latin typeface="宋体" panose="02010600030101010101" pitchFamily="2" charset="-122"/>
            </a:endParaRPr>
          </a:p>
          <a:p>
            <a:pPr algn="ctr">
              <a:spcBef>
                <a:spcPct val="0"/>
              </a:spcBef>
            </a:pPr>
            <a:r>
              <a:rPr lang="zh-CN" altLang="en-US" sz="1600" dirty="0">
                <a:latin typeface="宋体" panose="02010600030101010101" pitchFamily="2" charset="-122"/>
              </a:rPr>
              <a:t>船舶市场（</a:t>
            </a:r>
            <a:r>
              <a:rPr lang="en-US" altLang="zh-CN" sz="1600" dirty="0">
                <a:latin typeface="宋体" panose="02010600030101010101" pitchFamily="2" charset="-122"/>
              </a:rPr>
              <a:t>80</a:t>
            </a:r>
            <a:r>
              <a:rPr lang="zh-CN" altLang="en-US" sz="1600" dirty="0">
                <a:latin typeface="宋体" panose="02010600030101010101" pitchFamily="2" charset="-122"/>
              </a:rPr>
              <a:t>条记录）</a:t>
            </a:r>
            <a:endParaRPr lang="zh-CN" altLang="en-US" sz="1600" b="0" dirty="0">
              <a:latin typeface="宋体" panose="02010600030101010101" pitchFamily="2" charset="-122"/>
            </a:endParaRPr>
          </a:p>
        </p:txBody>
      </p:sp>
      <p:sp>
        <p:nvSpPr>
          <p:cNvPr id="1055778" name="文本框 1055777"/>
          <p:cNvSpPr txBox="1"/>
          <p:nvPr/>
        </p:nvSpPr>
        <p:spPr>
          <a:xfrm>
            <a:off x="1071563" y="4648200"/>
            <a:ext cx="7402512" cy="457200"/>
          </a:xfrm>
          <a:prstGeom prst="rect">
            <a:avLst/>
          </a:prstGeom>
          <a:noFill/>
          <a:ln w="9525">
            <a:noFill/>
          </a:ln>
        </p:spPr>
        <p:txBody>
          <a:bodyPr wrap="none" lIns="90000" tIns="46800" rIns="90000" bIns="46800" anchor="ctr">
            <a:spAutoFit/>
          </a:bodyPr>
          <a:p>
            <a:pPr algn="ctr">
              <a:spcBef>
                <a:spcPct val="0"/>
              </a:spcBef>
            </a:pPr>
            <a:r>
              <a:rPr lang="en-US" altLang="zh-CN" sz="2400">
                <a:solidFill>
                  <a:srgbClr val="66FF66"/>
                </a:solidFill>
                <a:latin typeface="宋体" panose="02010600030101010101" pitchFamily="2" charset="-122"/>
              </a:rPr>
              <a:t>A-B=</a:t>
            </a:r>
            <a:r>
              <a:rPr lang="en-US" altLang="zh-CN" sz="2000" baseline="50000">
                <a:solidFill>
                  <a:srgbClr val="66FF66"/>
                </a:solidFill>
                <a:latin typeface="宋体" panose="02010600030101010101" pitchFamily="2" charset="-122"/>
              </a:rPr>
              <a:t>“</a:t>
            </a:r>
            <a:r>
              <a:rPr lang="en-US" altLang="zh-CN" sz="2400">
                <a:solidFill>
                  <a:srgbClr val="66FF66"/>
                </a:solidFill>
                <a:latin typeface="宋体" panose="02010600030101010101" pitchFamily="2" charset="-122"/>
              </a:rPr>
              <a:t>A</a:t>
            </a:r>
            <a:r>
              <a:rPr lang="en-US" altLang="zh-CN" sz="2000" baseline="50000">
                <a:solidFill>
                  <a:srgbClr val="66FF66"/>
                </a:solidFill>
                <a:latin typeface="宋体" panose="02010600030101010101" pitchFamily="2" charset="-122"/>
              </a:rPr>
              <a:t>”</a:t>
            </a:r>
            <a:r>
              <a:rPr lang="en-US" altLang="zh-CN" sz="2400">
                <a:solidFill>
                  <a:srgbClr val="66FF66"/>
                </a:solidFill>
                <a:latin typeface="宋体" panose="02010600030101010101" pitchFamily="2" charset="-122"/>
              </a:rPr>
              <a:t>=</a:t>
            </a:r>
            <a:r>
              <a:rPr lang="zh-CN" altLang="en-US" sz="2400" dirty="0">
                <a:latin typeface="宋体" panose="02010600030101010101" pitchFamily="2" charset="-122"/>
              </a:rPr>
              <a:t>除</a:t>
            </a:r>
            <a:r>
              <a:rPr lang="en-US" altLang="zh-CN" sz="2400" dirty="0">
                <a:latin typeface="宋体" panose="02010600030101010101" pitchFamily="2" charset="-122"/>
              </a:rPr>
              <a:t>VLCC</a:t>
            </a:r>
            <a:r>
              <a:rPr lang="zh-CN" altLang="en-US" sz="2400" dirty="0">
                <a:latin typeface="宋体" panose="02010600030101010101" pitchFamily="2" charset="-122"/>
              </a:rPr>
              <a:t>船舶市场外其他船舶市场（</a:t>
            </a:r>
            <a:r>
              <a:rPr lang="en-US" altLang="zh-CN" sz="2400" dirty="0">
                <a:latin typeface="宋体" panose="02010600030101010101" pitchFamily="2" charset="-122"/>
              </a:rPr>
              <a:t>80</a:t>
            </a:r>
            <a:r>
              <a:rPr lang="zh-CN" altLang="en-US" sz="2400" dirty="0">
                <a:latin typeface="宋体" panose="02010600030101010101" pitchFamily="2" charset="-122"/>
              </a:rPr>
              <a:t>条记录）</a:t>
            </a:r>
            <a:endParaRPr lang="zh-CN" altLang="en-US" sz="1600" b="0" dirty="0">
              <a:latin typeface="宋体" panose="02010600030101010101" pitchFamily="2" charset="-122"/>
            </a:endParaRPr>
          </a:p>
        </p:txBody>
      </p:sp>
      <p:sp>
        <p:nvSpPr>
          <p:cNvPr id="1055779" name="文本框 1055778"/>
          <p:cNvSpPr txBox="1"/>
          <p:nvPr/>
        </p:nvSpPr>
        <p:spPr>
          <a:xfrm>
            <a:off x="685800" y="5207000"/>
            <a:ext cx="8153400" cy="1311275"/>
          </a:xfrm>
          <a:prstGeom prst="rect">
            <a:avLst/>
          </a:prstGeom>
          <a:solidFill>
            <a:srgbClr val="FF99CC">
              <a:alpha val="50000"/>
            </a:srgbClr>
          </a:solidFill>
          <a:ln w="9525">
            <a:noFill/>
          </a:ln>
        </p:spPr>
        <p:txBody>
          <a:bodyPr lIns="90000" tIns="46800" rIns="90000" bIns="46800" anchor="ctr">
            <a:spAutoFit/>
          </a:bodyPr>
          <a:p>
            <a:pPr>
              <a:spcBef>
                <a:spcPct val="0"/>
              </a:spcBef>
            </a:pPr>
            <a:r>
              <a:rPr lang="en-US" altLang="zh-CN" sz="2000" dirty="0">
                <a:solidFill>
                  <a:srgbClr val="66FF66"/>
                </a:solidFill>
                <a:latin typeface="宋体" panose="02010600030101010101" pitchFamily="2" charset="-122"/>
              </a:rPr>
              <a:t>*</a:t>
            </a:r>
            <a:r>
              <a:rPr lang="zh-CN" altLang="en-US" sz="2000" dirty="0">
                <a:solidFill>
                  <a:srgbClr val="66FF66"/>
                </a:solidFill>
                <a:latin typeface="宋体" panose="02010600030101010101" pitchFamily="2" charset="-122"/>
              </a:rPr>
              <a:t>计算机通过“非”运算将除</a:t>
            </a:r>
            <a:r>
              <a:rPr lang="en-US" altLang="zh-CN" sz="2000" dirty="0">
                <a:solidFill>
                  <a:srgbClr val="66FF66"/>
                </a:solidFill>
                <a:latin typeface="宋体" panose="02010600030101010101" pitchFamily="2" charset="-122"/>
              </a:rPr>
              <a:t>VLCC</a:t>
            </a:r>
            <a:r>
              <a:rPr lang="zh-CN" altLang="en-US" sz="2000" dirty="0">
                <a:solidFill>
                  <a:srgbClr val="66FF66"/>
                </a:solidFill>
                <a:latin typeface="宋体" panose="02010600030101010101" pitchFamily="2" charset="-122"/>
              </a:rPr>
              <a:t>船舶外的其他船舶市场</a:t>
            </a:r>
            <a:r>
              <a:rPr lang="en-US" altLang="zh-CN" sz="2000" dirty="0">
                <a:solidFill>
                  <a:srgbClr val="66FF66"/>
                </a:solidFill>
                <a:latin typeface="宋体" panose="02010600030101010101" pitchFamily="2" charset="-122"/>
              </a:rPr>
              <a:t>80</a:t>
            </a:r>
            <a:r>
              <a:rPr lang="zh-CN" altLang="en-US" sz="2000" dirty="0">
                <a:solidFill>
                  <a:srgbClr val="66FF66"/>
                </a:solidFill>
                <a:latin typeface="宋体" panose="02010600030101010101" pitchFamily="2" charset="-122"/>
              </a:rPr>
              <a:t>条记录输出。</a:t>
            </a:r>
            <a:endParaRPr lang="zh-CN" altLang="en-US" sz="2000" dirty="0">
              <a:solidFill>
                <a:srgbClr val="66FF66"/>
              </a:solidFill>
              <a:latin typeface="宋体" panose="02010600030101010101" pitchFamily="2" charset="-122"/>
            </a:endParaRPr>
          </a:p>
          <a:p>
            <a:pPr>
              <a:spcBef>
                <a:spcPct val="0"/>
              </a:spcBef>
            </a:pPr>
            <a:r>
              <a:rPr lang="zh-CN" altLang="en-US" sz="2000" dirty="0">
                <a:solidFill>
                  <a:srgbClr val="66FF66"/>
                </a:solidFill>
                <a:latin typeface="宋体" panose="02010600030101010101" pitchFamily="2" charset="-122"/>
              </a:rPr>
              <a:t>    逻辑“非”可缩小检索范围，提高查准率，但运算要慎重，否则会把有用的文献排除，造成漏检。</a:t>
            </a:r>
            <a:endParaRPr lang="zh-CN" altLang="en-US" sz="1600" b="0" dirty="0">
              <a:solidFill>
                <a:srgbClr val="66FF66"/>
              </a:solidFill>
              <a:latin typeface="宋体" panose="02010600030101010101" pitchFamily="2" charset="-122"/>
            </a:endParaRPr>
          </a:p>
        </p:txBody>
      </p:sp>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55778"/>
                                        </p:tgtEl>
                                        <p:attrNameLst>
                                          <p:attrName>style.visibility</p:attrName>
                                        </p:attrNameLst>
                                      </p:cBhvr>
                                      <p:to>
                                        <p:strVal val="visible"/>
                                      </p:to>
                                    </p:set>
                                    <p:anim calcmode="lin" valueType="num">
                                      <p:cBhvr additive="base">
                                        <p:cTn id="7" dur="500" fill="hold"/>
                                        <p:tgtEl>
                                          <p:spTgt spid="1055778"/>
                                        </p:tgtEl>
                                        <p:attrNameLst>
                                          <p:attrName>ppt_x</p:attrName>
                                        </p:attrNameLst>
                                      </p:cBhvr>
                                      <p:tavLst>
                                        <p:tav tm="0">
                                          <p:val>
                                            <p:strVal val="#ppt_x"/>
                                          </p:val>
                                        </p:tav>
                                        <p:tav tm="100000">
                                          <p:val>
                                            <p:strVal val="#ppt_x"/>
                                          </p:val>
                                        </p:tav>
                                      </p:tavLst>
                                    </p:anim>
                                    <p:anim calcmode="lin" valueType="num">
                                      <p:cBhvr additive="base">
                                        <p:cTn id="8" dur="500" fill="hold"/>
                                        <p:tgtEl>
                                          <p:spTgt spid="105577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55779"/>
                                        </p:tgtEl>
                                        <p:attrNameLst>
                                          <p:attrName>style.visibility</p:attrName>
                                        </p:attrNameLst>
                                      </p:cBhvr>
                                      <p:to>
                                        <p:strVal val="visible"/>
                                      </p:to>
                                    </p:set>
                                    <p:anim calcmode="lin" valueType="num">
                                      <p:cBhvr additive="base">
                                        <p:cTn id="13" dur="500" fill="hold"/>
                                        <p:tgtEl>
                                          <p:spTgt spid="1055779"/>
                                        </p:tgtEl>
                                        <p:attrNameLst>
                                          <p:attrName>ppt_x</p:attrName>
                                        </p:attrNameLst>
                                      </p:cBhvr>
                                      <p:tavLst>
                                        <p:tav tm="0">
                                          <p:val>
                                            <p:strVal val="#ppt_x"/>
                                          </p:val>
                                        </p:tav>
                                        <p:tav tm="100000">
                                          <p:val>
                                            <p:strVal val="#ppt_x"/>
                                          </p:val>
                                        </p:tav>
                                      </p:tavLst>
                                    </p:anim>
                                    <p:anim calcmode="lin" valueType="num">
                                      <p:cBhvr additive="base">
                                        <p:cTn id="14" dur="500" fill="hold"/>
                                        <p:tgtEl>
                                          <p:spTgt spid="105577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5778" grpId="0"/>
      <p:bldP spid="105577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57794" name="标题 1057793"/>
          <p:cNvSpPr>
            <a:spLocks noGrp="1"/>
          </p:cNvSpPr>
          <p:nvPr>
            <p:ph type="title"/>
          </p:nvPr>
        </p:nvSpPr>
        <p:spPr>
          <a:xfrm>
            <a:off x="684213" y="836613"/>
            <a:ext cx="7772400" cy="742950"/>
          </a:xfrm>
        </p:spPr>
        <p:txBody>
          <a:bodyPr lIns="92075" tIns="46038" rIns="92075" bIns="46038" anchor="t" anchorCtr="1">
            <a:spAutoFit/>
          </a:bodyPr>
          <a:p>
            <a:r>
              <a:rPr lang="zh-CN" altLang="en-US" dirty="0">
                <a:solidFill>
                  <a:srgbClr val="66FF66"/>
                </a:solidFill>
              </a:rPr>
              <a:t>注意</a:t>
            </a:r>
            <a:r>
              <a:rPr lang="en-US" altLang="zh-CN">
                <a:solidFill>
                  <a:srgbClr val="66FF66"/>
                </a:solidFill>
              </a:rPr>
              <a:t>:</a:t>
            </a:r>
            <a:endParaRPr lang="en-US" altLang="zh-CN">
              <a:solidFill>
                <a:srgbClr val="66FF66"/>
              </a:solidFill>
            </a:endParaRPr>
          </a:p>
        </p:txBody>
      </p:sp>
      <p:sp>
        <p:nvSpPr>
          <p:cNvPr id="1057795" name="内容占位符 1057794"/>
          <p:cNvSpPr>
            <a:spLocks noGrp="1"/>
          </p:cNvSpPr>
          <p:nvPr>
            <p:ph idx="1"/>
          </p:nvPr>
        </p:nvSpPr>
        <p:spPr>
          <a:xfrm>
            <a:off x="684213" y="2133600"/>
            <a:ext cx="7772400" cy="1554163"/>
          </a:xfrm>
        </p:spPr>
        <p:txBody>
          <a:bodyPr lIns="92075" tIns="46038" rIns="92075" bIns="46038" anchor="t" anchorCtr="1">
            <a:spAutoFit/>
          </a:bodyPr>
          <a:p>
            <a:pPr>
              <a:lnSpc>
                <a:spcPct val="100000"/>
              </a:lnSpc>
            </a:pPr>
            <a:r>
              <a:rPr lang="zh-CN" altLang="en-US" dirty="0">
                <a:effectLst/>
                <a:latin typeface="宋体" panose="02010600030101010101" pitchFamily="2" charset="-122"/>
              </a:rPr>
              <a:t>逻辑算符的优先顺序是</a:t>
            </a:r>
            <a:r>
              <a:rPr lang="en-US" altLang="en-US">
                <a:effectLst/>
                <a:latin typeface="宋体" panose="02010600030101010101" pitchFamily="2" charset="-122"/>
              </a:rPr>
              <a:t>:先NOT,后AND,</a:t>
            </a:r>
            <a:r>
              <a:rPr lang="zh-CN" altLang="en-US" dirty="0">
                <a:effectLst/>
                <a:latin typeface="宋体" panose="02010600030101010101" pitchFamily="2" charset="-122"/>
              </a:rPr>
              <a:t>最后</a:t>
            </a:r>
            <a:r>
              <a:rPr lang="en-US" altLang="en-US">
                <a:effectLst/>
                <a:latin typeface="宋体" panose="02010600030101010101" pitchFamily="2" charset="-122"/>
              </a:rPr>
              <a:t>OR,</a:t>
            </a:r>
            <a:r>
              <a:rPr lang="zh-CN" altLang="en-US" dirty="0">
                <a:effectLst/>
                <a:latin typeface="宋体" panose="02010600030101010101" pitchFamily="2" charset="-122"/>
              </a:rPr>
              <a:t>使用括号“</a:t>
            </a:r>
            <a:r>
              <a:rPr lang="en-US" altLang="zh-CN" dirty="0">
                <a:effectLst/>
                <a:latin typeface="宋体" panose="02010600030101010101" pitchFamily="2" charset="-122"/>
              </a:rPr>
              <a:t>(  )”</a:t>
            </a:r>
            <a:r>
              <a:rPr lang="zh-CN" altLang="en-US" dirty="0">
                <a:effectLst/>
                <a:latin typeface="宋体" panose="02010600030101010101" pitchFamily="2" charset="-122"/>
              </a:rPr>
              <a:t>可改变顺序，即先括号内</a:t>
            </a:r>
            <a:r>
              <a:rPr lang="en-US" altLang="zh-CN" dirty="0">
                <a:effectLst/>
                <a:latin typeface="宋体" panose="02010600030101010101" pitchFamily="2" charset="-122"/>
              </a:rPr>
              <a:t>,</a:t>
            </a:r>
            <a:r>
              <a:rPr lang="zh-CN" altLang="en-US" dirty="0">
                <a:effectLst/>
                <a:latin typeface="宋体" panose="02010600030101010101" pitchFamily="2" charset="-122"/>
              </a:rPr>
              <a:t>后括号外。</a:t>
            </a:r>
            <a:endParaRPr lang="zh-CN" altLang="en-US" dirty="0">
              <a:effectLst/>
              <a:latin typeface="宋体" panose="02010600030101010101" pitchFamily="2" charset="-122"/>
            </a:endParaRPr>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59842" name="标题 1059841"/>
          <p:cNvSpPr>
            <a:spLocks noGrp="1"/>
          </p:cNvSpPr>
          <p:nvPr>
            <p:ph type="title"/>
          </p:nvPr>
        </p:nvSpPr>
        <p:spPr/>
        <p:txBody>
          <a:bodyPr lIns="92075" tIns="46038" rIns="92075" bIns="46038" anchor="t" anchorCtr="1">
            <a:spAutoFit/>
          </a:bodyPr>
          <a:p>
            <a:r>
              <a:rPr lang="zh-CN" altLang="en-US" dirty="0"/>
              <a:t>检索式</a:t>
            </a:r>
            <a:endParaRPr lang="zh-CN" altLang="en-US" dirty="0"/>
          </a:p>
        </p:txBody>
      </p:sp>
      <p:sp>
        <p:nvSpPr>
          <p:cNvPr id="1059843" name="文本占位符 1059842"/>
          <p:cNvSpPr>
            <a:spLocks noGrp="1"/>
          </p:cNvSpPr>
          <p:nvPr>
            <p:ph type="body" idx="1"/>
          </p:nvPr>
        </p:nvSpPr>
        <p:spPr>
          <a:xfrm>
            <a:off x="690563" y="1414463"/>
            <a:ext cx="7772400" cy="3997325"/>
          </a:xfrm>
        </p:spPr>
        <p:txBody>
          <a:bodyPr lIns="92075" tIns="46038" rIns="92075" bIns="46038" anchor="t" anchorCtr="1">
            <a:spAutoFit/>
          </a:bodyPr>
          <a:p>
            <a:pPr>
              <a:buNone/>
            </a:pPr>
            <a:r>
              <a:rPr lang="en-US" altLang="zh-CN" dirty="0">
                <a:solidFill>
                  <a:srgbClr val="66FF66"/>
                </a:solidFill>
                <a:effectLst/>
              </a:rPr>
              <a:t>    </a:t>
            </a:r>
            <a:r>
              <a:rPr lang="zh-CN" altLang="en-US" dirty="0">
                <a:effectLst/>
              </a:rPr>
              <a:t>查新课题：港口铁路集疏运系统规划及优化方法研究</a:t>
            </a:r>
            <a:r>
              <a:rPr lang="zh-CN" altLang="en-US" dirty="0">
                <a:solidFill>
                  <a:srgbClr val="66FF66"/>
                </a:solidFill>
              </a:rPr>
              <a:t> </a:t>
            </a:r>
            <a:endParaRPr lang="zh-CN" altLang="en-US">
              <a:solidFill>
                <a:srgbClr val="66FF66"/>
              </a:solidFill>
              <a:effectLst/>
              <a:latin typeface="宋体" panose="02010600030101010101" pitchFamily="2" charset="-122"/>
            </a:endParaRPr>
          </a:p>
          <a:p>
            <a:r>
              <a:rPr lang="zh-CN" altLang="en-US">
                <a:effectLst/>
                <a:latin typeface="宋体" panose="02010600030101010101" pitchFamily="2" charset="-122"/>
              </a:rPr>
              <a:t> </a:t>
            </a:r>
            <a:r>
              <a:rPr lang="en-US" altLang="zh-CN" dirty="0">
                <a:solidFill>
                  <a:srgbClr val="66FF66"/>
                </a:solidFill>
                <a:effectLst/>
                <a:latin typeface="宋体" panose="02010600030101010101" pitchFamily="2" charset="-122"/>
              </a:rPr>
              <a:t>((</a:t>
            </a:r>
            <a:r>
              <a:rPr lang="zh-CN" altLang="en-US" dirty="0">
                <a:solidFill>
                  <a:srgbClr val="66FF66"/>
                </a:solidFill>
                <a:effectLst/>
                <a:latin typeface="宋体" panose="02010600030101010101" pitchFamily="2" charset="-122"/>
              </a:rPr>
              <a:t>港口</a:t>
            </a:r>
            <a:r>
              <a:rPr lang="en-US" altLang="zh-CN" dirty="0">
                <a:solidFill>
                  <a:srgbClr val="66FF66"/>
                </a:solidFill>
                <a:effectLst/>
                <a:latin typeface="宋体" panose="02010600030101010101" pitchFamily="2" charset="-122"/>
              </a:rPr>
              <a:t>+</a:t>
            </a:r>
            <a:r>
              <a:rPr lang="zh-CN" altLang="en-US" dirty="0">
                <a:solidFill>
                  <a:srgbClr val="66FF66"/>
                </a:solidFill>
                <a:effectLst/>
                <a:latin typeface="宋体" panose="02010600030101010101" pitchFamily="2" charset="-122"/>
              </a:rPr>
              <a:t>码头</a:t>
            </a:r>
            <a:r>
              <a:rPr lang="en-US" altLang="zh-CN" dirty="0">
                <a:solidFill>
                  <a:srgbClr val="66FF66"/>
                </a:solidFill>
                <a:effectLst/>
                <a:latin typeface="宋体" panose="02010600030101010101" pitchFamily="2" charset="-122"/>
              </a:rPr>
              <a:t>+</a:t>
            </a:r>
            <a:r>
              <a:rPr lang="zh-CN" altLang="en-US" dirty="0">
                <a:solidFill>
                  <a:srgbClr val="66FF66"/>
                </a:solidFill>
                <a:effectLst/>
                <a:latin typeface="宋体" panose="02010600030101010101" pitchFamily="2" charset="-122"/>
              </a:rPr>
              <a:t>口岸</a:t>
            </a:r>
            <a:r>
              <a:rPr lang="en-US" altLang="zh-CN" dirty="0">
                <a:solidFill>
                  <a:srgbClr val="66FF66"/>
                </a:solidFill>
                <a:effectLst/>
                <a:latin typeface="宋体" panose="02010600030101010101" pitchFamily="2" charset="-122"/>
              </a:rPr>
              <a:t>+</a:t>
            </a:r>
            <a:r>
              <a:rPr lang="zh-CN" altLang="en-US" dirty="0">
                <a:solidFill>
                  <a:srgbClr val="66FF66"/>
                </a:solidFill>
                <a:effectLst/>
                <a:latin typeface="宋体" panose="02010600030101010101" pitchFamily="2" charset="-122"/>
              </a:rPr>
              <a:t>港区</a:t>
            </a:r>
            <a:r>
              <a:rPr lang="en-US" altLang="zh-CN" dirty="0">
                <a:solidFill>
                  <a:srgbClr val="66FF66"/>
                </a:solidFill>
                <a:effectLst/>
                <a:latin typeface="宋体" panose="02010600030101010101" pitchFamily="2" charset="-122"/>
              </a:rPr>
              <a:t>)*(</a:t>
            </a:r>
            <a:r>
              <a:rPr lang="zh-CN" altLang="en-US" dirty="0">
                <a:solidFill>
                  <a:srgbClr val="66FF66"/>
                </a:solidFill>
                <a:effectLst/>
                <a:latin typeface="宋体" panose="02010600030101010101" pitchFamily="2" charset="-122"/>
              </a:rPr>
              <a:t>铁路</a:t>
            </a:r>
            <a:r>
              <a:rPr lang="en-US" altLang="zh-CN" dirty="0">
                <a:solidFill>
                  <a:srgbClr val="66FF66"/>
                </a:solidFill>
                <a:effectLst/>
                <a:latin typeface="宋体" panose="02010600030101010101" pitchFamily="2" charset="-122"/>
              </a:rPr>
              <a:t>+</a:t>
            </a:r>
            <a:r>
              <a:rPr lang="zh-CN" altLang="en-US" dirty="0">
                <a:solidFill>
                  <a:srgbClr val="66FF66"/>
                </a:solidFill>
                <a:effectLst/>
                <a:latin typeface="宋体" panose="02010600030101010101" pitchFamily="2" charset="-122"/>
              </a:rPr>
              <a:t>铁道</a:t>
            </a:r>
            <a:r>
              <a:rPr lang="en-US" altLang="zh-CN">
                <a:solidFill>
                  <a:srgbClr val="66FF66"/>
                </a:solidFill>
                <a:effectLst/>
                <a:latin typeface="宋体" panose="02010600030101010101" pitchFamily="2" charset="-122"/>
              </a:rPr>
              <a:t>))</a:t>
            </a:r>
            <a:r>
              <a:rPr lang="en-US" altLang="zh-CN">
                <a:effectLst/>
                <a:latin typeface="宋体" panose="02010600030101010101" pitchFamily="2" charset="-122"/>
              </a:rPr>
              <a:t>*</a:t>
            </a:r>
            <a:r>
              <a:rPr lang="zh-CN" altLang="en-US" dirty="0">
                <a:solidFill>
                  <a:srgbClr val="FACA00"/>
                </a:solidFill>
                <a:effectLst/>
                <a:latin typeface="宋体" panose="02010600030101010101" pitchFamily="2" charset="-122"/>
              </a:rPr>
              <a:t>集疏运</a:t>
            </a:r>
            <a:endParaRPr lang="zh-CN" altLang="en-US" dirty="0">
              <a:solidFill>
                <a:srgbClr val="FACA00"/>
              </a:solidFill>
              <a:effectLst/>
              <a:latin typeface="宋体" panose="02010600030101010101" pitchFamily="2" charset="-122"/>
            </a:endParaRPr>
          </a:p>
          <a:p>
            <a:r>
              <a:rPr lang="zh-CN" altLang="en-US" dirty="0">
                <a:effectLst/>
                <a:latin typeface="宋体" panose="02010600030101010101" pitchFamily="2" charset="-122"/>
              </a:rPr>
              <a:t> </a:t>
            </a:r>
            <a:r>
              <a:rPr lang="en-US" altLang="zh-CN" dirty="0">
                <a:effectLst/>
                <a:latin typeface="宋体" panose="02010600030101010101" pitchFamily="2" charset="-122"/>
              </a:rPr>
              <a:t>(((</a:t>
            </a:r>
            <a:r>
              <a:rPr lang="zh-CN" altLang="en-US" dirty="0">
                <a:effectLst/>
                <a:latin typeface="宋体" panose="02010600030101010101" pitchFamily="2" charset="-122"/>
              </a:rPr>
              <a:t>港前</a:t>
            </a:r>
            <a:r>
              <a:rPr lang="en-US" altLang="zh-CN" dirty="0">
                <a:effectLst/>
                <a:latin typeface="宋体" panose="02010600030101010101" pitchFamily="2" charset="-122"/>
              </a:rPr>
              <a:t>+</a:t>
            </a:r>
            <a:r>
              <a:rPr lang="zh-CN" altLang="en-US" dirty="0">
                <a:effectLst/>
                <a:latin typeface="宋体" panose="02010600030101010101" pitchFamily="2" charset="-122"/>
              </a:rPr>
              <a:t>港区</a:t>
            </a:r>
            <a:r>
              <a:rPr lang="en-US" altLang="zh-CN" dirty="0">
                <a:effectLst/>
                <a:latin typeface="宋体" panose="02010600030101010101" pitchFamily="2" charset="-122"/>
              </a:rPr>
              <a:t>+</a:t>
            </a:r>
            <a:r>
              <a:rPr lang="zh-CN" altLang="en-US" dirty="0">
                <a:effectLst/>
                <a:latin typeface="宋体" panose="02010600030101010101" pitchFamily="2" charset="-122"/>
              </a:rPr>
              <a:t>港口</a:t>
            </a:r>
            <a:r>
              <a:rPr lang="en-US" altLang="zh-CN" dirty="0">
                <a:effectLst/>
                <a:latin typeface="宋体" panose="02010600030101010101" pitchFamily="2" charset="-122"/>
              </a:rPr>
              <a:t>+</a:t>
            </a:r>
            <a:r>
              <a:rPr lang="zh-CN" altLang="en-US" dirty="0">
                <a:effectLst/>
                <a:latin typeface="宋体" panose="02010600030101010101" pitchFamily="2" charset="-122"/>
              </a:rPr>
              <a:t>码头</a:t>
            </a:r>
            <a:r>
              <a:rPr lang="en-US" altLang="zh-CN" dirty="0">
                <a:effectLst/>
                <a:latin typeface="宋体" panose="02010600030101010101" pitchFamily="2" charset="-122"/>
              </a:rPr>
              <a:t>+</a:t>
            </a:r>
            <a:r>
              <a:rPr lang="zh-CN" altLang="en-US" dirty="0">
                <a:effectLst/>
                <a:latin typeface="宋体" panose="02010600030101010101" pitchFamily="2" charset="-122"/>
              </a:rPr>
              <a:t>口岸</a:t>
            </a:r>
            <a:r>
              <a:rPr lang="en-US" altLang="zh-CN" dirty="0">
                <a:effectLst/>
                <a:latin typeface="宋体" panose="02010600030101010101" pitchFamily="2" charset="-122"/>
              </a:rPr>
              <a:t>)*(</a:t>
            </a:r>
            <a:r>
              <a:rPr lang="zh-CN" altLang="en-US" dirty="0">
                <a:effectLst/>
                <a:latin typeface="宋体" panose="02010600030101010101" pitchFamily="2" charset="-122"/>
              </a:rPr>
              <a:t>铁路</a:t>
            </a:r>
            <a:r>
              <a:rPr lang="en-US" altLang="zh-CN" dirty="0">
                <a:effectLst/>
                <a:latin typeface="宋体" panose="02010600030101010101" pitchFamily="2" charset="-122"/>
              </a:rPr>
              <a:t>+</a:t>
            </a:r>
            <a:r>
              <a:rPr lang="zh-CN" altLang="en-US" dirty="0">
                <a:effectLst/>
                <a:latin typeface="宋体" panose="02010600030101010101" pitchFamily="2" charset="-122"/>
              </a:rPr>
              <a:t>铁道</a:t>
            </a:r>
            <a:r>
              <a:rPr lang="en-US" altLang="zh-CN" dirty="0">
                <a:effectLst/>
                <a:latin typeface="宋体" panose="02010600030101010101" pitchFamily="2" charset="-122"/>
              </a:rPr>
              <a:t>))*(</a:t>
            </a:r>
            <a:r>
              <a:rPr lang="zh-CN" altLang="en-US" dirty="0">
                <a:effectLst/>
                <a:latin typeface="宋体" panose="02010600030101010101" pitchFamily="2" charset="-122"/>
              </a:rPr>
              <a:t>优化</a:t>
            </a:r>
            <a:r>
              <a:rPr lang="en-US" altLang="zh-CN" dirty="0">
                <a:effectLst/>
                <a:latin typeface="宋体" panose="02010600030101010101" pitchFamily="2" charset="-122"/>
              </a:rPr>
              <a:t>+</a:t>
            </a:r>
            <a:r>
              <a:rPr lang="zh-CN" altLang="en-US" dirty="0">
                <a:effectLst/>
                <a:latin typeface="宋体" panose="02010600030101010101" pitchFamily="2" charset="-122"/>
              </a:rPr>
              <a:t>协调</a:t>
            </a:r>
            <a:r>
              <a:rPr lang="en-US" altLang="zh-CN" dirty="0">
                <a:effectLst/>
                <a:latin typeface="宋体" panose="02010600030101010101" pitchFamily="2" charset="-122"/>
              </a:rPr>
              <a:t>+</a:t>
            </a:r>
            <a:r>
              <a:rPr lang="zh-CN" altLang="en-US" dirty="0">
                <a:effectLst/>
                <a:latin typeface="宋体" panose="02010600030101010101" pitchFamily="2" charset="-122"/>
              </a:rPr>
              <a:t>规划</a:t>
            </a:r>
            <a:r>
              <a:rPr lang="en-US" altLang="zh-CN" dirty="0">
                <a:effectLst/>
                <a:latin typeface="宋体" panose="02010600030101010101" pitchFamily="2" charset="-122"/>
              </a:rPr>
              <a:t>))*(DEA+</a:t>
            </a:r>
            <a:r>
              <a:rPr lang="zh-CN" altLang="en-US" dirty="0">
                <a:effectLst/>
                <a:latin typeface="宋体" panose="02010600030101010101" pitchFamily="2" charset="-122"/>
              </a:rPr>
              <a:t>数据包络技术</a:t>
            </a:r>
            <a:r>
              <a:rPr lang="en-US" altLang="zh-CN">
                <a:effectLst/>
                <a:latin typeface="宋体" panose="02010600030101010101" pitchFamily="2" charset="-122"/>
              </a:rPr>
              <a:t>)</a:t>
            </a:r>
            <a:endParaRPr lang="en-US" altLang="zh-CN">
              <a:effectLst/>
              <a:latin typeface="宋体" panose="02010600030101010101" pitchFamily="2" charset="-122"/>
            </a:endParaRPr>
          </a:p>
          <a:p>
            <a:endParaRPr lang="en-US" altLang="zh-CN" dirty="0">
              <a:effectLst/>
              <a:latin typeface="宋体" panose="02010600030101010101" pitchFamily="2" charset="-122"/>
            </a:endParaRP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21986" name="标题 1321985"/>
          <p:cNvSpPr>
            <a:spLocks noGrp="1"/>
          </p:cNvSpPr>
          <p:nvPr>
            <p:ph type="title"/>
          </p:nvPr>
        </p:nvSpPr>
        <p:spPr/>
        <p:txBody>
          <a:bodyPr lIns="92075" tIns="46038" rIns="92075" bIns="46038" anchor="t" anchorCtr="1">
            <a:spAutoFit/>
          </a:bodyPr>
          <a:p>
            <a:endParaRPr dirty="0"/>
          </a:p>
        </p:txBody>
      </p:sp>
      <p:sp>
        <p:nvSpPr>
          <p:cNvPr id="1321987" name="文本占位符 1321986"/>
          <p:cNvSpPr>
            <a:spLocks noGrp="1"/>
          </p:cNvSpPr>
          <p:nvPr>
            <p:ph type="body" idx="1"/>
          </p:nvPr>
        </p:nvSpPr>
        <p:spPr/>
        <p:txBody>
          <a:bodyPr lIns="92075" tIns="46038" rIns="92075" bIns="46038" anchor="t" anchorCtr="1">
            <a:spAutoFit/>
          </a:bodyPr>
          <a:p>
            <a:endParaRPr dirty="0"/>
          </a:p>
        </p:txBody>
      </p:sp>
      <p:pic>
        <p:nvPicPr>
          <p:cNvPr id="1321988" name="图片 1321987"/>
          <p:cNvPicPr>
            <a:picLocks noChangeAspect="1"/>
          </p:cNvPicPr>
          <p:nvPr/>
        </p:nvPicPr>
        <p:blipFill>
          <a:blip r:embed="rId1"/>
          <a:stretch>
            <a:fillRect/>
          </a:stretch>
        </p:blipFill>
        <p:spPr>
          <a:xfrm>
            <a:off x="-2286000" y="-857250"/>
            <a:ext cx="13716000" cy="8572500"/>
          </a:xfrm>
          <a:prstGeom prst="rect">
            <a:avLst/>
          </a:prstGeom>
          <a:noFill/>
          <a:ln w="9525">
            <a:noFill/>
          </a:ln>
        </p:spPr>
      </p:pic>
    </p:spTree>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24034" name="标题 1324033"/>
          <p:cNvSpPr>
            <a:spLocks noGrp="1"/>
          </p:cNvSpPr>
          <p:nvPr>
            <p:ph type="title"/>
          </p:nvPr>
        </p:nvSpPr>
        <p:spPr/>
        <p:txBody>
          <a:bodyPr lIns="92075" tIns="46038" rIns="92075" bIns="46038" anchor="t" anchorCtr="1">
            <a:spAutoFit/>
          </a:bodyPr>
          <a:p>
            <a:endParaRPr dirty="0"/>
          </a:p>
        </p:txBody>
      </p:sp>
      <p:sp>
        <p:nvSpPr>
          <p:cNvPr id="1324035" name="文本占位符 1324034"/>
          <p:cNvSpPr>
            <a:spLocks noGrp="1"/>
          </p:cNvSpPr>
          <p:nvPr>
            <p:ph type="body" idx="1"/>
          </p:nvPr>
        </p:nvSpPr>
        <p:spPr/>
        <p:txBody>
          <a:bodyPr lIns="92075" tIns="46038" rIns="92075" bIns="46038" anchor="t" anchorCtr="1">
            <a:spAutoFit/>
          </a:bodyPr>
          <a:p>
            <a:endParaRPr dirty="0"/>
          </a:p>
        </p:txBody>
      </p:sp>
      <p:pic>
        <p:nvPicPr>
          <p:cNvPr id="1324036" name="图片 1324035"/>
          <p:cNvPicPr>
            <a:picLocks noChangeAspect="1"/>
          </p:cNvPicPr>
          <p:nvPr/>
        </p:nvPicPr>
        <p:blipFill>
          <a:blip r:embed="rId1"/>
          <a:stretch>
            <a:fillRect/>
          </a:stretch>
        </p:blipFill>
        <p:spPr>
          <a:xfrm>
            <a:off x="-2286000" y="-857250"/>
            <a:ext cx="13716000" cy="8572500"/>
          </a:xfrm>
          <a:prstGeom prst="rect">
            <a:avLst/>
          </a:prstGeom>
          <a:noFill/>
          <a:ln w="9525">
            <a:noFill/>
          </a:ln>
        </p:spPr>
      </p:pic>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23010" name="标题 1323009"/>
          <p:cNvSpPr>
            <a:spLocks noGrp="1"/>
          </p:cNvSpPr>
          <p:nvPr>
            <p:ph type="title"/>
          </p:nvPr>
        </p:nvSpPr>
        <p:spPr/>
        <p:txBody>
          <a:bodyPr lIns="92075" tIns="46038" rIns="92075" bIns="46038" anchor="t" anchorCtr="1">
            <a:spAutoFit/>
          </a:bodyPr>
          <a:p>
            <a:endParaRPr dirty="0"/>
          </a:p>
        </p:txBody>
      </p:sp>
      <p:sp>
        <p:nvSpPr>
          <p:cNvPr id="1323011" name="文本占位符 1323010"/>
          <p:cNvSpPr>
            <a:spLocks noGrp="1"/>
          </p:cNvSpPr>
          <p:nvPr>
            <p:ph type="body" idx="1"/>
          </p:nvPr>
        </p:nvSpPr>
        <p:spPr/>
        <p:txBody>
          <a:bodyPr lIns="92075" tIns="46038" rIns="92075" bIns="46038" anchor="t" anchorCtr="1">
            <a:spAutoFit/>
          </a:bodyPr>
          <a:p>
            <a:endParaRPr dirty="0"/>
          </a:p>
        </p:txBody>
      </p:sp>
      <p:pic>
        <p:nvPicPr>
          <p:cNvPr id="1323012" name="图片 1323011"/>
          <p:cNvPicPr>
            <a:picLocks noChangeAspect="1"/>
          </p:cNvPicPr>
          <p:nvPr/>
        </p:nvPicPr>
        <p:blipFill>
          <a:blip r:embed="rId1"/>
          <a:stretch>
            <a:fillRect/>
          </a:stretch>
        </p:blipFill>
        <p:spPr>
          <a:xfrm>
            <a:off x="-2286000" y="-857250"/>
            <a:ext cx="13716000" cy="8572500"/>
          </a:xfrm>
          <a:prstGeom prst="rect">
            <a:avLst/>
          </a:prstGeom>
          <a:noFill/>
          <a:ln w="9525">
            <a:noFill/>
          </a:ln>
        </p:spPr>
      </p:pic>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60866" name="文本框 1060865"/>
          <p:cNvSpPr txBox="1"/>
          <p:nvPr/>
        </p:nvSpPr>
        <p:spPr>
          <a:xfrm>
            <a:off x="685800" y="533400"/>
            <a:ext cx="8458200" cy="1625600"/>
          </a:xfrm>
          <a:prstGeom prst="rect">
            <a:avLst/>
          </a:prstGeom>
          <a:noFill/>
          <a:ln w="9525">
            <a:noFill/>
          </a:ln>
        </p:spPr>
        <p:txBody>
          <a:bodyPr lIns="90000" tIns="46800" rIns="90000" bIns="46800" anchor="ctr">
            <a:spAutoFit/>
          </a:bodyPr>
          <a:p>
            <a:pPr>
              <a:lnSpc>
                <a:spcPct val="140000"/>
              </a:lnSpc>
              <a:spcBef>
                <a:spcPct val="0"/>
              </a:spcBef>
            </a:pPr>
            <a:r>
              <a:rPr lang="en-US" altLang="zh-CN" sz="2400" dirty="0">
                <a:latin typeface="宋体" panose="02010600030101010101" pitchFamily="2" charset="-122"/>
              </a:rPr>
              <a:t>   </a:t>
            </a:r>
            <a:r>
              <a:rPr lang="zh-CN" altLang="en-US" sz="2400" dirty="0">
                <a:latin typeface="宋体" panose="02010600030101010101" pitchFamily="2" charset="-122"/>
              </a:rPr>
              <a:t>（二）位置算符                                                      </a:t>
            </a:r>
            <a:endParaRPr lang="zh-CN" altLang="en-US" sz="2400" dirty="0">
              <a:latin typeface="宋体" panose="02010600030101010101" pitchFamily="2" charset="-122"/>
            </a:endParaRPr>
          </a:p>
          <a:p>
            <a:pPr>
              <a:lnSpc>
                <a:spcPct val="140000"/>
              </a:lnSpc>
              <a:spcBef>
                <a:spcPct val="0"/>
              </a:spcBef>
            </a:pPr>
            <a:r>
              <a:rPr lang="zh-CN" altLang="en-US" sz="2400" dirty="0">
                <a:latin typeface="宋体" panose="02010600030101010101" pitchFamily="2" charset="-122"/>
              </a:rPr>
              <a:t>    用来规定检索词相互间的邻里关系，包括在记录</a:t>
            </a:r>
            <a:endParaRPr lang="zh-CN" altLang="en-US" sz="2400" dirty="0">
              <a:latin typeface="宋体" panose="02010600030101010101" pitchFamily="2" charset="-122"/>
            </a:endParaRPr>
          </a:p>
          <a:p>
            <a:pPr>
              <a:lnSpc>
                <a:spcPct val="140000"/>
              </a:lnSpc>
              <a:spcBef>
                <a:spcPct val="0"/>
              </a:spcBef>
            </a:pPr>
            <a:r>
              <a:rPr lang="zh-CN" altLang="en-US" sz="2400" dirty="0">
                <a:latin typeface="宋体" panose="02010600030101010101" pitchFamily="2" charset="-122"/>
              </a:rPr>
              <a:t>中出现的顺序和相对位置。</a:t>
            </a:r>
            <a:r>
              <a:rPr lang="zh-CN" altLang="en-US" sz="2000" dirty="0">
                <a:latin typeface="宋体" panose="02010600030101010101" pitchFamily="2" charset="-122"/>
              </a:rPr>
              <a:t>  </a:t>
            </a:r>
            <a:endParaRPr lang="zh-CN" altLang="en-US" sz="2000" dirty="0">
              <a:latin typeface="宋体" panose="02010600030101010101" pitchFamily="2" charset="-122"/>
            </a:endParaRPr>
          </a:p>
        </p:txBody>
      </p:sp>
      <p:sp>
        <p:nvSpPr>
          <p:cNvPr id="1060867" name="文本框 1060866"/>
          <p:cNvSpPr txBox="1"/>
          <p:nvPr/>
        </p:nvSpPr>
        <p:spPr>
          <a:xfrm>
            <a:off x="838200" y="2217738"/>
            <a:ext cx="7848600" cy="1846262"/>
          </a:xfrm>
          <a:prstGeom prst="rect">
            <a:avLst/>
          </a:prstGeom>
          <a:noFill/>
          <a:ln w="9525">
            <a:noFill/>
          </a:ln>
        </p:spPr>
        <p:txBody>
          <a:bodyPr lIns="90000" tIns="46800" rIns="90000" bIns="46800" anchor="ctr">
            <a:spAutoFit/>
          </a:bodyPr>
          <a:p>
            <a:pPr>
              <a:lnSpc>
                <a:spcPct val="120000"/>
              </a:lnSpc>
              <a:spcBef>
                <a:spcPct val="0"/>
              </a:spcBef>
            </a:pPr>
            <a:r>
              <a:rPr lang="en-US" altLang="zh-CN" sz="2000">
                <a:solidFill>
                  <a:srgbClr val="66FF66"/>
                </a:solidFill>
                <a:latin typeface="宋体" panose="02010600030101010101" pitchFamily="2" charset="-122"/>
              </a:rPr>
              <a:t>1.:(W):“With”</a:t>
            </a:r>
            <a:r>
              <a:rPr lang="en-US" altLang="zh-CN" sz="2000" dirty="0">
                <a:latin typeface="宋体" panose="02010600030101010101" pitchFamily="2" charset="-122"/>
              </a:rPr>
              <a:t> </a:t>
            </a:r>
            <a:r>
              <a:rPr lang="zh-CN" altLang="en-US" sz="2000" dirty="0">
                <a:latin typeface="宋体" panose="02010600030101010101" pitchFamily="2" charset="-122"/>
              </a:rPr>
              <a:t>的缩写。此符左右连接两个检索词且词序不能</a:t>
            </a:r>
            <a:endParaRPr lang="zh-CN" altLang="en-US" sz="2000" dirty="0">
              <a:latin typeface="宋体" panose="02010600030101010101" pitchFamily="2" charset="-122"/>
            </a:endParaRPr>
          </a:p>
          <a:p>
            <a:pPr>
              <a:lnSpc>
                <a:spcPct val="120000"/>
              </a:lnSpc>
              <a:spcBef>
                <a:spcPct val="0"/>
              </a:spcBef>
            </a:pPr>
            <a:r>
              <a:rPr lang="zh-CN" altLang="en-US" sz="2000" dirty="0">
                <a:latin typeface="宋体" panose="02010600030101010101" pitchFamily="2" charset="-122"/>
              </a:rPr>
              <a:t>颠倒，其间不得插入任何词，但可有空格或标点。</a:t>
            </a:r>
            <a:endParaRPr lang="zh-CN" altLang="en-US" sz="2000" dirty="0">
              <a:latin typeface="宋体" panose="02010600030101010101" pitchFamily="2" charset="-122"/>
            </a:endParaRPr>
          </a:p>
          <a:p>
            <a:pPr>
              <a:lnSpc>
                <a:spcPct val="120000"/>
              </a:lnSpc>
              <a:spcBef>
                <a:spcPct val="0"/>
              </a:spcBef>
            </a:pPr>
            <a:r>
              <a:rPr lang="zh-CN" altLang="en-US" sz="2000" dirty="0">
                <a:latin typeface="宋体" panose="02010600030101010101" pitchFamily="2" charset="-122"/>
              </a:rPr>
              <a:t>例如：</a:t>
            </a:r>
            <a:r>
              <a:rPr lang="en-US" altLang="zh-CN" sz="2000">
                <a:latin typeface="宋体" panose="02010600030101010101" pitchFamily="2" charset="-122"/>
              </a:rPr>
              <a:t>Radar</a:t>
            </a:r>
            <a:r>
              <a:rPr lang="en-US" altLang="zh-CN" sz="2000">
                <a:solidFill>
                  <a:srgbClr val="66FF66"/>
                </a:solidFill>
                <a:latin typeface="宋体" panose="02010600030101010101" pitchFamily="2" charset="-122"/>
              </a:rPr>
              <a:t>(W)</a:t>
            </a:r>
            <a:r>
              <a:rPr lang="en-US" altLang="zh-CN" sz="2000" dirty="0">
                <a:latin typeface="宋体" panose="02010600030101010101" pitchFamily="2" charset="-122"/>
              </a:rPr>
              <a:t>Plotting  </a:t>
            </a:r>
            <a:r>
              <a:rPr lang="zh-CN" altLang="en-US" sz="2000" dirty="0">
                <a:latin typeface="宋体" panose="02010600030101010101" pitchFamily="2" charset="-122"/>
              </a:rPr>
              <a:t>可检索出含有 </a:t>
            </a:r>
            <a:r>
              <a:rPr lang="en-US" altLang="zh-CN" sz="2000" i="1">
                <a:solidFill>
                  <a:srgbClr val="66FF66"/>
                </a:solidFill>
                <a:latin typeface="宋体" panose="02010600030101010101" pitchFamily="2" charset="-122"/>
              </a:rPr>
              <a:t>Radar plotting</a:t>
            </a:r>
            <a:r>
              <a:rPr lang="en-US" altLang="zh-CN" sz="2000" dirty="0">
                <a:latin typeface="宋体" panose="02010600030101010101" pitchFamily="2" charset="-122"/>
              </a:rPr>
              <a:t> </a:t>
            </a:r>
            <a:r>
              <a:rPr lang="zh-CN" altLang="en-US" sz="2000" dirty="0">
                <a:latin typeface="宋体" panose="02010600030101010101" pitchFamily="2" charset="-122"/>
              </a:rPr>
              <a:t>一词</a:t>
            </a:r>
            <a:endParaRPr lang="zh-CN" altLang="en-US" sz="2000" dirty="0">
              <a:latin typeface="宋体" panose="02010600030101010101" pitchFamily="2" charset="-122"/>
            </a:endParaRPr>
          </a:p>
          <a:p>
            <a:pPr>
              <a:lnSpc>
                <a:spcPct val="120000"/>
              </a:lnSpc>
              <a:spcBef>
                <a:spcPct val="0"/>
              </a:spcBef>
            </a:pPr>
            <a:r>
              <a:rPr lang="zh-CN" altLang="en-US" sz="2000" dirty="0">
                <a:latin typeface="宋体" panose="02010600030101010101" pitchFamily="2" charset="-122"/>
              </a:rPr>
              <a:t>组的文献。</a:t>
            </a:r>
            <a:endParaRPr lang="zh-CN" altLang="en-US" sz="1600" b="0" dirty="0">
              <a:latin typeface="宋体" panose="02010600030101010101" pitchFamily="2" charset="-122"/>
            </a:endParaRPr>
          </a:p>
          <a:p>
            <a:pPr>
              <a:lnSpc>
                <a:spcPct val="120000"/>
              </a:lnSpc>
              <a:spcBef>
                <a:spcPct val="0"/>
              </a:spcBef>
            </a:pPr>
            <a:endParaRPr lang="zh-CN" altLang="en-US" sz="1600" b="0" dirty="0">
              <a:latin typeface="宋体" panose="02010600030101010101" pitchFamily="2" charset="-122"/>
            </a:endParaRPr>
          </a:p>
        </p:txBody>
      </p:sp>
      <p:sp>
        <p:nvSpPr>
          <p:cNvPr id="1060868" name="文本框 1060867"/>
          <p:cNvSpPr txBox="1"/>
          <p:nvPr/>
        </p:nvSpPr>
        <p:spPr>
          <a:xfrm>
            <a:off x="838200" y="3902075"/>
            <a:ext cx="7354888" cy="822325"/>
          </a:xfrm>
          <a:prstGeom prst="rect">
            <a:avLst/>
          </a:prstGeom>
          <a:noFill/>
          <a:ln w="9525">
            <a:noFill/>
          </a:ln>
        </p:spPr>
        <p:txBody>
          <a:bodyPr wrap="none" lIns="90000" tIns="46800" rIns="90000" bIns="46800" anchor="ctr">
            <a:spAutoFit/>
          </a:bodyPr>
          <a:p>
            <a:pPr>
              <a:lnSpc>
                <a:spcPct val="120000"/>
              </a:lnSpc>
              <a:spcBef>
                <a:spcPct val="0"/>
              </a:spcBef>
            </a:pPr>
            <a:r>
              <a:rPr lang="en-US" altLang="zh-CN" sz="2000">
                <a:solidFill>
                  <a:srgbClr val="66FF66"/>
                </a:solidFill>
                <a:latin typeface="宋体" panose="02010600030101010101" pitchFamily="2" charset="-122"/>
              </a:rPr>
              <a:t>2.:(nW): “n With”</a:t>
            </a:r>
            <a:r>
              <a:rPr lang="en-US" altLang="zh-CN" sz="2000" dirty="0">
                <a:latin typeface="宋体" panose="02010600030101010101" pitchFamily="2" charset="-122"/>
              </a:rPr>
              <a:t> </a:t>
            </a:r>
            <a:r>
              <a:rPr lang="zh-CN" altLang="en-US" sz="2000" dirty="0">
                <a:latin typeface="宋体" panose="02010600030101010101" pitchFamily="2" charset="-122"/>
              </a:rPr>
              <a:t>的缩写。含义同上，但词间可插入</a:t>
            </a:r>
            <a:r>
              <a:rPr lang="en-US" altLang="zh-CN" sz="2000">
                <a:solidFill>
                  <a:srgbClr val="66FF66"/>
                </a:solidFill>
                <a:latin typeface="宋体" panose="02010600030101010101" pitchFamily="2" charset="-122"/>
              </a:rPr>
              <a:t>n(n=1,2,</a:t>
            </a:r>
            <a:endParaRPr lang="en-US" altLang="zh-CN" sz="2000">
              <a:solidFill>
                <a:srgbClr val="66FF66"/>
              </a:solidFill>
              <a:latin typeface="宋体" panose="02010600030101010101" pitchFamily="2" charset="-122"/>
            </a:endParaRPr>
          </a:p>
          <a:p>
            <a:pPr>
              <a:lnSpc>
                <a:spcPct val="120000"/>
              </a:lnSpc>
              <a:spcBef>
                <a:spcPct val="0"/>
              </a:spcBef>
            </a:pPr>
            <a:r>
              <a:rPr lang="en-US" altLang="zh-CN" sz="2000">
                <a:solidFill>
                  <a:srgbClr val="66FF66"/>
                </a:solidFill>
                <a:latin typeface="宋体" panose="02010600030101010101" pitchFamily="2" charset="-122"/>
              </a:rPr>
              <a:t>...</a:t>
            </a:r>
            <a:r>
              <a:rPr lang="zh-CN" altLang="en-US" sz="2000" dirty="0">
                <a:latin typeface="宋体" panose="02010600030101010101" pitchFamily="2" charset="-122"/>
              </a:rPr>
              <a:t>正整数</a:t>
            </a:r>
            <a:r>
              <a:rPr lang="en-US" altLang="zh-CN" sz="2000" dirty="0">
                <a:latin typeface="宋体" panose="02010600030101010101" pitchFamily="2" charset="-122"/>
              </a:rPr>
              <a:t>)</a:t>
            </a:r>
            <a:r>
              <a:rPr lang="zh-CN" altLang="en-US" sz="2000" dirty="0">
                <a:latin typeface="宋体" panose="02010600030101010101" pitchFamily="2" charset="-122"/>
              </a:rPr>
              <a:t>个词。</a:t>
            </a:r>
            <a:endParaRPr lang="zh-CN" altLang="en-US" sz="1600" b="0" dirty="0">
              <a:latin typeface="宋体" panose="02010600030101010101" pitchFamily="2" charset="-122"/>
            </a:endParaRPr>
          </a:p>
        </p:txBody>
      </p:sp>
      <p:sp>
        <p:nvSpPr>
          <p:cNvPr id="1060869" name="文本框 1060868"/>
          <p:cNvSpPr txBox="1"/>
          <p:nvPr/>
        </p:nvSpPr>
        <p:spPr>
          <a:xfrm>
            <a:off x="831850" y="5181600"/>
            <a:ext cx="7602538" cy="396875"/>
          </a:xfrm>
          <a:prstGeom prst="rect">
            <a:avLst/>
          </a:prstGeom>
          <a:noFill/>
          <a:ln w="9525">
            <a:noFill/>
          </a:ln>
        </p:spPr>
        <p:txBody>
          <a:bodyPr wrap="none" lIns="90000" tIns="46800" rIns="90000" bIns="46800" anchor="ctr">
            <a:spAutoFit/>
          </a:bodyPr>
          <a:p>
            <a:pPr algn="ctr">
              <a:spcBef>
                <a:spcPct val="0"/>
              </a:spcBef>
            </a:pPr>
            <a:r>
              <a:rPr lang="zh-CN" altLang="zh-CN" sz="2000">
                <a:solidFill>
                  <a:srgbClr val="66FF66"/>
                </a:solidFill>
                <a:latin typeface="宋体" panose="02010600030101010101" pitchFamily="2" charset="-122"/>
              </a:rPr>
              <a:t>3.:(N)和</a:t>
            </a:r>
            <a:r>
              <a:rPr lang="en-US" altLang="zh-CN" sz="2000" err="1">
                <a:solidFill>
                  <a:srgbClr val="66FF66"/>
                </a:solidFill>
                <a:latin typeface="宋体" panose="02010600030101010101" pitchFamily="2" charset="-122"/>
              </a:rPr>
              <a:t>(nN</a:t>
            </a:r>
            <a:r>
              <a:rPr lang="en-US" altLang="zh-CN" sz="2000">
                <a:solidFill>
                  <a:srgbClr val="66FF66"/>
                </a:solidFill>
                <a:latin typeface="宋体" panose="02010600030101010101" pitchFamily="2" charset="-122"/>
              </a:rPr>
              <a:t>):</a:t>
            </a:r>
            <a:r>
              <a:rPr lang="en-US" altLang="zh-CN" sz="2000" dirty="0">
                <a:latin typeface="宋体" panose="02010600030101010101" pitchFamily="2" charset="-122"/>
              </a:rPr>
              <a:t> </a:t>
            </a:r>
            <a:r>
              <a:rPr lang="zh-CN" altLang="en-US" sz="2000" dirty="0">
                <a:latin typeface="宋体" panose="02010600030101010101" pitchFamily="2" charset="-122"/>
              </a:rPr>
              <a:t>含义同上两个算符，但两检索词的词序可以颠倒。</a:t>
            </a:r>
            <a:endParaRPr lang="zh-CN" altLang="en-US" sz="1600" b="0" dirty="0">
              <a:latin typeface="宋体" panose="02010600030101010101" pitchFamily="2" charset="-122"/>
            </a:endParaRPr>
          </a:p>
        </p:txBody>
      </p:sp>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grpId="0" nodeType="clickEffect">
                                  <p:stCondLst>
                                    <p:cond delay="0"/>
                                  </p:stCondLst>
                                  <p:childTnLst>
                                    <p:set>
                                      <p:cBhvr>
                                        <p:cTn id="6" dur="1" fill="hold">
                                          <p:stCondLst>
                                            <p:cond delay="0"/>
                                          </p:stCondLst>
                                        </p:cTn>
                                        <p:tgtEl>
                                          <p:spTgt spid="1060867"/>
                                        </p:tgtEl>
                                        <p:attrNameLst>
                                          <p:attrName>style.visibility</p:attrName>
                                        </p:attrNameLst>
                                      </p:cBhvr>
                                      <p:to>
                                        <p:strVal val="visible"/>
                                      </p:to>
                                    </p:set>
                                    <p:anim calcmode="lin" valueType="num">
                                      <p:cBhvr additive="base">
                                        <p:cTn id="7" dur="500" fill="hold"/>
                                        <p:tgtEl>
                                          <p:spTgt spid="1060867"/>
                                        </p:tgtEl>
                                        <p:attrNameLst>
                                          <p:attrName>ppt_x</p:attrName>
                                        </p:attrNameLst>
                                      </p:cBhvr>
                                      <p:tavLst>
                                        <p:tav tm="0">
                                          <p:val>
                                            <p:strVal val="1+#ppt_w/2"/>
                                          </p:val>
                                        </p:tav>
                                        <p:tav tm="100000">
                                          <p:val>
                                            <p:strVal val="#ppt_x"/>
                                          </p:val>
                                        </p:tav>
                                      </p:tavLst>
                                    </p:anim>
                                    <p:anim calcmode="lin" valueType="num">
                                      <p:cBhvr additive="base">
                                        <p:cTn id="8" dur="500" fill="hold"/>
                                        <p:tgtEl>
                                          <p:spTgt spid="106086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060868"/>
                                        </p:tgtEl>
                                        <p:attrNameLst>
                                          <p:attrName>style.visibility</p:attrName>
                                        </p:attrNameLst>
                                      </p:cBhvr>
                                      <p:to>
                                        <p:strVal val="visible"/>
                                      </p:to>
                                    </p:set>
                                    <p:anim calcmode="lin" valueType="num">
                                      <p:cBhvr additive="base">
                                        <p:cTn id="13" dur="500" fill="hold"/>
                                        <p:tgtEl>
                                          <p:spTgt spid="1060868"/>
                                        </p:tgtEl>
                                        <p:attrNameLst>
                                          <p:attrName>ppt_x</p:attrName>
                                        </p:attrNameLst>
                                      </p:cBhvr>
                                      <p:tavLst>
                                        <p:tav tm="0">
                                          <p:val>
                                            <p:strVal val="1+#ppt_w/2"/>
                                          </p:val>
                                        </p:tav>
                                        <p:tav tm="100000">
                                          <p:val>
                                            <p:strVal val="#ppt_x"/>
                                          </p:val>
                                        </p:tav>
                                      </p:tavLst>
                                    </p:anim>
                                    <p:anim calcmode="lin" valueType="num">
                                      <p:cBhvr additive="base">
                                        <p:cTn id="14" dur="500" fill="hold"/>
                                        <p:tgtEl>
                                          <p:spTgt spid="1060868"/>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060869"/>
                                        </p:tgtEl>
                                        <p:attrNameLst>
                                          <p:attrName>style.visibility</p:attrName>
                                        </p:attrNameLst>
                                      </p:cBhvr>
                                      <p:to>
                                        <p:strVal val="visible"/>
                                      </p:to>
                                    </p:set>
                                    <p:anim calcmode="lin" valueType="num">
                                      <p:cBhvr additive="base">
                                        <p:cTn id="19" dur="500" fill="hold"/>
                                        <p:tgtEl>
                                          <p:spTgt spid="1060869"/>
                                        </p:tgtEl>
                                        <p:attrNameLst>
                                          <p:attrName>ppt_x</p:attrName>
                                        </p:attrNameLst>
                                      </p:cBhvr>
                                      <p:tavLst>
                                        <p:tav tm="0">
                                          <p:val>
                                            <p:strVal val="#ppt_x"/>
                                          </p:val>
                                        </p:tav>
                                        <p:tav tm="100000">
                                          <p:val>
                                            <p:strVal val="#ppt_x"/>
                                          </p:val>
                                        </p:tav>
                                      </p:tavLst>
                                    </p:anim>
                                    <p:anim calcmode="lin" valueType="num">
                                      <p:cBhvr additive="base">
                                        <p:cTn id="20" dur="500" fill="hold"/>
                                        <p:tgtEl>
                                          <p:spTgt spid="106086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0867" grpId="0"/>
      <p:bldP spid="1060868" grpId="0"/>
      <p:bldP spid="106086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62914" name="文本框 1062913"/>
          <p:cNvSpPr txBox="1"/>
          <p:nvPr/>
        </p:nvSpPr>
        <p:spPr>
          <a:xfrm>
            <a:off x="1287463" y="762000"/>
            <a:ext cx="2784475" cy="457200"/>
          </a:xfrm>
          <a:prstGeom prst="rect">
            <a:avLst/>
          </a:prstGeom>
          <a:noFill/>
          <a:ln w="9525">
            <a:noFill/>
          </a:ln>
        </p:spPr>
        <p:txBody>
          <a:bodyPr wrap="none" lIns="90000" tIns="46800" rIns="90000" bIns="46800" anchor="ctr">
            <a:spAutoFit/>
          </a:bodyPr>
          <a:p>
            <a:pPr algn="ctr">
              <a:spcBef>
                <a:spcPct val="0"/>
              </a:spcBef>
            </a:pPr>
            <a:r>
              <a:rPr lang="zh-CN" altLang="en-US" sz="2400" dirty="0">
                <a:latin typeface="宋体" panose="02010600030101010101" pitchFamily="2" charset="-122"/>
              </a:rPr>
              <a:t>（三）截词符</a:t>
            </a:r>
            <a:r>
              <a:rPr lang="zh-CN" altLang="en-US" sz="2400" dirty="0">
                <a:solidFill>
                  <a:srgbClr val="66FF66"/>
                </a:solidFill>
                <a:latin typeface="宋体" panose="02010600030101010101" pitchFamily="2" charset="-122"/>
              </a:rPr>
              <a:t>“ ？”</a:t>
            </a:r>
            <a:endParaRPr lang="zh-CN" altLang="en-US" sz="1600" b="0" dirty="0">
              <a:solidFill>
                <a:srgbClr val="66FF66"/>
              </a:solidFill>
              <a:latin typeface="宋体" panose="02010600030101010101" pitchFamily="2" charset="-122"/>
            </a:endParaRPr>
          </a:p>
        </p:txBody>
      </p:sp>
      <p:sp>
        <p:nvSpPr>
          <p:cNvPr id="1062915" name="文本框 1062914"/>
          <p:cNvSpPr txBox="1"/>
          <p:nvPr/>
        </p:nvSpPr>
        <p:spPr>
          <a:xfrm>
            <a:off x="1066800" y="1219200"/>
            <a:ext cx="7212013" cy="701675"/>
          </a:xfrm>
          <a:prstGeom prst="rect">
            <a:avLst/>
          </a:prstGeom>
          <a:noFill/>
          <a:ln w="9525">
            <a:noFill/>
          </a:ln>
        </p:spPr>
        <p:txBody>
          <a:bodyPr wrap="none" lIns="90000" tIns="46800" rIns="90000" bIns="46800" anchor="ctr">
            <a:spAutoFit/>
          </a:bodyPr>
          <a:p>
            <a:pPr>
              <a:spcBef>
                <a:spcPct val="0"/>
              </a:spcBef>
            </a:pPr>
            <a:r>
              <a:rPr lang="en-US" altLang="zh-CN" sz="2000" dirty="0">
                <a:latin typeface="宋体" panose="02010600030101010101" pitchFamily="2" charset="-122"/>
              </a:rPr>
              <a:t>   “</a:t>
            </a:r>
            <a:r>
              <a:rPr lang="zh-CN" altLang="en-US" sz="2000" dirty="0">
                <a:solidFill>
                  <a:srgbClr val="66FF66"/>
                </a:solidFill>
                <a:latin typeface="宋体" panose="02010600030101010101" pitchFamily="2" charset="-122"/>
              </a:rPr>
              <a:t>屏蔽</a:t>
            </a:r>
            <a:r>
              <a:rPr lang="zh-CN" altLang="en-US" sz="2000" dirty="0">
                <a:latin typeface="宋体" panose="02010600030101010101" pitchFamily="2" charset="-122"/>
              </a:rPr>
              <a:t>”或“</a:t>
            </a:r>
            <a:r>
              <a:rPr lang="zh-CN" altLang="en-US" sz="2000" dirty="0">
                <a:solidFill>
                  <a:srgbClr val="66FF66"/>
                </a:solidFill>
                <a:latin typeface="宋体" panose="02010600030101010101" pitchFamily="2" charset="-122"/>
              </a:rPr>
              <a:t>截去</a:t>
            </a:r>
            <a:r>
              <a:rPr lang="zh-CN" altLang="en-US" sz="2000" dirty="0">
                <a:latin typeface="宋体" panose="02010600030101010101" pitchFamily="2" charset="-122"/>
              </a:rPr>
              <a:t>”检索词中某些字符，利用检索词词干或</a:t>
            </a:r>
            <a:endParaRPr lang="zh-CN" altLang="en-US" sz="2000" dirty="0">
              <a:latin typeface="宋体" panose="02010600030101010101" pitchFamily="2" charset="-122"/>
            </a:endParaRPr>
          </a:p>
          <a:p>
            <a:pPr>
              <a:spcBef>
                <a:spcPct val="0"/>
              </a:spcBef>
            </a:pPr>
            <a:r>
              <a:rPr lang="zh-CN" altLang="en-US" sz="2000" dirty="0">
                <a:latin typeface="宋体" panose="02010600030101010101" pitchFamily="2" charset="-122"/>
              </a:rPr>
              <a:t>不完整词形进行检索。</a:t>
            </a:r>
            <a:endParaRPr lang="zh-CN" altLang="en-US" sz="1600" b="0" dirty="0">
              <a:latin typeface="宋体" panose="02010600030101010101" pitchFamily="2" charset="-122"/>
            </a:endParaRPr>
          </a:p>
        </p:txBody>
      </p:sp>
      <p:sp>
        <p:nvSpPr>
          <p:cNvPr id="1062916" name="文本框 1062915"/>
          <p:cNvSpPr txBox="1"/>
          <p:nvPr/>
        </p:nvSpPr>
        <p:spPr>
          <a:xfrm>
            <a:off x="1066800" y="2286000"/>
            <a:ext cx="7486650" cy="1006475"/>
          </a:xfrm>
          <a:prstGeom prst="rect">
            <a:avLst/>
          </a:prstGeom>
          <a:noFill/>
          <a:ln w="9525">
            <a:noFill/>
          </a:ln>
        </p:spPr>
        <p:txBody>
          <a:bodyPr wrap="none" lIns="90000" tIns="46800" rIns="90000" bIns="46800" anchor="ctr">
            <a:spAutoFit/>
          </a:bodyPr>
          <a:p>
            <a:pPr>
              <a:spcBef>
                <a:spcPct val="0"/>
              </a:spcBef>
            </a:pPr>
            <a:r>
              <a:rPr lang="en-US" altLang="zh-CN" sz="2000" dirty="0">
                <a:latin typeface="宋体" panose="02010600030101010101" pitchFamily="2" charset="-122"/>
              </a:rPr>
              <a:t>1.</a:t>
            </a:r>
            <a:r>
              <a:rPr lang="zh-CN" altLang="en-US" sz="2000" dirty="0">
                <a:latin typeface="宋体" panose="02010600030101010101" pitchFamily="2" charset="-122"/>
              </a:rPr>
              <a:t>非限制型截词：在检索词后加一个</a:t>
            </a:r>
            <a:r>
              <a:rPr lang="zh-CN" altLang="en-US" sz="2000" dirty="0">
                <a:solidFill>
                  <a:srgbClr val="66FF66"/>
                </a:solidFill>
                <a:latin typeface="宋体" panose="02010600030101010101" pitchFamily="2" charset="-122"/>
              </a:rPr>
              <a:t>“ ？”</a:t>
            </a:r>
            <a:r>
              <a:rPr lang="zh-CN" altLang="en-US" sz="2000" dirty="0">
                <a:latin typeface="宋体" panose="02010600030101010101" pitchFamily="2" charset="-122"/>
              </a:rPr>
              <a:t>可查同词干的所有派</a:t>
            </a:r>
            <a:endParaRPr lang="zh-CN" altLang="en-US" sz="2000" dirty="0">
              <a:latin typeface="宋体" panose="02010600030101010101" pitchFamily="2" charset="-122"/>
            </a:endParaRPr>
          </a:p>
          <a:p>
            <a:pPr>
              <a:spcBef>
                <a:spcPct val="0"/>
              </a:spcBef>
            </a:pPr>
            <a:r>
              <a:rPr lang="zh-CN" altLang="en-US" sz="2000" dirty="0">
                <a:latin typeface="宋体" panose="02010600030101010101" pitchFamily="2" charset="-122"/>
              </a:rPr>
              <a:t>生词。例如：检索</a:t>
            </a:r>
            <a:r>
              <a:rPr lang="en-US" altLang="en-US" sz="2000">
                <a:solidFill>
                  <a:srgbClr val="66FF66"/>
                </a:solidFill>
                <a:latin typeface="宋体" panose="02010600030101010101" pitchFamily="2" charset="-122"/>
              </a:rPr>
              <a:t>Ship?,</a:t>
            </a:r>
            <a:r>
              <a:rPr lang="zh-CN" altLang="zh-CN" sz="2000">
                <a:latin typeface="宋体" panose="02010600030101010101" pitchFamily="2" charset="-122"/>
              </a:rPr>
              <a:t>可</a:t>
            </a:r>
            <a:r>
              <a:rPr lang="zh-CN" altLang="en-US" sz="2000" dirty="0">
                <a:latin typeface="宋体" panose="02010600030101010101" pitchFamily="2" charset="-122"/>
              </a:rPr>
              <a:t>检索到 </a:t>
            </a:r>
            <a:r>
              <a:rPr lang="en-US" altLang="en-US" sz="2000">
                <a:solidFill>
                  <a:srgbClr val="66FF66"/>
                </a:solidFill>
                <a:latin typeface="宋体" panose="02010600030101010101" pitchFamily="2" charset="-122"/>
              </a:rPr>
              <a:t>Ship、Shipping、Shipment</a:t>
            </a:r>
            <a:r>
              <a:rPr lang="zh-CN" altLang="en-US" sz="2000">
                <a:solidFill>
                  <a:srgbClr val="66FF66"/>
                </a:solidFill>
                <a:latin typeface="宋体" panose="02010600030101010101" pitchFamily="2" charset="-122"/>
              </a:rPr>
              <a:t>、</a:t>
            </a:r>
            <a:endParaRPr lang="zh-CN" altLang="en-US" sz="2000">
              <a:solidFill>
                <a:srgbClr val="66FF66"/>
              </a:solidFill>
              <a:latin typeface="宋体" panose="02010600030101010101" pitchFamily="2" charset="-122"/>
            </a:endParaRPr>
          </a:p>
          <a:p>
            <a:pPr>
              <a:spcBef>
                <a:spcPct val="0"/>
              </a:spcBef>
            </a:pPr>
            <a:r>
              <a:rPr lang="en-US" altLang="en-US" sz="2000">
                <a:solidFill>
                  <a:srgbClr val="66FF66"/>
                </a:solidFill>
                <a:latin typeface="宋体" panose="02010600030101010101" pitchFamily="2" charset="-122"/>
              </a:rPr>
              <a:t>Shipper</a:t>
            </a:r>
            <a:r>
              <a:rPr lang="en-US" altLang="en-US" sz="2000">
                <a:solidFill>
                  <a:srgbClr val="996633"/>
                </a:solidFill>
                <a:latin typeface="宋体" panose="02010600030101010101" pitchFamily="2" charset="-122"/>
              </a:rPr>
              <a:t> </a:t>
            </a:r>
            <a:r>
              <a:rPr lang="zh-CN" altLang="zh-CN" sz="2000">
                <a:latin typeface="宋体" panose="02010600030101010101" pitchFamily="2" charset="-122"/>
              </a:rPr>
              <a:t>等</a:t>
            </a:r>
            <a:r>
              <a:rPr lang="zh-CN" altLang="en-US" sz="2000" dirty="0">
                <a:latin typeface="宋体" panose="02010600030101010101" pitchFamily="2" charset="-122"/>
              </a:rPr>
              <a:t>词。</a:t>
            </a:r>
            <a:endParaRPr lang="zh-CN" altLang="en-US" sz="1600" b="0" dirty="0">
              <a:latin typeface="宋体" panose="02010600030101010101" pitchFamily="2" charset="-122"/>
            </a:endParaRPr>
          </a:p>
        </p:txBody>
      </p:sp>
      <p:sp>
        <p:nvSpPr>
          <p:cNvPr id="1062917" name="文本框 1062916"/>
          <p:cNvSpPr txBox="1"/>
          <p:nvPr/>
        </p:nvSpPr>
        <p:spPr>
          <a:xfrm>
            <a:off x="1066800" y="3733800"/>
            <a:ext cx="7342188" cy="1920875"/>
          </a:xfrm>
          <a:prstGeom prst="rect">
            <a:avLst/>
          </a:prstGeom>
          <a:noFill/>
          <a:ln w="9525">
            <a:noFill/>
          </a:ln>
        </p:spPr>
        <p:txBody>
          <a:bodyPr wrap="none" lIns="90000" tIns="46800" rIns="90000" bIns="46800" anchor="ctr">
            <a:spAutoFit/>
          </a:bodyPr>
          <a:p>
            <a:pPr>
              <a:spcBef>
                <a:spcPct val="0"/>
              </a:spcBef>
            </a:pPr>
            <a:r>
              <a:rPr lang="en-US" altLang="zh-CN" sz="2000" dirty="0">
                <a:latin typeface="宋体" panose="02010600030101010101" pitchFamily="2" charset="-122"/>
              </a:rPr>
              <a:t>2.</a:t>
            </a:r>
            <a:r>
              <a:rPr lang="zh-CN" altLang="en-US" sz="2000" dirty="0">
                <a:latin typeface="宋体" panose="02010600030101010101" pitchFamily="2" charset="-122"/>
              </a:rPr>
              <a:t>限制性截词</a:t>
            </a:r>
            <a:r>
              <a:rPr lang="en-US" altLang="zh-CN" sz="2000">
                <a:latin typeface="宋体" panose="02010600030101010101" pitchFamily="2" charset="-122"/>
              </a:rPr>
              <a:t>:</a:t>
            </a:r>
            <a:r>
              <a:rPr lang="en-US" altLang="zh-CN" sz="2000">
                <a:solidFill>
                  <a:srgbClr val="FF0000"/>
                </a:solidFill>
                <a:latin typeface="宋体" panose="02010600030101010101" pitchFamily="2" charset="-122"/>
              </a:rPr>
              <a:t>a.</a:t>
            </a:r>
            <a:r>
              <a:rPr lang="zh-CN" altLang="en-US" sz="2000" dirty="0">
                <a:latin typeface="宋体" panose="02010600030101010101" pitchFamily="2" charset="-122"/>
              </a:rPr>
              <a:t>词干后跟两个</a:t>
            </a:r>
            <a:r>
              <a:rPr lang="zh-CN" altLang="en-US" sz="2000" dirty="0">
                <a:solidFill>
                  <a:srgbClr val="66FF66"/>
                </a:solidFill>
                <a:latin typeface="宋体" panose="02010600030101010101" pitchFamily="2" charset="-122"/>
              </a:rPr>
              <a:t>“ ？ ？”</a:t>
            </a:r>
            <a:r>
              <a:rPr lang="zh-CN" altLang="en-US" sz="2000" dirty="0">
                <a:latin typeface="宋体" panose="02010600030101010101" pitchFamily="2" charset="-122"/>
              </a:rPr>
              <a:t>期间夹一空格，表示同</a:t>
            </a:r>
            <a:endParaRPr lang="zh-CN" altLang="en-US" sz="2000" dirty="0">
              <a:latin typeface="宋体" panose="02010600030101010101" pitchFamily="2" charset="-122"/>
            </a:endParaRPr>
          </a:p>
          <a:p>
            <a:pPr>
              <a:spcBef>
                <a:spcPct val="0"/>
              </a:spcBef>
            </a:pPr>
            <a:r>
              <a:rPr lang="zh-CN" altLang="en-US" sz="2000" dirty="0">
                <a:latin typeface="宋体" panose="02010600030101010101" pitchFamily="2" charset="-122"/>
              </a:rPr>
              <a:t>词干后最多加一个字符。</a:t>
            </a:r>
            <a:r>
              <a:rPr lang="en-US" altLang="zh-CN" sz="2000">
                <a:solidFill>
                  <a:srgbClr val="FF0000"/>
                </a:solidFill>
                <a:latin typeface="宋体" panose="02010600030101010101" pitchFamily="2" charset="-122"/>
              </a:rPr>
              <a:t>b.</a:t>
            </a:r>
            <a:r>
              <a:rPr lang="zh-CN" altLang="en-US" sz="2000" dirty="0">
                <a:latin typeface="宋体" panose="02010600030101010101" pitchFamily="2" charset="-122"/>
              </a:rPr>
              <a:t>词干后跟几个连续的</a:t>
            </a:r>
            <a:r>
              <a:rPr lang="zh-CN" altLang="en-US" sz="2000" dirty="0">
                <a:solidFill>
                  <a:srgbClr val="66FF66"/>
                </a:solidFill>
                <a:latin typeface="宋体" panose="02010600030101010101" pitchFamily="2" charset="-122"/>
              </a:rPr>
              <a:t>“？？</a:t>
            </a:r>
            <a:r>
              <a:rPr lang="en-US" altLang="zh-CN" sz="2000">
                <a:solidFill>
                  <a:srgbClr val="66FF66"/>
                </a:solidFill>
                <a:latin typeface="Times New Roman" panose="02020603050405020304" pitchFamily="18" charset="0"/>
              </a:rPr>
              <a:t>…</a:t>
            </a:r>
            <a:r>
              <a:rPr lang="en-US" altLang="zh-CN" sz="2000">
                <a:solidFill>
                  <a:srgbClr val="66FF66"/>
                </a:solidFill>
                <a:latin typeface="宋体" panose="02010600030101010101" pitchFamily="2" charset="-122"/>
              </a:rPr>
              <a:t> ”</a:t>
            </a:r>
            <a:r>
              <a:rPr lang="zh-CN" altLang="en-US" sz="2000" dirty="0">
                <a:latin typeface="宋体" panose="02010600030101010101" pitchFamily="2" charset="-122"/>
              </a:rPr>
              <a:t>表示</a:t>
            </a:r>
            <a:endParaRPr lang="zh-CN" altLang="en-US" sz="2000" dirty="0">
              <a:latin typeface="宋体" panose="02010600030101010101" pitchFamily="2" charset="-122"/>
            </a:endParaRPr>
          </a:p>
          <a:p>
            <a:pPr>
              <a:spcBef>
                <a:spcPct val="0"/>
              </a:spcBef>
            </a:pPr>
            <a:r>
              <a:rPr lang="zh-CN" altLang="en-US" sz="2000" dirty="0">
                <a:latin typeface="宋体" panose="02010600030101010101" pitchFamily="2" charset="-122"/>
              </a:rPr>
              <a:t>同词干后可增加等于问号个数的字符数。如</a:t>
            </a:r>
            <a:r>
              <a:rPr lang="en-US" altLang="zh-CN" sz="2000" dirty="0">
                <a:latin typeface="宋体" panose="02010600030101010101" pitchFamily="2" charset="-122"/>
              </a:rPr>
              <a:t>:</a:t>
            </a:r>
            <a:r>
              <a:rPr lang="zh-CN" altLang="en-US" sz="2000" dirty="0">
                <a:latin typeface="宋体" panose="02010600030101010101" pitchFamily="2" charset="-122"/>
              </a:rPr>
              <a:t>检索</a:t>
            </a:r>
            <a:r>
              <a:rPr lang="zh-CN" altLang="en-US" sz="2000" dirty="0">
                <a:solidFill>
                  <a:srgbClr val="66FF66"/>
                </a:solidFill>
                <a:latin typeface="宋体" panose="02010600030101010101" pitchFamily="2" charset="-122"/>
              </a:rPr>
              <a:t>“</a:t>
            </a:r>
            <a:r>
              <a:rPr lang="en-US" altLang="zh-CN" sz="2000">
                <a:solidFill>
                  <a:srgbClr val="66FF66"/>
                </a:solidFill>
                <a:latin typeface="宋体" panose="02010600030101010101" pitchFamily="2" charset="-122"/>
              </a:rPr>
              <a:t>Ship????”</a:t>
            </a:r>
            <a:r>
              <a:rPr lang="zh-CN" altLang="zh-CN" sz="2000" dirty="0">
                <a:latin typeface="宋体" panose="02010600030101010101" pitchFamily="2" charset="-122"/>
              </a:rPr>
              <a:t>可</a:t>
            </a:r>
            <a:endParaRPr lang="zh-CN" altLang="zh-CN" sz="2000" dirty="0">
              <a:latin typeface="宋体" panose="02010600030101010101" pitchFamily="2" charset="-122"/>
            </a:endParaRPr>
          </a:p>
          <a:p>
            <a:pPr>
              <a:spcBef>
                <a:spcPct val="0"/>
              </a:spcBef>
            </a:pPr>
            <a:r>
              <a:rPr lang="zh-CN" altLang="zh-CN" sz="2000" dirty="0">
                <a:latin typeface="宋体" panose="02010600030101010101" pitchFamily="2" charset="-122"/>
              </a:rPr>
              <a:t>得</a:t>
            </a:r>
            <a:r>
              <a:rPr lang="en-US" altLang="zh-CN" sz="2000">
                <a:solidFill>
                  <a:srgbClr val="66FF66"/>
                </a:solidFill>
                <a:latin typeface="宋体" panose="02010600030101010101" pitchFamily="2" charset="-122"/>
              </a:rPr>
              <a:t>Shipping</a:t>
            </a:r>
            <a:r>
              <a:rPr lang="zh-CN" altLang="en-US" sz="2000">
                <a:solidFill>
                  <a:srgbClr val="66FF66"/>
                </a:solidFill>
                <a:latin typeface="宋体" panose="02010600030101010101" pitchFamily="2" charset="-122"/>
              </a:rPr>
              <a:t>、</a:t>
            </a:r>
            <a:r>
              <a:rPr lang="en-US" altLang="zh-CN" sz="2000">
                <a:solidFill>
                  <a:srgbClr val="66FF66"/>
                </a:solidFill>
                <a:latin typeface="宋体" panose="02010600030101010101" pitchFamily="2" charset="-122"/>
              </a:rPr>
              <a:t>Shipment</a:t>
            </a:r>
            <a:r>
              <a:rPr lang="zh-CN" altLang="en-US" sz="2000">
                <a:latin typeface="宋体" panose="02010600030101010101" pitchFamily="2" charset="-122"/>
              </a:rPr>
              <a:t>。</a:t>
            </a:r>
            <a:r>
              <a:rPr lang="en-US" altLang="en-US" sz="2000">
                <a:solidFill>
                  <a:srgbClr val="FF0000"/>
                </a:solidFill>
                <a:latin typeface="宋体" panose="02010600030101010101" pitchFamily="2" charset="-122"/>
              </a:rPr>
              <a:t>c.</a:t>
            </a:r>
            <a:r>
              <a:rPr lang="zh-CN" altLang="en-US" sz="2000" dirty="0">
                <a:latin typeface="宋体" panose="02010600030101010101" pitchFamily="2" charset="-122"/>
              </a:rPr>
              <a:t>用问号</a:t>
            </a:r>
            <a:r>
              <a:rPr lang="zh-CN" altLang="en-US" sz="2000" dirty="0">
                <a:solidFill>
                  <a:srgbClr val="66FF66"/>
                </a:solidFill>
                <a:latin typeface="宋体" panose="02010600030101010101" pitchFamily="2" charset="-122"/>
              </a:rPr>
              <a:t>“ ？”</a:t>
            </a:r>
            <a:r>
              <a:rPr lang="zh-CN" altLang="en-US" sz="2000" dirty="0">
                <a:latin typeface="宋体" panose="02010600030101010101" pitchFamily="2" charset="-122"/>
              </a:rPr>
              <a:t>代替检索词中可以变化</a:t>
            </a:r>
            <a:endParaRPr lang="zh-CN" altLang="en-US" sz="2000" dirty="0">
              <a:latin typeface="宋体" panose="02010600030101010101" pitchFamily="2" charset="-122"/>
            </a:endParaRPr>
          </a:p>
          <a:p>
            <a:pPr>
              <a:spcBef>
                <a:spcPct val="0"/>
              </a:spcBef>
            </a:pPr>
            <a:r>
              <a:rPr lang="zh-CN" altLang="en-US" sz="2000" dirty="0">
                <a:latin typeface="宋体" panose="02010600030101010101" pitchFamily="2" charset="-122"/>
              </a:rPr>
              <a:t>的字母。如</a:t>
            </a:r>
            <a:r>
              <a:rPr lang="en-US" altLang="zh-CN" sz="2000" dirty="0">
                <a:latin typeface="宋体" panose="02010600030101010101" pitchFamily="2" charset="-122"/>
              </a:rPr>
              <a:t>:</a:t>
            </a:r>
            <a:r>
              <a:rPr lang="zh-CN" altLang="en-US" sz="2000" dirty="0">
                <a:latin typeface="宋体" panose="02010600030101010101" pitchFamily="2" charset="-122"/>
              </a:rPr>
              <a:t>检索 </a:t>
            </a:r>
            <a:r>
              <a:rPr lang="en-US" altLang="zh-CN" sz="2000" err="1">
                <a:solidFill>
                  <a:srgbClr val="66FF66"/>
                </a:solidFill>
                <a:latin typeface="宋体" panose="02010600030101010101" pitchFamily="2" charset="-122"/>
              </a:rPr>
              <a:t>computeri?ation</a:t>
            </a:r>
            <a:r>
              <a:rPr lang="en-US" altLang="zh-CN" sz="2000" dirty="0">
                <a:latin typeface="宋体" panose="02010600030101010101" pitchFamily="2" charset="-122"/>
              </a:rPr>
              <a:t> </a:t>
            </a:r>
            <a:r>
              <a:rPr lang="zh-CN" altLang="en-US" sz="2000" dirty="0">
                <a:latin typeface="宋体" panose="02010600030101010101" pitchFamily="2" charset="-122"/>
              </a:rPr>
              <a:t>可得 </a:t>
            </a:r>
            <a:r>
              <a:rPr lang="en-US" altLang="zh-CN" sz="2000">
                <a:solidFill>
                  <a:srgbClr val="66FF66"/>
                </a:solidFill>
                <a:latin typeface="宋体" panose="02010600030101010101" pitchFamily="2" charset="-122"/>
              </a:rPr>
              <a:t>computerization</a:t>
            </a:r>
            <a:r>
              <a:rPr lang="zh-CN" altLang="en-US" sz="2000">
                <a:solidFill>
                  <a:srgbClr val="66FF66"/>
                </a:solidFill>
                <a:latin typeface="宋体" panose="02010600030101010101" pitchFamily="2" charset="-122"/>
              </a:rPr>
              <a:t>、</a:t>
            </a:r>
            <a:endParaRPr lang="zh-CN" altLang="en-US" sz="2000">
              <a:solidFill>
                <a:srgbClr val="66FF66"/>
              </a:solidFill>
              <a:latin typeface="宋体" panose="02010600030101010101" pitchFamily="2" charset="-122"/>
            </a:endParaRPr>
          </a:p>
          <a:p>
            <a:pPr>
              <a:spcBef>
                <a:spcPct val="0"/>
              </a:spcBef>
            </a:pPr>
            <a:r>
              <a:rPr lang="en-US" altLang="zh-CN" sz="2000" err="1">
                <a:solidFill>
                  <a:srgbClr val="66FF66"/>
                </a:solidFill>
                <a:latin typeface="宋体" panose="02010600030101010101" pitchFamily="2" charset="-122"/>
              </a:rPr>
              <a:t>computerisation</a:t>
            </a:r>
            <a:r>
              <a:rPr lang="zh-CN" altLang="en-US" sz="2000" dirty="0">
                <a:latin typeface="宋体" panose="02010600030101010101" pitchFamily="2" charset="-122"/>
              </a:rPr>
              <a:t>两词。</a:t>
            </a:r>
            <a:endParaRPr lang="zh-CN" altLang="en-US" sz="1600" b="0" dirty="0">
              <a:latin typeface="宋体" panose="02010600030101010101" pitchFamily="2" charset="-122"/>
            </a:endParaRPr>
          </a:p>
        </p:txBody>
      </p:sp>
    </p:spTree>
  </p:cSld>
  <p:clrMapOvr>
    <a:masterClrMapping/>
  </p:clrMapOvr>
  <p:transition>
    <p:randomBa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528" fill="hold" grpId="0" nodeType="clickEffect">
                                  <p:stCondLst>
                                    <p:cond delay="0"/>
                                  </p:stCondLst>
                                  <p:childTnLst>
                                    <p:set>
                                      <p:cBhvr>
                                        <p:cTn id="6" dur="1" fill="hold">
                                          <p:stCondLst>
                                            <p:cond delay="0"/>
                                          </p:stCondLst>
                                        </p:cTn>
                                        <p:tgtEl>
                                          <p:spTgt spid="1062916"/>
                                        </p:tgtEl>
                                        <p:attrNameLst>
                                          <p:attrName>style.visibility</p:attrName>
                                        </p:attrNameLst>
                                      </p:cBhvr>
                                      <p:to>
                                        <p:strVal val="visible"/>
                                      </p:to>
                                    </p:set>
                                    <p:anim calcmode="lin" valueType="num">
                                      <p:cBhvr>
                                        <p:cTn id="7" dur="500" fill="hold"/>
                                        <p:tgtEl>
                                          <p:spTgt spid="1062916"/>
                                        </p:tgtEl>
                                        <p:attrNameLst>
                                          <p:attrName>ppt_w</p:attrName>
                                        </p:attrNameLst>
                                      </p:cBhvr>
                                      <p:tavLst>
                                        <p:tav tm="0">
                                          <p:val>
                                            <p:fltVal val="0.000000"/>
                                          </p:val>
                                        </p:tav>
                                        <p:tav tm="100000">
                                          <p:val>
                                            <p:strVal val="#ppt_w"/>
                                          </p:val>
                                        </p:tav>
                                      </p:tavLst>
                                    </p:anim>
                                    <p:anim calcmode="lin" valueType="num">
                                      <p:cBhvr>
                                        <p:cTn id="8" dur="500" fill="hold"/>
                                        <p:tgtEl>
                                          <p:spTgt spid="1062916"/>
                                        </p:tgtEl>
                                        <p:attrNameLst>
                                          <p:attrName>ppt_h</p:attrName>
                                        </p:attrNameLst>
                                      </p:cBhvr>
                                      <p:tavLst>
                                        <p:tav tm="0">
                                          <p:val>
                                            <p:fltVal val="0.000000"/>
                                          </p:val>
                                        </p:tav>
                                        <p:tav tm="100000">
                                          <p:val>
                                            <p:strVal val="#ppt_h"/>
                                          </p:val>
                                        </p:tav>
                                      </p:tavLst>
                                    </p:anim>
                                    <p:anim calcmode="lin" valueType="num">
                                      <p:cBhvr>
                                        <p:cTn id="9" dur="500" fill="hold"/>
                                        <p:tgtEl>
                                          <p:spTgt spid="1062916"/>
                                        </p:tgtEl>
                                        <p:attrNameLst>
                                          <p:attrName>ppt_x</p:attrName>
                                        </p:attrNameLst>
                                      </p:cBhvr>
                                      <p:tavLst>
                                        <p:tav tm="0">
                                          <p:val>
                                            <p:fltVal val="0.500000"/>
                                          </p:val>
                                        </p:tav>
                                        <p:tav tm="100000">
                                          <p:val>
                                            <p:strVal val="#ppt_x"/>
                                          </p:val>
                                        </p:tav>
                                      </p:tavLst>
                                    </p:anim>
                                    <p:anim calcmode="lin" valueType="num">
                                      <p:cBhvr>
                                        <p:cTn id="10" dur="500" fill="hold"/>
                                        <p:tgtEl>
                                          <p:spTgt spid="1062916"/>
                                        </p:tgtEl>
                                        <p:attrNameLst>
                                          <p:attrName>ppt_y</p:attrName>
                                        </p:attrNameLst>
                                      </p:cBhvr>
                                      <p:tavLst>
                                        <p:tav tm="0">
                                          <p:val>
                                            <p:fltVal val="0.500000"/>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 fill="hold">
                                          <p:stCondLst>
                                            <p:cond delay="0"/>
                                          </p:stCondLst>
                                        </p:cTn>
                                        <p:tgtEl>
                                          <p:spTgt spid="1062917"/>
                                        </p:tgtEl>
                                        <p:attrNameLst>
                                          <p:attrName>style.visibility</p:attrName>
                                        </p:attrNameLst>
                                      </p:cBhvr>
                                      <p:to>
                                        <p:strVal val="visible"/>
                                      </p:to>
                                    </p:set>
                                    <p:animEffect transition="in" filter="wipe(up)">
                                      <p:cBhvr>
                                        <p:cTn id="15" dur="500"/>
                                        <p:tgtEl>
                                          <p:spTgt spid="10629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2916" grpId="0"/>
      <p:bldP spid="106291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64962" name="标题 1064961"/>
          <p:cNvSpPr>
            <a:spLocks noGrp="1"/>
          </p:cNvSpPr>
          <p:nvPr>
            <p:ph type="title"/>
          </p:nvPr>
        </p:nvSpPr>
        <p:spPr/>
        <p:txBody>
          <a:bodyPr lIns="92075" tIns="46038" rIns="92075" bIns="46038" anchor="t" anchorCtr="1">
            <a:spAutoFit/>
          </a:bodyPr>
          <a:p>
            <a:r>
              <a:rPr lang="zh-CN" altLang="en-US" dirty="0"/>
              <a:t>检索式</a:t>
            </a:r>
            <a:endParaRPr lang="zh-CN" altLang="en-US" dirty="0"/>
          </a:p>
        </p:txBody>
      </p:sp>
      <p:sp>
        <p:nvSpPr>
          <p:cNvPr id="1064963" name="文本占位符 1064962"/>
          <p:cNvSpPr>
            <a:spLocks noGrp="1"/>
          </p:cNvSpPr>
          <p:nvPr>
            <p:ph type="body" idx="1"/>
          </p:nvPr>
        </p:nvSpPr>
        <p:spPr>
          <a:xfrm>
            <a:off x="690563" y="1414463"/>
            <a:ext cx="7772400" cy="4432300"/>
          </a:xfrm>
        </p:spPr>
        <p:txBody>
          <a:bodyPr lIns="92075" tIns="46038" rIns="92075" bIns="46038" anchor="t" anchorCtr="1">
            <a:spAutoFit/>
          </a:bodyPr>
          <a:p>
            <a:pPr>
              <a:buNone/>
            </a:pPr>
            <a:r>
              <a:rPr lang="zh-CN" altLang="en-US" sz="2800" dirty="0">
                <a:solidFill>
                  <a:srgbClr val="66FF66"/>
                </a:solidFill>
                <a:effectLst/>
              </a:rPr>
              <a:t>查新课题：</a:t>
            </a:r>
            <a:r>
              <a:rPr lang="zh-CN" altLang="en-US" sz="2800"/>
              <a:t> </a:t>
            </a:r>
            <a:r>
              <a:rPr lang="en-US" altLang="zh-CN" sz="2800" b="0">
                <a:solidFill>
                  <a:srgbClr val="66FF66"/>
                </a:solidFill>
              </a:rPr>
              <a:t>Planning and Optimizing Railway System of Collecting and Dispatching in Port</a:t>
            </a:r>
            <a:r>
              <a:rPr lang="zh-CN" altLang="en-US" sz="2800" dirty="0">
                <a:solidFill>
                  <a:srgbClr val="66FF66"/>
                </a:solidFill>
              </a:rPr>
              <a:t>（</a:t>
            </a:r>
            <a:r>
              <a:rPr lang="zh-CN" altLang="en-US" sz="2400" dirty="0">
                <a:solidFill>
                  <a:srgbClr val="66FF66"/>
                </a:solidFill>
              </a:rPr>
              <a:t>港口铁路集疏运系统规划及优化方法研究</a:t>
            </a:r>
            <a:r>
              <a:rPr lang="zh-CN" altLang="en-US" sz="2800" dirty="0">
                <a:solidFill>
                  <a:srgbClr val="66FF66"/>
                </a:solidFill>
              </a:rPr>
              <a:t>）</a:t>
            </a:r>
            <a:r>
              <a:rPr lang="zh-CN" altLang="en-US" sz="2800" b="0" dirty="0">
                <a:solidFill>
                  <a:srgbClr val="66FF66"/>
                </a:solidFill>
              </a:rPr>
              <a:t> </a:t>
            </a:r>
            <a:endParaRPr lang="zh-CN" altLang="en-US" sz="2400" b="0">
              <a:solidFill>
                <a:srgbClr val="66FF66"/>
              </a:solidFill>
            </a:endParaRPr>
          </a:p>
          <a:p>
            <a:r>
              <a:rPr lang="en-US" altLang="zh-CN" sz="2400" err="1"/>
              <a:t>((port?? or terminal?? or whar</a:t>
            </a:r>
            <a:r>
              <a:rPr lang="en-US" altLang="zh-CN" sz="2400"/>
              <a:t>??? or pier?? or dock?? or harbor?? or jetty or seaport) and rail????)/</a:t>
            </a:r>
            <a:r>
              <a:rPr lang="en-US" altLang="zh-CN" sz="2400" err="1">
                <a:solidFill>
                  <a:srgbClr val="66FF66"/>
                </a:solidFill>
              </a:rPr>
              <a:t>ti</a:t>
            </a:r>
            <a:r>
              <a:rPr lang="en-US" altLang="zh-CN" sz="2400"/>
              <a:t> and (Collect???? Or gather????)(3n)distribut????</a:t>
            </a:r>
            <a:endParaRPr lang="en-US" altLang="zh-CN" sz="2400"/>
          </a:p>
          <a:p>
            <a:r>
              <a:rPr lang="en-US" altLang="zh-CN" sz="2400" err="1"/>
              <a:t>(port?? or terminal?? or whar??? or pier?? or dock?? or harbor?? or jetty or seaport) and rail???? and (plan? ? or planning?? Or program????? or Optimiz????? Optimal??? or optimum or Coordinat???? Or Co()ordinat????) and (DEA or Data()Envelopment()Analysis)/</a:t>
            </a:r>
            <a:r>
              <a:rPr lang="en-US" altLang="zh-CN" sz="2400" err="1">
                <a:solidFill>
                  <a:srgbClr val="66FF66"/>
                </a:solidFill>
              </a:rPr>
              <a:t>ti</a:t>
            </a:r>
            <a:r>
              <a:rPr lang="en-US" altLang="zh-CN" sz="2800"/>
              <a:t> </a:t>
            </a:r>
            <a:endParaRPr lang="en-US" altLang="zh-CN" sz="2800"/>
          </a:p>
        </p:txBody>
      </p:sp>
    </p:spTree>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65986" name="Rectangle 2"/>
          <p:cNvSpPr/>
          <p:nvPr>
            <p:ph type="body" idx="4294967295"/>
          </p:nvPr>
        </p:nvSpPr>
        <p:spPr>
          <a:xfrm>
            <a:off x="703263" y="1541463"/>
            <a:ext cx="7340600" cy="2789237"/>
          </a:xfrm>
        </p:spPr>
        <p:txBody>
          <a:bodyPr vert="horz" wrap="square" lIns="91440" tIns="45720" rIns="91440" bIns="45720" anchor="t">
            <a:spAutoFit/>
          </a:bodyPr>
          <a:p>
            <a:pPr>
              <a:lnSpc>
                <a:spcPct val="80000"/>
              </a:lnSpc>
              <a:spcBef>
                <a:spcPct val="0"/>
              </a:spcBef>
            </a:pPr>
            <a:r>
              <a:rPr lang="zh-CN" altLang="en-US" sz="2800" dirty="0">
                <a:latin typeface="楷体_GB2312" pitchFamily="49" charset="-122"/>
              </a:rPr>
              <a:t>主题概念间的正确组配</a:t>
            </a:r>
            <a:endParaRPr lang="zh-CN" altLang="en-US" sz="2800" dirty="0">
              <a:latin typeface="楷体_GB2312" pitchFamily="49" charset="-122"/>
            </a:endParaRPr>
          </a:p>
          <a:p>
            <a:pPr>
              <a:lnSpc>
                <a:spcPct val="80000"/>
              </a:lnSpc>
            </a:pPr>
            <a:endParaRPr lang="zh-CN" altLang="en-US" sz="2600" dirty="0"/>
          </a:p>
          <a:p>
            <a:pPr lvl="1">
              <a:lnSpc>
                <a:spcPct val="80000"/>
              </a:lnSpc>
            </a:pPr>
            <a:r>
              <a:rPr lang="zh-CN" altLang="en-US" sz="2300" dirty="0">
                <a:solidFill>
                  <a:srgbClr val="66FF66"/>
                </a:solidFill>
              </a:rPr>
              <a:t>主题概念之间的逻辑组配</a:t>
            </a:r>
            <a:endParaRPr lang="zh-CN" altLang="en-US" sz="2300" dirty="0">
              <a:solidFill>
                <a:srgbClr val="66FF66"/>
              </a:solidFill>
            </a:endParaRPr>
          </a:p>
          <a:p>
            <a:pPr lvl="2">
              <a:lnSpc>
                <a:spcPct val="80000"/>
              </a:lnSpc>
            </a:pPr>
            <a:r>
              <a:rPr lang="zh-CN" altLang="en-US" sz="2500" dirty="0"/>
              <a:t>逻辑与       </a:t>
            </a:r>
            <a:r>
              <a:rPr lang="en-US" altLang="zh-CN" sz="2500" b="0"/>
              <a:t>AND        </a:t>
            </a:r>
            <a:r>
              <a:rPr lang="en-US" altLang="zh-CN" sz="3200" b="0">
                <a:effectLst/>
              </a:rPr>
              <a:t>*</a:t>
            </a:r>
            <a:endParaRPr lang="en-US" altLang="zh-CN" sz="3200" b="0"/>
          </a:p>
          <a:p>
            <a:pPr lvl="2">
              <a:lnSpc>
                <a:spcPct val="80000"/>
              </a:lnSpc>
            </a:pPr>
            <a:r>
              <a:rPr lang="zh-CN" altLang="en-US" sz="2500" dirty="0"/>
              <a:t>逻辑或       </a:t>
            </a:r>
            <a:r>
              <a:rPr lang="en-US" altLang="zh-CN" sz="2500" b="0" dirty="0"/>
              <a:t>OR           </a:t>
            </a:r>
            <a:r>
              <a:rPr lang="zh-CN" altLang="en-US" sz="2500" b="0" dirty="0"/>
              <a:t>＋</a:t>
            </a:r>
            <a:endParaRPr lang="zh-CN" altLang="en-US" sz="2500" dirty="0"/>
          </a:p>
          <a:p>
            <a:pPr lvl="2">
              <a:lnSpc>
                <a:spcPct val="80000"/>
              </a:lnSpc>
            </a:pPr>
            <a:r>
              <a:rPr lang="zh-CN" altLang="en-US" sz="2500" dirty="0"/>
              <a:t>逻辑非      </a:t>
            </a:r>
            <a:r>
              <a:rPr lang="en-US" altLang="zh-CN" sz="2500" b="0" dirty="0"/>
              <a:t>NOT         </a:t>
            </a:r>
            <a:r>
              <a:rPr lang="zh-CN" altLang="en-US" sz="2500" b="0" dirty="0"/>
              <a:t>－</a:t>
            </a:r>
            <a:br>
              <a:rPr lang="zh-CN" altLang="en-US" sz="1300" b="0" dirty="0"/>
            </a:br>
            <a:endParaRPr lang="zh-CN" altLang="en-US" sz="1300" b="0" dirty="0"/>
          </a:p>
        </p:txBody>
      </p:sp>
      <p:sp>
        <p:nvSpPr>
          <p:cNvPr id="1065987" name="Text Box 3"/>
          <p:cNvSpPr txBox="1"/>
          <p:nvPr/>
        </p:nvSpPr>
        <p:spPr>
          <a:xfrm>
            <a:off x="3962400" y="3505200"/>
            <a:ext cx="1295400" cy="457200"/>
          </a:xfrm>
          <a:prstGeom prst="rect">
            <a:avLst/>
          </a:prstGeom>
          <a:noFill/>
          <a:ln w="9525">
            <a:noFill/>
          </a:ln>
        </p:spPr>
        <p:txBody>
          <a:bodyPr>
            <a:spAutoFit/>
          </a:bodyPr>
          <a:p>
            <a:pPr>
              <a:spcBef>
                <a:spcPct val="50000"/>
              </a:spcBef>
            </a:pPr>
            <a:r>
              <a:rPr lang="en-US" altLang="zh-CN" sz="1800" b="0">
                <a:latin typeface="Verdana" panose="020B0604030504040204" pitchFamily="34" charset="0"/>
              </a:rPr>
              <a:t> </a:t>
            </a:r>
            <a:endParaRPr lang="en-US" altLang="zh-CN" sz="1800" b="0">
              <a:latin typeface="Verdana" panose="020B0604030504040204" pitchFamily="34" charset="0"/>
            </a:endParaRPr>
          </a:p>
        </p:txBody>
      </p:sp>
      <p:grpSp>
        <p:nvGrpSpPr>
          <p:cNvPr id="1065988" name="Group 4"/>
          <p:cNvGrpSpPr/>
          <p:nvPr/>
        </p:nvGrpSpPr>
        <p:grpSpPr>
          <a:xfrm>
            <a:off x="900113" y="4221163"/>
            <a:ext cx="6934200" cy="1676400"/>
            <a:chOff x="672" y="2304"/>
            <a:chExt cx="4368" cy="1056"/>
          </a:xfrm>
        </p:grpSpPr>
        <p:grpSp>
          <p:nvGrpSpPr>
            <p:cNvPr id="1065989" name="Group 5"/>
            <p:cNvGrpSpPr/>
            <p:nvPr/>
          </p:nvGrpSpPr>
          <p:grpSpPr>
            <a:xfrm>
              <a:off x="2304" y="2592"/>
              <a:ext cx="1200" cy="720"/>
              <a:chOff x="1056" y="2640"/>
              <a:chExt cx="1200" cy="720"/>
            </a:xfrm>
          </p:grpSpPr>
          <p:sp>
            <p:nvSpPr>
              <p:cNvPr id="1065990" name="Oval 6"/>
              <p:cNvSpPr/>
              <p:nvPr/>
            </p:nvSpPr>
            <p:spPr>
              <a:xfrm>
                <a:off x="1056" y="2640"/>
                <a:ext cx="720" cy="720"/>
              </a:xfrm>
              <a:prstGeom prst="ellipse">
                <a:avLst/>
              </a:prstGeom>
              <a:noFill/>
              <a:ln w="9525" cap="flat" cmpd="sng">
                <a:solidFill>
                  <a:schemeClr val="tx1"/>
                </a:solidFill>
                <a:prstDash val="solid"/>
                <a:headEnd type="none" w="med" len="med"/>
                <a:tailEnd type="none" w="med" len="med"/>
              </a:ln>
            </p:spPr>
            <p:txBody>
              <a:bodyPr wrap="none" anchor="ctr"/>
              <a:p>
                <a:pPr>
                  <a:spcBef>
                    <a:spcPct val="0"/>
                  </a:spcBef>
                </a:pPr>
                <a:endParaRPr sz="1800" b="0" dirty="0">
                  <a:latin typeface="Verdana" panose="020B0604030504040204" pitchFamily="34" charset="0"/>
                </a:endParaRPr>
              </a:p>
            </p:txBody>
          </p:sp>
          <p:sp>
            <p:nvSpPr>
              <p:cNvPr id="1065991" name="Oval 7"/>
              <p:cNvSpPr/>
              <p:nvPr/>
            </p:nvSpPr>
            <p:spPr>
              <a:xfrm>
                <a:off x="1584" y="2640"/>
                <a:ext cx="672" cy="720"/>
              </a:xfrm>
              <a:prstGeom prst="ellipse">
                <a:avLst/>
              </a:prstGeom>
              <a:noFill/>
              <a:ln w="9525" cap="flat" cmpd="sng">
                <a:solidFill>
                  <a:schemeClr val="tx1"/>
                </a:solidFill>
                <a:prstDash val="solid"/>
                <a:headEnd type="none" w="med" len="med"/>
                <a:tailEnd type="none" w="med" len="med"/>
              </a:ln>
            </p:spPr>
            <p:txBody>
              <a:bodyPr wrap="none" anchor="ctr"/>
              <a:p>
                <a:pPr>
                  <a:spcBef>
                    <a:spcPct val="0"/>
                  </a:spcBef>
                </a:pPr>
                <a:endParaRPr sz="1800" b="0" dirty="0">
                  <a:latin typeface="Verdana" panose="020B0604030504040204" pitchFamily="34" charset="0"/>
                </a:endParaRPr>
              </a:p>
            </p:txBody>
          </p:sp>
        </p:grpSp>
        <p:grpSp>
          <p:nvGrpSpPr>
            <p:cNvPr id="1065992" name="Group 8"/>
            <p:cNvGrpSpPr/>
            <p:nvPr/>
          </p:nvGrpSpPr>
          <p:grpSpPr>
            <a:xfrm>
              <a:off x="3840" y="2592"/>
              <a:ext cx="1200" cy="720"/>
              <a:chOff x="1056" y="2640"/>
              <a:chExt cx="1200" cy="720"/>
            </a:xfrm>
          </p:grpSpPr>
          <p:sp>
            <p:nvSpPr>
              <p:cNvPr id="1065993" name="Oval 9"/>
              <p:cNvSpPr/>
              <p:nvPr/>
            </p:nvSpPr>
            <p:spPr>
              <a:xfrm>
                <a:off x="1056" y="2640"/>
                <a:ext cx="720" cy="720"/>
              </a:xfrm>
              <a:prstGeom prst="ellipse">
                <a:avLst/>
              </a:prstGeom>
              <a:noFill/>
              <a:ln w="9525" cap="flat" cmpd="sng">
                <a:solidFill>
                  <a:schemeClr val="tx1"/>
                </a:solidFill>
                <a:prstDash val="solid"/>
                <a:headEnd type="none" w="med" len="med"/>
                <a:tailEnd type="none" w="med" len="med"/>
              </a:ln>
            </p:spPr>
            <p:txBody>
              <a:bodyPr wrap="none" anchor="ctr"/>
              <a:p>
                <a:pPr>
                  <a:spcBef>
                    <a:spcPct val="0"/>
                  </a:spcBef>
                </a:pPr>
                <a:endParaRPr sz="1800" b="0" dirty="0">
                  <a:latin typeface="Verdana" panose="020B0604030504040204" pitchFamily="34" charset="0"/>
                </a:endParaRPr>
              </a:p>
            </p:txBody>
          </p:sp>
          <p:sp>
            <p:nvSpPr>
              <p:cNvPr id="1065994" name="Oval 10"/>
              <p:cNvSpPr/>
              <p:nvPr/>
            </p:nvSpPr>
            <p:spPr>
              <a:xfrm>
                <a:off x="1584" y="2640"/>
                <a:ext cx="672" cy="720"/>
              </a:xfrm>
              <a:prstGeom prst="ellipse">
                <a:avLst/>
              </a:prstGeom>
              <a:noFill/>
              <a:ln w="9525" cap="flat" cmpd="sng">
                <a:solidFill>
                  <a:schemeClr val="tx1"/>
                </a:solidFill>
                <a:prstDash val="solid"/>
                <a:headEnd type="none" w="med" len="med"/>
                <a:tailEnd type="none" w="med" len="med"/>
              </a:ln>
            </p:spPr>
            <p:txBody>
              <a:bodyPr wrap="none" anchor="ctr"/>
              <a:p>
                <a:pPr>
                  <a:spcBef>
                    <a:spcPct val="0"/>
                  </a:spcBef>
                </a:pPr>
                <a:endParaRPr sz="1800" b="0" dirty="0">
                  <a:latin typeface="Verdana" panose="020B0604030504040204" pitchFamily="34" charset="0"/>
                </a:endParaRPr>
              </a:p>
            </p:txBody>
          </p:sp>
        </p:grpSp>
        <p:grpSp>
          <p:nvGrpSpPr>
            <p:cNvPr id="1065995" name="Group 11"/>
            <p:cNvGrpSpPr/>
            <p:nvPr/>
          </p:nvGrpSpPr>
          <p:grpSpPr>
            <a:xfrm>
              <a:off x="672" y="2640"/>
              <a:ext cx="1200" cy="720"/>
              <a:chOff x="1056" y="2640"/>
              <a:chExt cx="1200" cy="720"/>
            </a:xfrm>
          </p:grpSpPr>
          <p:sp>
            <p:nvSpPr>
              <p:cNvPr id="1065996" name="Oval 12"/>
              <p:cNvSpPr/>
              <p:nvPr/>
            </p:nvSpPr>
            <p:spPr>
              <a:xfrm>
                <a:off x="1056" y="2640"/>
                <a:ext cx="720" cy="720"/>
              </a:xfrm>
              <a:prstGeom prst="ellipse">
                <a:avLst/>
              </a:prstGeom>
              <a:noFill/>
              <a:ln w="9525" cap="flat" cmpd="sng">
                <a:solidFill>
                  <a:schemeClr val="tx1"/>
                </a:solidFill>
                <a:prstDash val="solid"/>
                <a:headEnd type="none" w="med" len="med"/>
                <a:tailEnd type="none" w="med" len="med"/>
              </a:ln>
            </p:spPr>
            <p:txBody>
              <a:bodyPr wrap="none" anchor="ctr"/>
              <a:p>
                <a:pPr>
                  <a:spcBef>
                    <a:spcPct val="0"/>
                  </a:spcBef>
                </a:pPr>
                <a:endParaRPr sz="1800" b="0" dirty="0">
                  <a:latin typeface="Verdana" panose="020B0604030504040204" pitchFamily="34" charset="0"/>
                </a:endParaRPr>
              </a:p>
            </p:txBody>
          </p:sp>
          <p:sp>
            <p:nvSpPr>
              <p:cNvPr id="1065997" name="Oval 13"/>
              <p:cNvSpPr/>
              <p:nvPr/>
            </p:nvSpPr>
            <p:spPr>
              <a:xfrm>
                <a:off x="1584" y="2640"/>
                <a:ext cx="672" cy="720"/>
              </a:xfrm>
              <a:prstGeom prst="ellipse">
                <a:avLst/>
              </a:prstGeom>
              <a:noFill/>
              <a:ln w="9525" cap="flat" cmpd="sng">
                <a:solidFill>
                  <a:schemeClr val="tx1"/>
                </a:solidFill>
                <a:prstDash val="solid"/>
                <a:headEnd type="none" w="med" len="med"/>
                <a:tailEnd type="none" w="med" len="med"/>
              </a:ln>
            </p:spPr>
            <p:txBody>
              <a:bodyPr wrap="none" anchor="ctr"/>
              <a:p>
                <a:pPr>
                  <a:spcBef>
                    <a:spcPct val="0"/>
                  </a:spcBef>
                </a:pPr>
                <a:endParaRPr sz="1800" b="0" dirty="0">
                  <a:latin typeface="Verdana" panose="020B0604030504040204" pitchFamily="34" charset="0"/>
                </a:endParaRPr>
              </a:p>
            </p:txBody>
          </p:sp>
        </p:grpSp>
        <p:sp>
          <p:nvSpPr>
            <p:cNvPr id="1065998" name="Line 14"/>
            <p:cNvSpPr/>
            <p:nvPr/>
          </p:nvSpPr>
          <p:spPr>
            <a:xfrm flipH="1">
              <a:off x="1200" y="2832"/>
              <a:ext cx="144" cy="240"/>
            </a:xfrm>
            <a:prstGeom prst="line">
              <a:avLst/>
            </a:prstGeom>
            <a:ln w="9525" cap="flat" cmpd="sng">
              <a:solidFill>
                <a:schemeClr val="tx1"/>
              </a:solidFill>
              <a:prstDash val="solid"/>
              <a:headEnd type="none" w="med" len="med"/>
              <a:tailEnd type="none" w="med" len="med"/>
            </a:ln>
          </p:spPr>
        </p:sp>
        <p:sp>
          <p:nvSpPr>
            <p:cNvPr id="1065999" name="Line 15"/>
            <p:cNvSpPr/>
            <p:nvPr/>
          </p:nvSpPr>
          <p:spPr>
            <a:xfrm flipH="1">
              <a:off x="1248" y="2928"/>
              <a:ext cx="144" cy="240"/>
            </a:xfrm>
            <a:prstGeom prst="line">
              <a:avLst/>
            </a:prstGeom>
            <a:ln w="9525" cap="flat" cmpd="sng">
              <a:solidFill>
                <a:schemeClr val="tx1"/>
              </a:solidFill>
              <a:prstDash val="solid"/>
              <a:headEnd type="none" w="med" len="med"/>
              <a:tailEnd type="none" w="med" len="med"/>
            </a:ln>
          </p:spPr>
        </p:sp>
        <p:sp>
          <p:nvSpPr>
            <p:cNvPr id="1066000" name="Text Box 16"/>
            <p:cNvSpPr txBox="1"/>
            <p:nvPr/>
          </p:nvSpPr>
          <p:spPr>
            <a:xfrm>
              <a:off x="864" y="2352"/>
              <a:ext cx="720" cy="250"/>
            </a:xfrm>
            <a:prstGeom prst="rect">
              <a:avLst/>
            </a:prstGeom>
            <a:noFill/>
            <a:ln w="9525">
              <a:noFill/>
            </a:ln>
          </p:spPr>
          <p:txBody>
            <a:bodyPr>
              <a:spAutoFit/>
            </a:bodyPr>
            <a:p>
              <a:pPr>
                <a:spcBef>
                  <a:spcPct val="50000"/>
                </a:spcBef>
              </a:pPr>
              <a:r>
                <a:rPr lang="zh-CN" altLang="en-US" sz="2000" dirty="0">
                  <a:latin typeface="Verdana" panose="020B0604030504040204" pitchFamily="34" charset="0"/>
                  <a:ea typeface="楷体_GB2312" pitchFamily="49" charset="-122"/>
                </a:rPr>
                <a:t>逻辑与</a:t>
              </a:r>
              <a:endParaRPr lang="zh-CN" altLang="en-US" sz="2000" dirty="0">
                <a:latin typeface="Verdana" panose="020B0604030504040204" pitchFamily="34" charset="0"/>
                <a:ea typeface="楷体_GB2312" pitchFamily="49" charset="-122"/>
              </a:endParaRPr>
            </a:p>
          </p:txBody>
        </p:sp>
        <p:sp>
          <p:nvSpPr>
            <p:cNvPr id="1066001" name="Line 17"/>
            <p:cNvSpPr/>
            <p:nvPr/>
          </p:nvSpPr>
          <p:spPr>
            <a:xfrm flipH="1">
              <a:off x="2352" y="2592"/>
              <a:ext cx="336" cy="480"/>
            </a:xfrm>
            <a:prstGeom prst="line">
              <a:avLst/>
            </a:prstGeom>
            <a:ln w="9525" cap="flat" cmpd="sng">
              <a:solidFill>
                <a:schemeClr val="tx1"/>
              </a:solidFill>
              <a:prstDash val="solid"/>
              <a:headEnd type="none" w="med" len="med"/>
              <a:tailEnd type="none" w="med" len="med"/>
            </a:ln>
          </p:spPr>
        </p:sp>
        <p:sp>
          <p:nvSpPr>
            <p:cNvPr id="1066002" name="Line 18"/>
            <p:cNvSpPr/>
            <p:nvPr/>
          </p:nvSpPr>
          <p:spPr>
            <a:xfrm flipH="1">
              <a:off x="2448" y="2640"/>
              <a:ext cx="384" cy="528"/>
            </a:xfrm>
            <a:prstGeom prst="line">
              <a:avLst/>
            </a:prstGeom>
            <a:ln w="9525" cap="flat" cmpd="sng">
              <a:solidFill>
                <a:schemeClr val="tx1"/>
              </a:solidFill>
              <a:prstDash val="solid"/>
              <a:headEnd type="none" w="med" len="med"/>
              <a:tailEnd type="none" w="med" len="med"/>
            </a:ln>
          </p:spPr>
        </p:sp>
        <p:sp>
          <p:nvSpPr>
            <p:cNvPr id="1066003" name="Line 19"/>
            <p:cNvSpPr/>
            <p:nvPr/>
          </p:nvSpPr>
          <p:spPr>
            <a:xfrm flipH="1">
              <a:off x="2544" y="2688"/>
              <a:ext cx="384" cy="576"/>
            </a:xfrm>
            <a:prstGeom prst="line">
              <a:avLst/>
            </a:prstGeom>
            <a:ln w="9525" cap="flat" cmpd="sng">
              <a:solidFill>
                <a:schemeClr val="tx1"/>
              </a:solidFill>
              <a:prstDash val="solid"/>
              <a:headEnd type="none" w="med" len="med"/>
              <a:tailEnd type="none" w="med" len="med"/>
            </a:ln>
          </p:spPr>
        </p:sp>
        <p:sp>
          <p:nvSpPr>
            <p:cNvPr id="1066004" name="Line 20"/>
            <p:cNvSpPr/>
            <p:nvPr/>
          </p:nvSpPr>
          <p:spPr>
            <a:xfrm flipH="1">
              <a:off x="2832" y="2592"/>
              <a:ext cx="432" cy="672"/>
            </a:xfrm>
            <a:prstGeom prst="line">
              <a:avLst/>
            </a:prstGeom>
            <a:ln w="9525" cap="flat" cmpd="sng">
              <a:solidFill>
                <a:schemeClr val="tx1"/>
              </a:solidFill>
              <a:prstDash val="solid"/>
              <a:headEnd type="none" w="med" len="med"/>
              <a:tailEnd type="none" w="med" len="med"/>
            </a:ln>
          </p:spPr>
        </p:sp>
        <p:sp>
          <p:nvSpPr>
            <p:cNvPr id="1066005" name="Line 21"/>
            <p:cNvSpPr/>
            <p:nvPr/>
          </p:nvSpPr>
          <p:spPr>
            <a:xfrm flipH="1">
              <a:off x="3024" y="2688"/>
              <a:ext cx="336" cy="576"/>
            </a:xfrm>
            <a:prstGeom prst="line">
              <a:avLst/>
            </a:prstGeom>
            <a:ln w="9525" cap="flat" cmpd="sng">
              <a:solidFill>
                <a:schemeClr val="tx1"/>
              </a:solidFill>
              <a:prstDash val="solid"/>
              <a:headEnd type="none" w="med" len="med"/>
              <a:tailEnd type="none" w="med" len="med"/>
            </a:ln>
          </p:spPr>
        </p:sp>
        <p:sp>
          <p:nvSpPr>
            <p:cNvPr id="1066006" name="Line 22"/>
            <p:cNvSpPr/>
            <p:nvPr/>
          </p:nvSpPr>
          <p:spPr>
            <a:xfrm flipH="1">
              <a:off x="3168" y="2784"/>
              <a:ext cx="288" cy="480"/>
            </a:xfrm>
            <a:prstGeom prst="line">
              <a:avLst/>
            </a:prstGeom>
            <a:ln w="9525" cap="flat" cmpd="sng">
              <a:solidFill>
                <a:schemeClr val="tx1"/>
              </a:solidFill>
              <a:prstDash val="solid"/>
              <a:headEnd type="none" w="med" len="med"/>
              <a:tailEnd type="none" w="med" len="med"/>
            </a:ln>
          </p:spPr>
        </p:sp>
        <p:sp>
          <p:nvSpPr>
            <p:cNvPr id="1066007" name="Line 23"/>
            <p:cNvSpPr/>
            <p:nvPr/>
          </p:nvSpPr>
          <p:spPr>
            <a:xfrm flipH="1">
              <a:off x="2640" y="2640"/>
              <a:ext cx="432" cy="672"/>
            </a:xfrm>
            <a:prstGeom prst="line">
              <a:avLst/>
            </a:prstGeom>
            <a:ln w="9525" cap="flat" cmpd="sng">
              <a:solidFill>
                <a:schemeClr val="tx1"/>
              </a:solidFill>
              <a:prstDash val="solid"/>
              <a:headEnd type="none" w="med" len="med"/>
              <a:tailEnd type="none" w="med" len="med"/>
            </a:ln>
          </p:spPr>
        </p:sp>
        <p:sp>
          <p:nvSpPr>
            <p:cNvPr id="1066008" name="Line 24"/>
            <p:cNvSpPr/>
            <p:nvPr/>
          </p:nvSpPr>
          <p:spPr>
            <a:xfrm flipH="1">
              <a:off x="3840" y="2592"/>
              <a:ext cx="288" cy="384"/>
            </a:xfrm>
            <a:prstGeom prst="line">
              <a:avLst/>
            </a:prstGeom>
            <a:ln w="9525" cap="flat" cmpd="sng">
              <a:solidFill>
                <a:schemeClr val="tx1"/>
              </a:solidFill>
              <a:prstDash val="solid"/>
              <a:headEnd type="none" w="med" len="med"/>
              <a:tailEnd type="none" w="med" len="med"/>
            </a:ln>
          </p:spPr>
        </p:sp>
        <p:sp>
          <p:nvSpPr>
            <p:cNvPr id="1066009" name="Line 25"/>
            <p:cNvSpPr/>
            <p:nvPr/>
          </p:nvSpPr>
          <p:spPr>
            <a:xfrm flipH="1">
              <a:off x="3888" y="2592"/>
              <a:ext cx="384" cy="528"/>
            </a:xfrm>
            <a:prstGeom prst="line">
              <a:avLst/>
            </a:prstGeom>
            <a:ln w="9525" cap="flat" cmpd="sng">
              <a:solidFill>
                <a:schemeClr val="tx1"/>
              </a:solidFill>
              <a:prstDash val="solid"/>
              <a:headEnd type="none" w="med" len="med"/>
              <a:tailEnd type="none" w="med" len="med"/>
            </a:ln>
          </p:spPr>
        </p:sp>
        <p:sp>
          <p:nvSpPr>
            <p:cNvPr id="1066010" name="Line 26"/>
            <p:cNvSpPr/>
            <p:nvPr/>
          </p:nvSpPr>
          <p:spPr>
            <a:xfrm flipH="1">
              <a:off x="3936" y="2640"/>
              <a:ext cx="432" cy="576"/>
            </a:xfrm>
            <a:prstGeom prst="line">
              <a:avLst/>
            </a:prstGeom>
            <a:ln w="9525" cap="flat" cmpd="sng">
              <a:solidFill>
                <a:schemeClr val="tx1"/>
              </a:solidFill>
              <a:prstDash val="solid"/>
              <a:headEnd type="none" w="med" len="med"/>
              <a:tailEnd type="none" w="med" len="med"/>
            </a:ln>
          </p:spPr>
        </p:sp>
        <p:sp>
          <p:nvSpPr>
            <p:cNvPr id="1066011" name="Line 27"/>
            <p:cNvSpPr/>
            <p:nvPr/>
          </p:nvSpPr>
          <p:spPr>
            <a:xfrm flipH="1">
              <a:off x="4032" y="2688"/>
              <a:ext cx="432" cy="576"/>
            </a:xfrm>
            <a:prstGeom prst="line">
              <a:avLst/>
            </a:prstGeom>
            <a:ln w="9525" cap="flat" cmpd="sng">
              <a:solidFill>
                <a:schemeClr val="tx1"/>
              </a:solidFill>
              <a:prstDash val="solid"/>
              <a:headEnd type="none" w="med" len="med"/>
              <a:tailEnd type="none" w="med" len="med"/>
            </a:ln>
          </p:spPr>
        </p:sp>
        <p:sp>
          <p:nvSpPr>
            <p:cNvPr id="1066012" name="Line 28"/>
            <p:cNvSpPr/>
            <p:nvPr/>
          </p:nvSpPr>
          <p:spPr>
            <a:xfrm flipH="1">
              <a:off x="4128" y="2976"/>
              <a:ext cx="240" cy="336"/>
            </a:xfrm>
            <a:prstGeom prst="line">
              <a:avLst/>
            </a:prstGeom>
            <a:ln w="9525" cap="flat" cmpd="sng">
              <a:solidFill>
                <a:schemeClr val="tx1"/>
              </a:solidFill>
              <a:prstDash val="solid"/>
              <a:headEnd type="none" w="med" len="med"/>
              <a:tailEnd type="none" w="med" len="med"/>
            </a:ln>
          </p:spPr>
        </p:sp>
        <p:sp>
          <p:nvSpPr>
            <p:cNvPr id="1066013" name="Line 29"/>
            <p:cNvSpPr/>
            <p:nvPr/>
          </p:nvSpPr>
          <p:spPr>
            <a:xfrm flipH="1">
              <a:off x="4272" y="3120"/>
              <a:ext cx="144" cy="192"/>
            </a:xfrm>
            <a:prstGeom prst="line">
              <a:avLst/>
            </a:prstGeom>
            <a:ln w="9525" cap="flat" cmpd="sng">
              <a:solidFill>
                <a:schemeClr val="tx1"/>
              </a:solidFill>
              <a:prstDash val="solid"/>
              <a:headEnd type="none" w="med" len="med"/>
              <a:tailEnd type="none" w="med" len="med"/>
            </a:ln>
          </p:spPr>
        </p:sp>
        <p:sp>
          <p:nvSpPr>
            <p:cNvPr id="1066014" name="Line 30"/>
            <p:cNvSpPr/>
            <p:nvPr/>
          </p:nvSpPr>
          <p:spPr>
            <a:xfrm flipH="1">
              <a:off x="2304" y="2640"/>
              <a:ext cx="192" cy="288"/>
            </a:xfrm>
            <a:prstGeom prst="line">
              <a:avLst/>
            </a:prstGeom>
            <a:ln w="9525" cap="flat" cmpd="sng">
              <a:solidFill>
                <a:schemeClr val="tx1"/>
              </a:solidFill>
              <a:prstDash val="solid"/>
              <a:headEnd type="none" w="med" len="med"/>
              <a:tailEnd type="none" w="med" len="med"/>
            </a:ln>
          </p:spPr>
        </p:sp>
        <p:sp>
          <p:nvSpPr>
            <p:cNvPr id="1066015" name="Line 31"/>
            <p:cNvSpPr/>
            <p:nvPr/>
          </p:nvSpPr>
          <p:spPr>
            <a:xfrm flipH="1">
              <a:off x="3312" y="2928"/>
              <a:ext cx="192" cy="336"/>
            </a:xfrm>
            <a:prstGeom prst="line">
              <a:avLst/>
            </a:prstGeom>
            <a:ln w="9525" cap="flat" cmpd="sng">
              <a:solidFill>
                <a:schemeClr val="tx1"/>
              </a:solidFill>
              <a:prstDash val="solid"/>
              <a:headEnd type="none" w="med" len="med"/>
              <a:tailEnd type="none" w="med" len="med"/>
            </a:ln>
          </p:spPr>
        </p:sp>
        <p:sp>
          <p:nvSpPr>
            <p:cNvPr id="1066016" name="Text Box 32"/>
            <p:cNvSpPr txBox="1"/>
            <p:nvPr/>
          </p:nvSpPr>
          <p:spPr>
            <a:xfrm>
              <a:off x="2544" y="2304"/>
              <a:ext cx="768" cy="250"/>
            </a:xfrm>
            <a:prstGeom prst="rect">
              <a:avLst/>
            </a:prstGeom>
            <a:noFill/>
            <a:ln w="9525">
              <a:noFill/>
            </a:ln>
          </p:spPr>
          <p:txBody>
            <a:bodyPr>
              <a:spAutoFit/>
            </a:bodyPr>
            <a:p>
              <a:pPr>
                <a:spcBef>
                  <a:spcPct val="50000"/>
                </a:spcBef>
              </a:pPr>
              <a:r>
                <a:rPr lang="zh-CN" altLang="en-US" sz="2000" dirty="0">
                  <a:latin typeface="Verdana" panose="020B0604030504040204" pitchFamily="34" charset="0"/>
                  <a:ea typeface="楷体_GB2312" pitchFamily="49" charset="-122"/>
                </a:rPr>
                <a:t>逻辑或</a:t>
              </a:r>
              <a:endParaRPr lang="zh-CN" altLang="en-US" sz="1800" b="0" dirty="0">
                <a:latin typeface="Verdana" panose="020B0604030504040204" pitchFamily="34" charset="0"/>
                <a:ea typeface="楷体_GB2312" pitchFamily="49" charset="-122"/>
              </a:endParaRPr>
            </a:p>
          </p:txBody>
        </p:sp>
        <p:sp>
          <p:nvSpPr>
            <p:cNvPr id="1066017" name="Text Box 33"/>
            <p:cNvSpPr txBox="1"/>
            <p:nvPr/>
          </p:nvSpPr>
          <p:spPr>
            <a:xfrm>
              <a:off x="4128" y="2304"/>
              <a:ext cx="720" cy="250"/>
            </a:xfrm>
            <a:prstGeom prst="rect">
              <a:avLst/>
            </a:prstGeom>
            <a:noFill/>
            <a:ln w="9525">
              <a:noFill/>
            </a:ln>
          </p:spPr>
          <p:txBody>
            <a:bodyPr>
              <a:spAutoFit/>
            </a:bodyPr>
            <a:p>
              <a:pPr>
                <a:spcBef>
                  <a:spcPct val="50000"/>
                </a:spcBef>
              </a:pPr>
              <a:r>
                <a:rPr lang="zh-CN" altLang="en-US" sz="2000" dirty="0">
                  <a:latin typeface="Verdana" panose="020B0604030504040204" pitchFamily="34" charset="0"/>
                  <a:ea typeface="楷体_GB2312" pitchFamily="49" charset="-122"/>
                </a:rPr>
                <a:t>逻辑非</a:t>
              </a:r>
              <a:endParaRPr lang="zh-CN" altLang="en-US" sz="1800" b="0" dirty="0">
                <a:latin typeface="Verdana" panose="020B0604030504040204" pitchFamily="34" charset="0"/>
                <a:ea typeface="楷体_GB2312" pitchFamily="49" charset="-122"/>
              </a:endParaRPr>
            </a:p>
          </p:txBody>
        </p:sp>
      </p:grpSp>
      <p:sp>
        <p:nvSpPr>
          <p:cNvPr id="1066018" name="Text Box 34"/>
          <p:cNvSpPr txBox="1"/>
          <p:nvPr/>
        </p:nvSpPr>
        <p:spPr>
          <a:xfrm>
            <a:off x="381000" y="609600"/>
            <a:ext cx="7920038" cy="762000"/>
          </a:xfrm>
          <a:prstGeom prst="rect">
            <a:avLst/>
          </a:prstGeom>
          <a:noFill/>
          <a:ln w="9525">
            <a:noFill/>
          </a:ln>
        </p:spPr>
        <p:txBody>
          <a:bodyPr>
            <a:spAutoFit/>
          </a:bodyPr>
          <a:p>
            <a:pPr>
              <a:spcBef>
                <a:spcPct val="50000"/>
              </a:spcBef>
            </a:pPr>
            <a:r>
              <a:rPr lang="zh-CN" altLang="en-US" sz="4400" dirty="0">
                <a:solidFill>
                  <a:schemeClr val="tx2"/>
                </a:solidFill>
                <a:latin typeface="华文仿宋" panose="02010600040101010101" pitchFamily="2" charset="-122"/>
                <a:ea typeface="华文仿宋" panose="02010600040101010101" pitchFamily="2" charset="-122"/>
              </a:rPr>
              <a:t>总结：布尔算符</a:t>
            </a:r>
            <a:endParaRPr lang="zh-CN" altLang="en-US" sz="4400" dirty="0">
              <a:solidFill>
                <a:schemeClr val="tx2"/>
              </a:solidFill>
              <a:latin typeface="华文仿宋" panose="02010600040101010101" pitchFamily="2" charset="-122"/>
              <a:ea typeface="华文仿宋" panose="02010600040101010101" pitchFamily="2" charset="-122"/>
            </a:endParaRPr>
          </a:p>
        </p:txBody>
      </p:sp>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1634" name="标题 1221633"/>
          <p:cNvSpPr>
            <a:spLocks noGrp="1"/>
          </p:cNvSpPr>
          <p:nvPr>
            <p:ph type="title"/>
          </p:nvPr>
        </p:nvSpPr>
        <p:spPr/>
        <p:txBody>
          <a:bodyPr lIns="92075" tIns="46038" rIns="92075" bIns="46038" anchor="t" anchorCtr="1">
            <a:spAutoFit/>
          </a:bodyPr>
          <a:p>
            <a:endParaRPr dirty="0"/>
          </a:p>
        </p:txBody>
      </p:sp>
      <p:sp>
        <p:nvSpPr>
          <p:cNvPr id="1221635" name="文本占位符 1221634"/>
          <p:cNvSpPr>
            <a:spLocks noGrp="1"/>
          </p:cNvSpPr>
          <p:nvPr>
            <p:ph type="body" idx="1"/>
          </p:nvPr>
        </p:nvSpPr>
        <p:spPr>
          <a:xfrm>
            <a:off x="690563" y="1414463"/>
            <a:ext cx="7772400" cy="1971675"/>
          </a:xfrm>
        </p:spPr>
        <p:txBody>
          <a:bodyPr lIns="92075" tIns="46038" rIns="92075" bIns="46038" anchor="t" anchorCtr="1">
            <a:spAutoFit/>
          </a:bodyPr>
          <a:p>
            <a:r>
              <a:rPr lang="zh-CN" altLang="en-US" dirty="0">
                <a:effectLst/>
              </a:rPr>
              <a:t>运算顺序依次为：</a:t>
            </a:r>
            <a:r>
              <a:rPr lang="en-US" altLang="zh-CN" dirty="0">
                <a:effectLst/>
              </a:rPr>
              <a:t>NOT&gt;AND&gt;OR(</a:t>
            </a:r>
            <a:r>
              <a:rPr lang="zh-CN" altLang="en-US" dirty="0">
                <a:effectLst/>
              </a:rPr>
              <a:t>非</a:t>
            </a:r>
            <a:r>
              <a:rPr lang="en-US" altLang="zh-CN" dirty="0">
                <a:effectLst/>
              </a:rPr>
              <a:t>&gt;</a:t>
            </a:r>
            <a:r>
              <a:rPr lang="zh-CN" altLang="en-US" dirty="0">
                <a:effectLst/>
              </a:rPr>
              <a:t>与</a:t>
            </a:r>
            <a:r>
              <a:rPr lang="en-US" altLang="zh-CN" dirty="0">
                <a:effectLst/>
              </a:rPr>
              <a:t>&gt;</a:t>
            </a:r>
            <a:r>
              <a:rPr lang="zh-CN" altLang="en-US" dirty="0">
                <a:effectLst/>
              </a:rPr>
              <a:t>或</a:t>
            </a:r>
            <a:r>
              <a:rPr lang="en-US" altLang="zh-CN">
                <a:effectLst/>
              </a:rPr>
              <a:t>)</a:t>
            </a:r>
            <a:endParaRPr lang="en-US" altLang="zh-CN">
              <a:effectLst/>
            </a:endParaRPr>
          </a:p>
          <a:p>
            <a:r>
              <a:rPr lang="zh-CN" altLang="en-US" dirty="0">
                <a:effectLst/>
              </a:rPr>
              <a:t>可灵活运用括号“（）”改变优先级，括号内的逻辑式优先执行</a:t>
            </a:r>
            <a:endParaRPr lang="zh-CN" altLang="en-US" dirty="0">
              <a:effectLst/>
            </a:endParaRPr>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75202" name="标题 1075201"/>
          <p:cNvSpPr>
            <a:spLocks noGrp="1"/>
          </p:cNvSpPr>
          <p:nvPr>
            <p:ph type="title"/>
          </p:nvPr>
        </p:nvSpPr>
        <p:spPr>
          <a:xfrm>
            <a:off x="693738" y="228600"/>
            <a:ext cx="7772400" cy="635000"/>
          </a:xfrm>
        </p:spPr>
        <p:txBody>
          <a:bodyPr lIns="92075" tIns="46038" rIns="92075" bIns="46038" anchor="t" anchorCtr="1">
            <a:spAutoFit/>
          </a:bodyPr>
          <a:p>
            <a:r>
              <a:rPr lang="zh-CN" altLang="en-US" sz="4000" dirty="0">
                <a:latin typeface="华文新魏" panose="02010800040101010101" pitchFamily="2" charset="-122"/>
                <a:ea typeface="华文新魏" panose="02010800040101010101" pitchFamily="2" charset="-122"/>
              </a:rPr>
              <a:t>二、三大中文数据库使用介绍</a:t>
            </a:r>
            <a:endParaRPr lang="zh-CN" altLang="en-US" sz="4000" dirty="0">
              <a:latin typeface="华文新魏" panose="02010800040101010101" pitchFamily="2" charset="-122"/>
              <a:ea typeface="华文新魏" panose="02010800040101010101" pitchFamily="2" charset="-122"/>
            </a:endParaRPr>
          </a:p>
        </p:txBody>
      </p:sp>
      <p:sp>
        <p:nvSpPr>
          <p:cNvPr id="1075203" name="文本占位符 1075202"/>
          <p:cNvSpPr>
            <a:spLocks noGrp="1"/>
          </p:cNvSpPr>
          <p:nvPr>
            <p:ph type="body" idx="1"/>
          </p:nvPr>
        </p:nvSpPr>
        <p:spPr>
          <a:xfrm>
            <a:off x="690563" y="1414463"/>
            <a:ext cx="7772400" cy="1487487"/>
          </a:xfrm>
        </p:spPr>
        <p:txBody>
          <a:bodyPr lIns="92075" tIns="46038" rIns="92075" bIns="46038" anchor="t" anchorCtr="1">
            <a:spAutoFit/>
          </a:bodyPr>
          <a:p>
            <a:r>
              <a:rPr lang="zh-CN" altLang="en-US" sz="2800" dirty="0">
                <a:latin typeface="华文新魏" panose="02010800040101010101" pitchFamily="2" charset="-122"/>
                <a:ea typeface="华文新魏" panose="02010800040101010101" pitchFamily="2" charset="-122"/>
              </a:rPr>
              <a:t>中国知网</a:t>
            </a:r>
            <a:r>
              <a:rPr lang="en-US" altLang="zh-CN" sz="2800">
                <a:latin typeface="Microstyle Bold Extended ATT" pitchFamily="2" charset="0"/>
                <a:ea typeface="华文新魏" panose="02010800040101010101" pitchFamily="2" charset="-122"/>
              </a:rPr>
              <a:t>—</a:t>
            </a:r>
            <a:r>
              <a:rPr lang="en-US" altLang="zh-CN" sz="2800">
                <a:latin typeface="华文新魏" panose="02010800040101010101" pitchFamily="2" charset="-122"/>
                <a:ea typeface="华文新魏" panose="02010800040101010101" pitchFamily="2" charset="-122"/>
              </a:rPr>
              <a:t>CNKI</a:t>
            </a:r>
            <a:endParaRPr lang="en-US" altLang="zh-CN" sz="2800">
              <a:latin typeface="华文新魏" panose="02010800040101010101" pitchFamily="2" charset="-122"/>
              <a:ea typeface="华文新魏" panose="02010800040101010101" pitchFamily="2" charset="-122"/>
            </a:endParaRPr>
          </a:p>
          <a:p>
            <a:r>
              <a:rPr lang="zh-CN" altLang="en-US" sz="2800" dirty="0">
                <a:latin typeface="华文新魏" panose="02010800040101010101" pitchFamily="2" charset="-122"/>
                <a:ea typeface="华文新魏" panose="02010800040101010101" pitchFamily="2" charset="-122"/>
              </a:rPr>
              <a:t>维普资讯</a:t>
            </a:r>
            <a:r>
              <a:rPr lang="en-US" altLang="zh-CN" sz="2800">
                <a:latin typeface="Times New Roman" panose="02020603050405020304" pitchFamily="18" charset="0"/>
                <a:ea typeface="华文新魏" panose="02010800040101010101" pitchFamily="2" charset="-122"/>
              </a:rPr>
              <a:t>—</a:t>
            </a:r>
            <a:r>
              <a:rPr lang="en-US" altLang="zh-CN" sz="2800" dirty="0">
                <a:latin typeface="华文新魏" panose="02010800040101010101" pitchFamily="2" charset="-122"/>
                <a:ea typeface="华文新魏" panose="02010800040101010101" pitchFamily="2" charset="-122"/>
              </a:rPr>
              <a:t> VIP</a:t>
            </a:r>
            <a:r>
              <a:rPr lang="zh-CN" altLang="en-US" sz="2800" dirty="0">
                <a:latin typeface="华文新魏" panose="02010800040101010101" pitchFamily="2" charset="-122"/>
                <a:ea typeface="华文新魏" panose="02010800040101010101" pitchFamily="2" charset="-122"/>
              </a:rPr>
              <a:t>：中文科技期刊全文数据库</a:t>
            </a:r>
            <a:endParaRPr lang="zh-CN" altLang="en-US" sz="2800">
              <a:latin typeface="华文新魏" panose="02010800040101010101" pitchFamily="2" charset="-122"/>
              <a:ea typeface="华文新魏" panose="02010800040101010101" pitchFamily="2" charset="-122"/>
            </a:endParaRPr>
          </a:p>
          <a:p>
            <a:r>
              <a:rPr lang="zh-CN" altLang="en-US" sz="2800" dirty="0">
                <a:latin typeface="华文新魏" panose="02010800040101010101" pitchFamily="2" charset="-122"/>
                <a:ea typeface="华文新魏" panose="02010800040101010101" pitchFamily="2" charset="-122"/>
              </a:rPr>
              <a:t>万方数字资源</a:t>
            </a:r>
            <a:endParaRPr lang="zh-CN" altLang="en-US" sz="2800">
              <a:latin typeface="华文新魏" panose="02010800040101010101" pitchFamily="2" charset="-122"/>
              <a:ea typeface="华文新魏" panose="02010800040101010101" pitchFamily="2" charset="-122"/>
            </a:endParaRPr>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24706" name="标题 1224705"/>
          <p:cNvSpPr>
            <a:spLocks noGrp="1"/>
          </p:cNvSpPr>
          <p:nvPr>
            <p:ph type="title" idx="4294967295"/>
          </p:nvPr>
        </p:nvSpPr>
        <p:spPr>
          <a:xfrm>
            <a:off x="323850" y="333375"/>
            <a:ext cx="8132763" cy="1163638"/>
          </a:xfrm>
        </p:spPr>
        <p:txBody>
          <a:bodyPr lIns="92075" tIns="46038" rIns="92075" bIns="46038" anchor="t" anchorCtr="1">
            <a:spAutoFit/>
          </a:bodyPr>
          <a:p>
            <a:r>
              <a:rPr lang="zh-CN" altLang="en-US" sz="4000" dirty="0"/>
              <a:t>三大中文期刊全文数据库的比较</a:t>
            </a:r>
            <a:endParaRPr lang="zh-CN" altLang="en-US" sz="4000" dirty="0"/>
          </a:p>
        </p:txBody>
      </p:sp>
      <p:graphicFrame>
        <p:nvGraphicFramePr>
          <p:cNvPr id="1224743" name="内容占位符 1224742"/>
          <p:cNvGraphicFramePr/>
          <p:nvPr>
            <p:ph idx="4294967295"/>
          </p:nvPr>
        </p:nvGraphicFramePr>
        <p:xfrm>
          <a:off x="395288" y="2133600"/>
          <a:ext cx="8229600" cy="3802063"/>
        </p:xfrm>
        <a:graphic>
          <a:graphicData uri="http://schemas.openxmlformats.org/drawingml/2006/table">
            <a:tbl>
              <a:tblPr/>
              <a:tblGrid>
                <a:gridCol w="2057400"/>
                <a:gridCol w="2057400"/>
                <a:gridCol w="2057400"/>
                <a:gridCol w="2057400"/>
              </a:tblGrid>
              <a:tr h="754063">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endParaRPr lang="zh-CN" altLang="en-US" dirty="0"/>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en-US" altLang="zh-CN"/>
                        <a:t>CNKI</a:t>
                      </a:r>
                      <a:endParaRPr lang="zh-CN" altLang="en-US"/>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en-US" altLang="zh-CN"/>
                        <a:t>VIP</a:t>
                      </a:r>
                      <a:endParaRPr lang="zh-CN" altLang="en-US"/>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zh-CN" altLang="en-US" dirty="0"/>
                        <a:t>万方</a:t>
                      </a:r>
                      <a:endParaRPr lang="zh-CN" altLang="en-US" dirty="0"/>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769937">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zh-CN" altLang="en-US" sz="2000" dirty="0"/>
                        <a:t>全称</a:t>
                      </a:r>
                      <a:endParaRPr lang="zh-CN" altLang="en-US" sz="2000" dirty="0"/>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zh-CN" altLang="en-US" sz="2000" dirty="0"/>
                        <a:t>中国期刊全文数据库</a:t>
                      </a:r>
                      <a:endParaRPr lang="zh-CN" altLang="en-US" sz="2000"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zh-CN" altLang="en-US" sz="2000" dirty="0"/>
                        <a:t>中文科技期刊数据库</a:t>
                      </a:r>
                      <a:endParaRPr lang="zh-CN" altLang="en-US" sz="2000"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zh-CN" altLang="en-US" sz="2000" dirty="0"/>
                        <a:t>数字化期刊</a:t>
                      </a:r>
                      <a:endParaRPr lang="zh-CN" altLang="en-US" sz="2000" dirty="0"/>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754063">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zh-CN" altLang="en-US" sz="2000" dirty="0"/>
                        <a:t>收刊数量</a:t>
                      </a:r>
                      <a:endParaRPr lang="zh-CN" altLang="en-US" sz="2000" dirty="0"/>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en-US" altLang="zh-CN" sz="2000" dirty="0"/>
                        <a:t>9100</a:t>
                      </a:r>
                      <a:r>
                        <a:rPr lang="zh-CN" altLang="en-US" sz="2000" dirty="0"/>
                        <a:t>多种</a:t>
                      </a:r>
                      <a:endParaRPr lang="zh-CN" altLang="en-US" sz="2000"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en-US" altLang="zh-CN" sz="2000" dirty="0"/>
                        <a:t>12000</a:t>
                      </a:r>
                      <a:r>
                        <a:rPr lang="zh-CN" altLang="en-US" sz="2000" dirty="0"/>
                        <a:t>多种</a:t>
                      </a:r>
                      <a:endParaRPr lang="zh-CN" altLang="en-US" sz="2000"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en-US" altLang="zh-CN" sz="2000" dirty="0"/>
                        <a:t>6300</a:t>
                      </a:r>
                      <a:r>
                        <a:rPr lang="zh-CN" altLang="en-US" sz="2000" dirty="0"/>
                        <a:t>多种</a:t>
                      </a:r>
                      <a:endParaRPr lang="zh-CN" altLang="en-US" sz="2000" dirty="0"/>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769937">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zh-CN" altLang="en-US" sz="2000" dirty="0"/>
                        <a:t>学科门类</a:t>
                      </a:r>
                      <a:endParaRPr lang="zh-CN" altLang="en-US" sz="2000" dirty="0"/>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zh-CN" altLang="en-US" sz="2000" dirty="0"/>
                        <a:t>文理工农医</a:t>
                      </a:r>
                      <a:endParaRPr lang="zh-CN" altLang="en-US" sz="200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zh-CN" altLang="en-US" sz="2000" dirty="0"/>
                        <a:t>理工农医、教育、经济等</a:t>
                      </a:r>
                      <a:endParaRPr lang="zh-CN" altLang="en-US" sz="2000"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zh-CN" altLang="en-US" sz="2000" dirty="0"/>
                        <a:t>理工农医部分人文</a:t>
                      </a:r>
                      <a:endParaRPr lang="zh-CN" altLang="en-US" sz="2000" dirty="0"/>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754063">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zh-CN" altLang="en-US" sz="2000" dirty="0"/>
                        <a:t>收录起始年</a:t>
                      </a:r>
                      <a:endParaRPr lang="zh-CN" altLang="en-US" sz="2000"/>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en-US" altLang="zh-CN" sz="2000" dirty="0"/>
                        <a:t>1979</a:t>
                      </a:r>
                      <a:r>
                        <a:rPr lang="zh-CN" altLang="en-US" sz="2000" dirty="0"/>
                        <a:t>年</a:t>
                      </a:r>
                      <a:r>
                        <a:rPr lang="en-US" altLang="zh-CN" sz="2000"/>
                        <a:t>(1994)</a:t>
                      </a:r>
                      <a:endParaRPr lang="zh-CN" altLang="en-US" sz="200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en-US" altLang="zh-CN" sz="2000" dirty="0"/>
                        <a:t>1989</a:t>
                      </a:r>
                      <a:r>
                        <a:rPr lang="zh-CN" altLang="en-US" sz="2000" dirty="0"/>
                        <a:t>年</a:t>
                      </a:r>
                      <a:endParaRPr lang="zh-CN" altLang="en-US" sz="2000" dirty="0"/>
                    </a:p>
                  </a:txBody>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en-US" altLang="zh-CN" sz="2000" dirty="0"/>
                        <a:t>1981</a:t>
                      </a:r>
                      <a:r>
                        <a:rPr lang="zh-CN" altLang="en-US" sz="2000" dirty="0"/>
                        <a:t>年</a:t>
                      </a:r>
                      <a:endParaRPr lang="zh-CN" altLang="en-US" sz="2000" dirty="0"/>
                    </a:p>
                  </a:txBody>
                  <a:tcP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pic>
        <p:nvPicPr>
          <p:cNvPr id="1224739" name="图片 1224738" descr="4B257547211"/>
          <p:cNvPicPr>
            <a:picLocks noChangeAspect="1"/>
          </p:cNvPicPr>
          <p:nvPr/>
        </p:nvPicPr>
        <p:blipFill>
          <a:blip r:embed="rId1"/>
          <a:stretch>
            <a:fillRect/>
          </a:stretch>
        </p:blipFill>
        <p:spPr>
          <a:xfrm>
            <a:off x="1042988" y="1412875"/>
            <a:ext cx="6696075" cy="352425"/>
          </a:xfrm>
          <a:prstGeom prst="rect">
            <a:avLst/>
          </a:prstGeom>
          <a:noFill/>
          <a:ln w="9525">
            <a:noFill/>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iterate type="lt">
                                    <p:tmAbs val="75"/>
                                  </p:iterate>
                                  <p:childTnLst>
                                    <p:set>
                                      <p:cBhvr>
                                        <p:cTn id="6" dur="1" fill="hold">
                                          <p:stCondLst>
                                            <p:cond delay="74"/>
                                          </p:stCondLst>
                                        </p:cTn>
                                        <p:tgtEl>
                                          <p:spTgt spid="122470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122474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470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79298" name="标题 1079297"/>
          <p:cNvSpPr>
            <a:spLocks noGrp="1"/>
          </p:cNvSpPr>
          <p:nvPr>
            <p:ph type="title"/>
          </p:nvPr>
        </p:nvSpPr>
        <p:spPr>
          <a:xfrm>
            <a:off x="693738" y="228600"/>
            <a:ext cx="7772400" cy="635000"/>
          </a:xfrm>
        </p:spPr>
        <p:txBody>
          <a:bodyPr lIns="92075" tIns="46038" rIns="92075" bIns="46038" anchor="t" anchorCtr="1">
            <a:spAutoFit/>
          </a:bodyPr>
          <a:p>
            <a:r>
              <a:rPr lang="en-US" altLang="zh-CN" sz="4000" dirty="0">
                <a:latin typeface="华文新魏" panose="02010800040101010101" pitchFamily="2" charset="-122"/>
                <a:ea typeface="华文新魏" panose="02010800040101010101" pitchFamily="2" charset="-122"/>
              </a:rPr>
              <a:t>1.</a:t>
            </a:r>
            <a:r>
              <a:rPr lang="zh-CN" altLang="en-US" sz="4000" dirty="0">
                <a:latin typeface="华文新魏" panose="02010800040101010101" pitchFamily="2" charset="-122"/>
                <a:ea typeface="华文新魏" panose="02010800040101010101" pitchFamily="2" charset="-122"/>
              </a:rPr>
              <a:t>中国知网</a:t>
            </a:r>
            <a:r>
              <a:rPr lang="en-US" altLang="zh-CN" sz="4000">
                <a:latin typeface="华文新魏" panose="02010800040101010101" pitchFamily="2" charset="-122"/>
                <a:ea typeface="华文新魏" panose="02010800040101010101" pitchFamily="2" charset="-122"/>
              </a:rPr>
              <a:t>—CNKI</a:t>
            </a:r>
            <a:endParaRPr lang="en-US" altLang="zh-CN" sz="4000">
              <a:latin typeface="华文新魏" panose="02010800040101010101" pitchFamily="2" charset="-122"/>
              <a:ea typeface="华文新魏" panose="02010800040101010101" pitchFamily="2" charset="-122"/>
            </a:endParaRPr>
          </a:p>
        </p:txBody>
      </p:sp>
      <p:sp>
        <p:nvSpPr>
          <p:cNvPr id="1079299" name="文本占位符 1079298"/>
          <p:cNvSpPr>
            <a:spLocks noGrp="1"/>
          </p:cNvSpPr>
          <p:nvPr>
            <p:ph type="body" idx="1"/>
          </p:nvPr>
        </p:nvSpPr>
        <p:spPr>
          <a:xfrm>
            <a:off x="690563" y="1414463"/>
            <a:ext cx="7772400" cy="4400550"/>
          </a:xfrm>
        </p:spPr>
        <p:txBody>
          <a:bodyPr lIns="92075" tIns="46038" rIns="92075" bIns="46038" anchor="t" anchorCtr="1">
            <a:spAutoFit/>
          </a:bodyPr>
          <a:p>
            <a:r>
              <a:rPr lang="zh-CN" altLang="en-US" sz="2800" dirty="0">
                <a:solidFill>
                  <a:srgbClr val="66FF66"/>
                </a:solidFill>
                <a:latin typeface="楷体_GB2312" pitchFamily="49" charset="-122"/>
                <a:ea typeface="楷体_GB2312" pitchFamily="49" charset="-122"/>
              </a:rPr>
              <a:t>中国知识基础设施工程</a:t>
            </a:r>
            <a:r>
              <a:rPr lang="zh-CN" altLang="en-US" sz="2800" dirty="0">
                <a:latin typeface="楷体_GB2312" pitchFamily="49" charset="-122"/>
                <a:ea typeface="楷体_GB2312" pitchFamily="49" charset="-122"/>
              </a:rPr>
              <a:t>，简称</a:t>
            </a:r>
            <a:r>
              <a:rPr lang="en-US" altLang="zh-CN" sz="2800" dirty="0">
                <a:latin typeface="楷体_GB2312" pitchFamily="49" charset="-122"/>
                <a:ea typeface="楷体_GB2312" pitchFamily="49" charset="-122"/>
              </a:rPr>
              <a:t>CNKI</a:t>
            </a:r>
            <a:r>
              <a:rPr lang="zh-CN" altLang="en-US" sz="2800" dirty="0">
                <a:latin typeface="楷体_GB2312" pitchFamily="49" charset="-122"/>
                <a:ea typeface="楷体_GB2312" pitchFamily="49" charset="-122"/>
              </a:rPr>
              <a:t>工程，是以实现全社会知识信息资源共享为目标的国家信息化重点工程，被国家科技部等五部委确定为“国家级重点新产品重中之重”项目。</a:t>
            </a:r>
            <a:endParaRPr lang="zh-CN" altLang="en-US" sz="2800" dirty="0">
              <a:latin typeface="楷体_GB2312" pitchFamily="49" charset="-122"/>
              <a:ea typeface="楷体_GB2312" pitchFamily="49" charset="-122"/>
            </a:endParaRPr>
          </a:p>
          <a:p>
            <a:r>
              <a:rPr lang="zh-CN" altLang="en-US" sz="2800" dirty="0">
                <a:latin typeface="楷体_GB2312" pitchFamily="49" charset="-122"/>
                <a:ea typeface="楷体_GB2312" pitchFamily="49" charset="-122"/>
              </a:rPr>
              <a:t>主办单位：清华大学</a:t>
            </a:r>
            <a:endParaRPr lang="zh-CN" altLang="en-US" sz="2800" dirty="0">
              <a:latin typeface="楷体_GB2312" pitchFamily="49" charset="-122"/>
              <a:ea typeface="楷体_GB2312" pitchFamily="49" charset="-122"/>
            </a:endParaRPr>
          </a:p>
          <a:p>
            <a:r>
              <a:rPr lang="zh-CN" altLang="en-US" sz="2800" dirty="0">
                <a:latin typeface="楷体_GB2312" pitchFamily="49" charset="-122"/>
                <a:ea typeface="楷体_GB2312" pitchFamily="49" charset="-122"/>
              </a:rPr>
              <a:t>行政主管部门：国家教育部</a:t>
            </a:r>
            <a:endParaRPr lang="zh-CN" altLang="en-US" sz="2800" dirty="0">
              <a:latin typeface="楷体_GB2312" pitchFamily="49" charset="-122"/>
              <a:ea typeface="楷体_GB2312" pitchFamily="49" charset="-122"/>
            </a:endParaRPr>
          </a:p>
          <a:p>
            <a:r>
              <a:rPr lang="zh-CN" altLang="en-US" sz="2800" dirty="0">
                <a:latin typeface="楷体_GB2312" pitchFamily="49" charset="-122"/>
                <a:ea typeface="楷体_GB2312" pitchFamily="49" charset="-122"/>
              </a:rPr>
              <a:t>行业主管部门：国家新闻出版总署</a:t>
            </a:r>
            <a:endParaRPr lang="zh-CN" altLang="en-US" sz="2800" dirty="0">
              <a:latin typeface="楷体_GB2312" pitchFamily="49" charset="-122"/>
              <a:ea typeface="楷体_GB2312" pitchFamily="49" charset="-122"/>
            </a:endParaRPr>
          </a:p>
          <a:p>
            <a:r>
              <a:rPr lang="zh-CN" altLang="en-US" sz="2800" dirty="0">
                <a:latin typeface="楷体_GB2312" pitchFamily="49" charset="-122"/>
                <a:ea typeface="楷体_GB2312" pitchFamily="49" charset="-122"/>
              </a:rPr>
              <a:t>利用互联网发行与信息服务的门户网站</a:t>
            </a:r>
            <a:r>
              <a:rPr lang="en-US" altLang="zh-CN" sz="2800" dirty="0">
                <a:latin typeface="楷体_GB2312" pitchFamily="49" charset="-122"/>
                <a:ea typeface="楷体_GB2312" pitchFamily="49" charset="-122"/>
              </a:rPr>
              <a:t>--“</a:t>
            </a:r>
            <a:r>
              <a:rPr lang="zh-CN" altLang="en-US" sz="2800" dirty="0">
                <a:latin typeface="楷体_GB2312" pitchFamily="49" charset="-122"/>
                <a:ea typeface="楷体_GB2312" pitchFamily="49" charset="-122"/>
              </a:rPr>
              <a:t>中国知网（</a:t>
            </a:r>
            <a:r>
              <a:rPr lang="en-US" altLang="zh-CN" sz="2800" dirty="0">
                <a:latin typeface="楷体_GB2312" pitchFamily="49" charset="-122"/>
                <a:ea typeface="楷体_GB2312" pitchFamily="49" charset="-122"/>
              </a:rPr>
              <a:t>WWW.CNKI.NET</a:t>
            </a:r>
            <a:r>
              <a:rPr lang="zh-CN" altLang="en-US" sz="2800" dirty="0">
                <a:latin typeface="楷体_GB2312" pitchFamily="49" charset="-122"/>
                <a:ea typeface="楷体_GB2312" pitchFamily="49" charset="-122"/>
              </a:rPr>
              <a:t>）”，向全球提供全面的信息服务与技术服务。</a:t>
            </a:r>
            <a:endParaRPr lang="zh-CN" altLang="en-US" sz="2800" dirty="0">
              <a:latin typeface="楷体_GB2312" pitchFamily="49" charset="-122"/>
              <a:ea typeface="楷体_GB2312" pitchFamily="49" charset="-122"/>
            </a:endParaRPr>
          </a:p>
        </p:txBody>
      </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p:sp>
        <p:nvSpPr>
          <p:cNvPr id="1080322" name="标题 1080321"/>
          <p:cNvSpPr>
            <a:spLocks noGrp="1"/>
          </p:cNvSpPr>
          <p:nvPr>
            <p:ph type="title"/>
          </p:nvPr>
        </p:nvSpPr>
        <p:spPr/>
        <p:txBody>
          <a:bodyPr lIns="92075" tIns="46038" rIns="92075" bIns="46038" anchor="t" anchorCtr="1">
            <a:spAutoFit/>
          </a:bodyPr>
          <a:p>
            <a:endParaRPr dirty="0"/>
          </a:p>
        </p:txBody>
      </p:sp>
      <p:sp>
        <p:nvSpPr>
          <p:cNvPr id="1080323" name="文本占位符 1080322"/>
          <p:cNvSpPr>
            <a:spLocks noGrp="1"/>
          </p:cNvSpPr>
          <p:nvPr>
            <p:ph type="body" idx="1"/>
          </p:nvPr>
        </p:nvSpPr>
        <p:spPr/>
        <p:txBody>
          <a:bodyPr lIns="92075" tIns="46038" rIns="92075" bIns="46038" anchor="t" anchorCtr="1">
            <a:spAutoFit/>
          </a:bodyPr>
          <a:p>
            <a:endParaRPr dirty="0"/>
          </a:p>
        </p:txBody>
      </p:sp>
      <p:pic>
        <p:nvPicPr>
          <p:cNvPr id="1080324" name="图片 1080323"/>
          <p:cNvPicPr>
            <a:picLocks noChangeAspect="1"/>
          </p:cNvPicPr>
          <p:nvPr/>
        </p:nvPicPr>
        <p:blipFill>
          <a:blip r:embed="rId1"/>
          <a:stretch>
            <a:fillRect/>
          </a:stretch>
        </p:blipFill>
        <p:spPr>
          <a:xfrm>
            <a:off x="0" y="0"/>
            <a:ext cx="9144000" cy="6858000"/>
          </a:xfrm>
          <a:prstGeom prst="rect">
            <a:avLst/>
          </a:prstGeom>
          <a:noFill/>
          <a:ln w="9525">
            <a:noFill/>
          </a:ln>
        </p:spPr>
      </p:pic>
      <p:sp>
        <p:nvSpPr>
          <p:cNvPr id="1080325" name="矩形 1080324"/>
          <p:cNvSpPr/>
          <p:nvPr/>
        </p:nvSpPr>
        <p:spPr>
          <a:xfrm>
            <a:off x="2195513" y="2924175"/>
            <a:ext cx="2016125" cy="288925"/>
          </a:xfrm>
          <a:prstGeom prst="rect">
            <a:avLst/>
          </a:prstGeom>
          <a:noFill/>
          <a:ln w="25400" cap="flat" cmpd="sng">
            <a:solidFill>
              <a:srgbClr val="FF0000"/>
            </a:solidFill>
            <a:prstDash val="solid"/>
            <a:miter/>
            <a:headEnd type="none" w="med" len="med"/>
            <a:tailEnd type="none" w="med" len="med"/>
          </a:ln>
        </p:spPr>
        <p:txBody>
          <a:bodyPr/>
          <a:p>
            <a:endParaRPr lang="zh-CN" altLang="en-US"/>
          </a:p>
        </p:txBody>
      </p:sp>
      <p:sp>
        <p:nvSpPr>
          <p:cNvPr id="1080326" name="圆角矩形标注 1080325"/>
          <p:cNvSpPr/>
          <p:nvPr/>
        </p:nvSpPr>
        <p:spPr>
          <a:xfrm>
            <a:off x="4859338" y="2708275"/>
            <a:ext cx="1657350" cy="504825"/>
          </a:xfrm>
          <a:prstGeom prst="wedgeRoundRectCallout">
            <a:avLst>
              <a:gd name="adj1" fmla="val -86014"/>
              <a:gd name="adj2" fmla="val 37106"/>
              <a:gd name="adj3" fmla="val 16667"/>
            </a:avLst>
          </a:prstGeom>
          <a:solidFill>
            <a:schemeClr val="bg2"/>
          </a:solidFill>
          <a:ln w="25400">
            <a:noFill/>
          </a:ln>
        </p:spPr>
        <p:txBody>
          <a:bodyPr anchor="ctr"/>
          <a:p>
            <a:pPr algn="ctr">
              <a:spcBef>
                <a:spcPct val="0"/>
              </a:spcBef>
            </a:pPr>
            <a:r>
              <a:rPr lang="zh-CN" altLang="en-US" sz="2400" dirty="0">
                <a:latin typeface="Verdana" panose="020B0604030504040204" pitchFamily="34" charset="0"/>
              </a:rPr>
              <a:t>资源整合</a:t>
            </a:r>
            <a:endParaRPr lang="zh-CN" altLang="en-US" sz="2400" dirty="0">
              <a:latin typeface="Verdana" panose="020B0604030504040204" pitchFamily="34" charset="0"/>
            </a:endParaRPr>
          </a:p>
        </p:txBody>
      </p:sp>
      <p:sp>
        <p:nvSpPr>
          <p:cNvPr id="1080327" name="矩形 1080326"/>
          <p:cNvSpPr/>
          <p:nvPr/>
        </p:nvSpPr>
        <p:spPr>
          <a:xfrm>
            <a:off x="0" y="4508500"/>
            <a:ext cx="1403350" cy="215900"/>
          </a:xfrm>
          <a:prstGeom prst="rect">
            <a:avLst/>
          </a:prstGeom>
          <a:noFill/>
          <a:ln w="25400" cap="flat" cmpd="sng">
            <a:solidFill>
              <a:srgbClr val="FF0000"/>
            </a:solidFill>
            <a:prstDash val="solid"/>
            <a:miter/>
            <a:headEnd type="none" w="med" len="med"/>
            <a:tailEnd type="none" w="med" len="med"/>
          </a:ln>
        </p:spPr>
        <p:txBody>
          <a:bodyPr/>
          <a:p>
            <a:endParaRPr lang="zh-CN" altLang="en-US"/>
          </a:p>
        </p:txBody>
      </p:sp>
      <p:sp>
        <p:nvSpPr>
          <p:cNvPr id="1080328" name="圆角矩形标注 1080327"/>
          <p:cNvSpPr/>
          <p:nvPr/>
        </p:nvSpPr>
        <p:spPr>
          <a:xfrm>
            <a:off x="1763713" y="4508500"/>
            <a:ext cx="1584325" cy="433388"/>
          </a:xfrm>
          <a:prstGeom prst="wedgeRoundRectCallout">
            <a:avLst>
              <a:gd name="adj1" fmla="val -73046"/>
              <a:gd name="adj2" fmla="val -20329"/>
              <a:gd name="adj3" fmla="val 16667"/>
            </a:avLst>
          </a:prstGeom>
          <a:solidFill>
            <a:schemeClr val="bg2"/>
          </a:solidFill>
          <a:ln w="25400">
            <a:noFill/>
          </a:ln>
        </p:spPr>
        <p:txBody>
          <a:bodyPr anchor="ctr"/>
          <a:p>
            <a:pPr algn="ctr">
              <a:spcBef>
                <a:spcPct val="0"/>
              </a:spcBef>
            </a:pPr>
            <a:r>
              <a:rPr lang="zh-CN" altLang="en-US" sz="2400" dirty="0">
                <a:latin typeface="Verdana" panose="020B0604030504040204" pitchFamily="34" charset="0"/>
              </a:rPr>
              <a:t>信息推送</a:t>
            </a:r>
            <a:endParaRPr lang="zh-CN" altLang="en-US" sz="2400" dirty="0">
              <a:latin typeface="Verdana" panose="020B0604030504040204" pitchFamily="34" charset="0"/>
            </a:endParaRPr>
          </a:p>
        </p:txBody>
      </p:sp>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81346" name="图片 1081345"/>
          <p:cNvPicPr>
            <a:picLocks noChangeAspect="1"/>
          </p:cNvPicPr>
          <p:nvPr/>
        </p:nvPicPr>
        <p:blipFill>
          <a:blip r:embed="rId1"/>
          <a:stretch>
            <a:fillRect/>
          </a:stretch>
        </p:blipFill>
        <p:spPr>
          <a:xfrm>
            <a:off x="-34925" y="-25400"/>
            <a:ext cx="9178925" cy="6883400"/>
          </a:xfrm>
          <a:prstGeom prst="rect">
            <a:avLst/>
          </a:prstGeom>
          <a:noFill/>
          <a:ln w="9525">
            <a:noFill/>
          </a:ln>
        </p:spPr>
      </p:pic>
      <p:grpSp>
        <p:nvGrpSpPr>
          <p:cNvPr id="1081347" name="组合 1081346"/>
          <p:cNvGrpSpPr/>
          <p:nvPr/>
        </p:nvGrpSpPr>
        <p:grpSpPr>
          <a:xfrm>
            <a:off x="2195513" y="1125538"/>
            <a:ext cx="6769100" cy="1727200"/>
            <a:chOff x="0" y="0"/>
            <a:chExt cx="4264" cy="1088"/>
          </a:xfrm>
        </p:grpSpPr>
        <p:sp>
          <p:nvSpPr>
            <p:cNvPr id="1081348" name="矩形 1081347"/>
            <p:cNvSpPr/>
            <p:nvPr/>
          </p:nvSpPr>
          <p:spPr>
            <a:xfrm>
              <a:off x="0" y="0"/>
              <a:ext cx="4264" cy="272"/>
            </a:xfrm>
            <a:prstGeom prst="rect">
              <a:avLst/>
            </a:prstGeom>
            <a:noFill/>
            <a:ln w="28575" cap="flat" cmpd="sng">
              <a:solidFill>
                <a:srgbClr val="FF6600"/>
              </a:solidFill>
              <a:prstDash val="solid"/>
              <a:miter/>
              <a:headEnd type="none" w="med" len="med"/>
              <a:tailEnd type="none" w="med" len="med"/>
            </a:ln>
          </p:spPr>
          <p:txBody>
            <a:bodyPr/>
            <a:p>
              <a:endParaRPr lang="zh-CN" altLang="en-US"/>
            </a:p>
          </p:txBody>
        </p:sp>
        <p:sp>
          <p:nvSpPr>
            <p:cNvPr id="1081349" name="圆角矩形标注 1081348"/>
            <p:cNvSpPr/>
            <p:nvPr/>
          </p:nvSpPr>
          <p:spPr>
            <a:xfrm>
              <a:off x="2676" y="635"/>
              <a:ext cx="1225" cy="453"/>
            </a:xfrm>
            <a:prstGeom prst="wedgeRoundRectCallout">
              <a:avLst>
                <a:gd name="adj1" fmla="val -64532"/>
                <a:gd name="adj2" fmla="val -134769"/>
                <a:gd name="adj3" fmla="val 16667"/>
              </a:avLst>
            </a:prstGeom>
            <a:solidFill>
              <a:schemeClr val="bg1"/>
            </a:solidFill>
            <a:ln w="9525" cap="flat" cmpd="sng">
              <a:solidFill>
                <a:schemeClr val="tx1"/>
              </a:solidFill>
              <a:prstDash val="solid"/>
              <a:miter/>
              <a:headEnd type="none" w="med" len="med"/>
              <a:tailEnd type="none" w="med" len="med"/>
            </a:ln>
          </p:spPr>
          <p:txBody>
            <a:bodyPr/>
            <a:p>
              <a:pPr algn="ctr">
                <a:spcBef>
                  <a:spcPct val="0"/>
                </a:spcBef>
              </a:pPr>
              <a:r>
                <a:rPr lang="zh-CN" altLang="en-US" sz="1600" dirty="0">
                  <a:latin typeface="Times New Roman" panose="02020603050405020304" pitchFamily="18" charset="0"/>
                </a:rPr>
                <a:t>多种检索方式满足不同用户需求</a:t>
              </a:r>
              <a:endParaRPr lang="zh-CN" altLang="en-US" sz="1600" dirty="0">
                <a:latin typeface="Times New Roman" panose="02020603050405020304" pitchFamily="18" charset="0"/>
              </a:endParaRPr>
            </a:p>
          </p:txBody>
        </p:sp>
      </p:grpSp>
      <p:grpSp>
        <p:nvGrpSpPr>
          <p:cNvPr id="1081350" name="组合 1081349"/>
          <p:cNvGrpSpPr/>
          <p:nvPr/>
        </p:nvGrpSpPr>
        <p:grpSpPr>
          <a:xfrm>
            <a:off x="-9525" y="0"/>
            <a:ext cx="9153525" cy="6858000"/>
            <a:chOff x="0" y="0"/>
            <a:chExt cx="5767" cy="4320"/>
          </a:xfrm>
        </p:grpSpPr>
        <p:pic>
          <p:nvPicPr>
            <p:cNvPr id="1081351" name="图片 1081350"/>
            <p:cNvPicPr>
              <a:picLocks noChangeAspect="1"/>
            </p:cNvPicPr>
            <p:nvPr/>
          </p:nvPicPr>
          <p:blipFill>
            <a:blip r:embed="rId2"/>
            <a:stretch>
              <a:fillRect/>
            </a:stretch>
          </p:blipFill>
          <p:spPr>
            <a:xfrm>
              <a:off x="0" y="0"/>
              <a:ext cx="5767" cy="4320"/>
            </a:xfrm>
            <a:prstGeom prst="rect">
              <a:avLst/>
            </a:prstGeom>
            <a:noFill/>
            <a:ln w="9525">
              <a:noFill/>
            </a:ln>
          </p:spPr>
        </p:pic>
        <p:sp>
          <p:nvSpPr>
            <p:cNvPr id="1081352" name="矩形 1081351"/>
            <p:cNvSpPr/>
            <p:nvPr/>
          </p:nvSpPr>
          <p:spPr>
            <a:xfrm>
              <a:off x="2751" y="754"/>
              <a:ext cx="635" cy="272"/>
            </a:xfrm>
            <a:prstGeom prst="rect">
              <a:avLst/>
            </a:prstGeom>
            <a:noFill/>
            <a:ln w="28575" cap="flat" cmpd="sng">
              <a:solidFill>
                <a:srgbClr val="FF6600"/>
              </a:solidFill>
              <a:prstDash val="solid"/>
              <a:miter/>
              <a:headEnd type="none" w="med" len="med"/>
              <a:tailEnd type="none" w="med" len="med"/>
            </a:ln>
          </p:spPr>
          <p:txBody>
            <a:bodyPr/>
            <a:p>
              <a:endParaRPr lang="zh-CN" altLang="en-US"/>
            </a:p>
          </p:txBody>
        </p:sp>
        <p:sp>
          <p:nvSpPr>
            <p:cNvPr id="1081353" name="矩形 1081352"/>
            <p:cNvSpPr/>
            <p:nvPr/>
          </p:nvSpPr>
          <p:spPr>
            <a:xfrm>
              <a:off x="1889" y="2296"/>
              <a:ext cx="953" cy="272"/>
            </a:xfrm>
            <a:prstGeom prst="rect">
              <a:avLst/>
            </a:prstGeom>
            <a:noFill/>
            <a:ln w="28575" cap="flat" cmpd="sng">
              <a:solidFill>
                <a:srgbClr val="FF6600"/>
              </a:solidFill>
              <a:prstDash val="solid"/>
              <a:miter/>
              <a:headEnd type="none" w="med" len="med"/>
              <a:tailEnd type="none" w="med" len="med"/>
            </a:ln>
          </p:spPr>
          <p:txBody>
            <a:bodyPr/>
            <a:p>
              <a:endParaRPr lang="zh-CN" altLang="en-US"/>
            </a:p>
          </p:txBody>
        </p:sp>
      </p:grpSp>
      <p:grpSp>
        <p:nvGrpSpPr>
          <p:cNvPr id="1081354" name="组合 1081353"/>
          <p:cNvGrpSpPr/>
          <p:nvPr/>
        </p:nvGrpSpPr>
        <p:grpSpPr>
          <a:xfrm>
            <a:off x="0" y="0"/>
            <a:ext cx="9177338" cy="6858000"/>
            <a:chOff x="0" y="0"/>
            <a:chExt cx="5782" cy="4320"/>
          </a:xfrm>
        </p:grpSpPr>
        <p:pic>
          <p:nvPicPr>
            <p:cNvPr id="1081355" name="图片 1081354"/>
            <p:cNvPicPr>
              <a:picLocks noChangeAspect="1"/>
            </p:cNvPicPr>
            <p:nvPr/>
          </p:nvPicPr>
          <p:blipFill>
            <a:blip r:embed="rId3"/>
            <a:stretch>
              <a:fillRect/>
            </a:stretch>
          </p:blipFill>
          <p:spPr>
            <a:xfrm>
              <a:off x="0" y="0"/>
              <a:ext cx="5782" cy="4320"/>
            </a:xfrm>
            <a:prstGeom prst="rect">
              <a:avLst/>
            </a:prstGeom>
            <a:noFill/>
            <a:ln w="9525">
              <a:noFill/>
            </a:ln>
          </p:spPr>
        </p:pic>
        <p:sp>
          <p:nvSpPr>
            <p:cNvPr id="1081356" name="矩形 1081355"/>
            <p:cNvSpPr/>
            <p:nvPr/>
          </p:nvSpPr>
          <p:spPr>
            <a:xfrm>
              <a:off x="3628" y="754"/>
              <a:ext cx="726" cy="272"/>
            </a:xfrm>
            <a:prstGeom prst="rect">
              <a:avLst/>
            </a:prstGeom>
            <a:noFill/>
            <a:ln w="28575" cap="flat" cmpd="sng">
              <a:solidFill>
                <a:srgbClr val="FF6600"/>
              </a:solidFill>
              <a:prstDash val="solid"/>
              <a:miter/>
              <a:headEnd type="none" w="med" len="med"/>
              <a:tailEnd type="none" w="med" len="med"/>
            </a:ln>
          </p:spPr>
          <p:txBody>
            <a:bodyPr/>
            <a:p>
              <a:endParaRPr lang="zh-CN" altLang="en-US"/>
            </a:p>
          </p:txBody>
        </p:sp>
      </p:grpSp>
      <p:grpSp>
        <p:nvGrpSpPr>
          <p:cNvPr id="1081357" name="组合 1081356"/>
          <p:cNvGrpSpPr/>
          <p:nvPr/>
        </p:nvGrpSpPr>
        <p:grpSpPr>
          <a:xfrm>
            <a:off x="-38100" y="0"/>
            <a:ext cx="9182100" cy="6858000"/>
            <a:chOff x="0" y="0"/>
            <a:chExt cx="5785" cy="4320"/>
          </a:xfrm>
        </p:grpSpPr>
        <p:pic>
          <p:nvPicPr>
            <p:cNvPr id="1081358" name="图片 1081357"/>
            <p:cNvPicPr>
              <a:picLocks noChangeAspect="1"/>
            </p:cNvPicPr>
            <p:nvPr/>
          </p:nvPicPr>
          <p:blipFill>
            <a:blip r:embed="rId4"/>
            <a:stretch>
              <a:fillRect/>
            </a:stretch>
          </p:blipFill>
          <p:spPr>
            <a:xfrm>
              <a:off x="0" y="0"/>
              <a:ext cx="5785" cy="4320"/>
            </a:xfrm>
            <a:prstGeom prst="rect">
              <a:avLst/>
            </a:prstGeom>
            <a:noFill/>
            <a:ln w="9525">
              <a:noFill/>
            </a:ln>
          </p:spPr>
        </p:pic>
        <p:sp>
          <p:nvSpPr>
            <p:cNvPr id="1081359" name="矩形 1081358"/>
            <p:cNvSpPr/>
            <p:nvPr/>
          </p:nvSpPr>
          <p:spPr>
            <a:xfrm>
              <a:off x="3177" y="754"/>
              <a:ext cx="680" cy="272"/>
            </a:xfrm>
            <a:prstGeom prst="rect">
              <a:avLst/>
            </a:prstGeom>
            <a:noFill/>
            <a:ln w="28575" cap="flat" cmpd="sng">
              <a:solidFill>
                <a:srgbClr val="FF6600"/>
              </a:solidFill>
              <a:prstDash val="solid"/>
              <a:miter/>
              <a:headEnd type="none" w="med" len="med"/>
              <a:tailEnd type="none" w="med" len="med"/>
            </a:ln>
          </p:spPr>
          <p:txBody>
            <a:bodyPr/>
            <a:p>
              <a:endParaRPr lang="zh-CN" altLang="en-US"/>
            </a:p>
          </p:txBody>
        </p:sp>
        <p:sp>
          <p:nvSpPr>
            <p:cNvPr id="1081360" name="矩形 1081359"/>
            <p:cNvSpPr/>
            <p:nvPr/>
          </p:nvSpPr>
          <p:spPr>
            <a:xfrm>
              <a:off x="1680" y="981"/>
              <a:ext cx="545" cy="861"/>
            </a:xfrm>
            <a:prstGeom prst="rect">
              <a:avLst/>
            </a:prstGeom>
            <a:noFill/>
            <a:ln w="28575" cap="flat" cmpd="sng">
              <a:solidFill>
                <a:srgbClr val="FF6600"/>
              </a:solidFill>
              <a:prstDash val="solid"/>
              <a:miter/>
              <a:headEnd type="none" w="med" len="med"/>
              <a:tailEnd type="none" w="med" len="med"/>
            </a:ln>
          </p:spPr>
          <p:txBody>
            <a:bodyPr/>
            <a:p>
              <a:endParaRPr lang="zh-CN" altLang="en-US"/>
            </a:p>
          </p:txBody>
        </p:sp>
      </p:grpSp>
      <p:grpSp>
        <p:nvGrpSpPr>
          <p:cNvPr id="1081361" name="组合 1081360"/>
          <p:cNvGrpSpPr/>
          <p:nvPr/>
        </p:nvGrpSpPr>
        <p:grpSpPr>
          <a:xfrm>
            <a:off x="0" y="0"/>
            <a:ext cx="9144000" cy="6858000"/>
            <a:chOff x="0" y="0"/>
            <a:chExt cx="5760" cy="4320"/>
          </a:xfrm>
        </p:grpSpPr>
        <p:pic>
          <p:nvPicPr>
            <p:cNvPr id="1081362" name="图片 1081361"/>
            <p:cNvPicPr>
              <a:picLocks noChangeAspect="1"/>
            </p:cNvPicPr>
            <p:nvPr/>
          </p:nvPicPr>
          <p:blipFill>
            <a:blip r:embed="rId5"/>
            <a:stretch>
              <a:fillRect/>
            </a:stretch>
          </p:blipFill>
          <p:spPr>
            <a:xfrm>
              <a:off x="0" y="0"/>
              <a:ext cx="5760" cy="4320"/>
            </a:xfrm>
            <a:prstGeom prst="rect">
              <a:avLst/>
            </a:prstGeom>
            <a:noFill/>
            <a:ln w="9525">
              <a:noFill/>
            </a:ln>
          </p:spPr>
        </p:pic>
        <p:sp>
          <p:nvSpPr>
            <p:cNvPr id="1081363" name="矩形 1081362"/>
            <p:cNvSpPr/>
            <p:nvPr/>
          </p:nvSpPr>
          <p:spPr>
            <a:xfrm>
              <a:off x="4105" y="754"/>
              <a:ext cx="544" cy="317"/>
            </a:xfrm>
            <a:prstGeom prst="rect">
              <a:avLst/>
            </a:prstGeom>
            <a:noFill/>
            <a:ln w="28575" cap="flat" cmpd="sng">
              <a:solidFill>
                <a:srgbClr val="FF6600"/>
              </a:solidFill>
              <a:prstDash val="solid"/>
              <a:miter/>
              <a:headEnd type="none" w="med" len="med"/>
              <a:tailEnd type="none" w="med" len="med"/>
            </a:ln>
          </p:spPr>
          <p:txBody>
            <a:bodyPr/>
            <a:p>
              <a:endParaRPr lang="zh-CN" altLang="en-US"/>
            </a:p>
          </p:txBody>
        </p:sp>
        <p:sp>
          <p:nvSpPr>
            <p:cNvPr id="1081364" name="矩形 1081363"/>
            <p:cNvSpPr/>
            <p:nvPr/>
          </p:nvSpPr>
          <p:spPr>
            <a:xfrm>
              <a:off x="1610" y="1525"/>
              <a:ext cx="454" cy="181"/>
            </a:xfrm>
            <a:prstGeom prst="rect">
              <a:avLst/>
            </a:prstGeom>
            <a:noFill/>
            <a:ln w="28575" cap="flat" cmpd="sng">
              <a:solidFill>
                <a:srgbClr val="FF6600"/>
              </a:solidFill>
              <a:prstDash val="solid"/>
              <a:miter/>
              <a:headEnd type="none" w="med" len="med"/>
              <a:tailEnd type="none" w="med" len="med"/>
            </a:ln>
          </p:spPr>
          <p:txBody>
            <a:bodyPr/>
            <a:p>
              <a:endParaRPr lang="zh-CN" altLang="en-US"/>
            </a:p>
          </p:txBody>
        </p:sp>
      </p:gr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8134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8135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81354"/>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8135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8136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82370" name="标题 1082369"/>
          <p:cNvSpPr>
            <a:spLocks noGrp="1"/>
          </p:cNvSpPr>
          <p:nvPr>
            <p:ph type="title"/>
          </p:nvPr>
        </p:nvSpPr>
        <p:spPr/>
        <p:txBody>
          <a:bodyPr lIns="92075" tIns="46038" rIns="92075" bIns="46038" anchor="t" anchorCtr="1">
            <a:spAutoFit/>
          </a:bodyPr>
          <a:p>
            <a:endParaRPr dirty="0"/>
          </a:p>
        </p:txBody>
      </p:sp>
      <p:sp>
        <p:nvSpPr>
          <p:cNvPr id="1082371" name="文本占位符 1082370"/>
          <p:cNvSpPr>
            <a:spLocks noGrp="1"/>
          </p:cNvSpPr>
          <p:nvPr>
            <p:ph type="body" idx="1"/>
          </p:nvPr>
        </p:nvSpPr>
        <p:spPr/>
        <p:txBody>
          <a:bodyPr lIns="92075" tIns="46038" rIns="92075" bIns="46038" anchor="t" anchorCtr="1">
            <a:spAutoFit/>
          </a:bodyPr>
          <a:p>
            <a:endParaRPr dirty="0"/>
          </a:p>
        </p:txBody>
      </p:sp>
      <p:pic>
        <p:nvPicPr>
          <p:cNvPr id="1082372" name="图片 1082371"/>
          <p:cNvPicPr>
            <a:picLocks noChangeAspect="1"/>
          </p:cNvPicPr>
          <p:nvPr/>
        </p:nvPicPr>
        <p:blipFill>
          <a:blip r:embed="rId1"/>
          <a:stretch>
            <a:fillRect/>
          </a:stretch>
        </p:blipFill>
        <p:spPr>
          <a:xfrm>
            <a:off x="0" y="0"/>
            <a:ext cx="9144000" cy="6524625"/>
          </a:xfrm>
          <a:prstGeom prst="rect">
            <a:avLst/>
          </a:prstGeom>
          <a:noFill/>
          <a:ln w="9525">
            <a:noFill/>
          </a:ln>
        </p:spPr>
      </p:pic>
    </p:spTree>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83394" name="标题 1083393"/>
          <p:cNvSpPr>
            <a:spLocks noGrp="1"/>
          </p:cNvSpPr>
          <p:nvPr>
            <p:ph type="title"/>
          </p:nvPr>
        </p:nvSpPr>
        <p:spPr/>
        <p:txBody>
          <a:bodyPr lIns="92075" tIns="46038" rIns="92075" bIns="46038" anchor="t" anchorCtr="1">
            <a:spAutoFit/>
          </a:bodyPr>
          <a:p>
            <a:endParaRPr dirty="0"/>
          </a:p>
        </p:txBody>
      </p:sp>
      <p:sp>
        <p:nvSpPr>
          <p:cNvPr id="1083395" name="文本占位符 1083394"/>
          <p:cNvSpPr>
            <a:spLocks noGrp="1"/>
          </p:cNvSpPr>
          <p:nvPr>
            <p:ph type="body" idx="1"/>
          </p:nvPr>
        </p:nvSpPr>
        <p:spPr/>
        <p:txBody>
          <a:bodyPr lIns="92075" tIns="46038" rIns="92075" bIns="46038" anchor="t" anchorCtr="1">
            <a:spAutoFit/>
          </a:bodyPr>
          <a:p>
            <a:endParaRPr dirty="0"/>
          </a:p>
        </p:txBody>
      </p:sp>
      <p:pic>
        <p:nvPicPr>
          <p:cNvPr id="1083396" name="图片 1083395"/>
          <p:cNvPicPr>
            <a:picLocks noChangeAspect="1"/>
          </p:cNvPicPr>
          <p:nvPr/>
        </p:nvPicPr>
        <p:blipFill>
          <a:blip r:embed="rId1"/>
          <a:stretch>
            <a:fillRect/>
          </a:stretch>
        </p:blipFill>
        <p:spPr>
          <a:xfrm>
            <a:off x="0" y="0"/>
            <a:ext cx="9144000" cy="6858000"/>
          </a:xfrm>
          <a:prstGeom prst="rect">
            <a:avLst/>
          </a:prstGeom>
          <a:noFill/>
          <a:ln w="9525">
            <a:noFill/>
          </a:ln>
        </p:spPr>
      </p:pic>
      <p:pic>
        <p:nvPicPr>
          <p:cNvPr id="1083397" name="图片 1083396"/>
          <p:cNvPicPr>
            <a:picLocks noChangeAspect="1"/>
          </p:cNvPicPr>
          <p:nvPr/>
        </p:nvPicPr>
        <p:blipFill>
          <a:blip r:embed="rId2"/>
          <a:stretch>
            <a:fillRect/>
          </a:stretch>
        </p:blipFill>
        <p:spPr>
          <a:xfrm>
            <a:off x="250825" y="3573463"/>
            <a:ext cx="495300" cy="476250"/>
          </a:xfrm>
          <a:prstGeom prst="rect">
            <a:avLst/>
          </a:prstGeom>
          <a:noFill/>
          <a:ln w="9525">
            <a:noFill/>
          </a:ln>
        </p:spPr>
      </p:pic>
      <p:pic>
        <p:nvPicPr>
          <p:cNvPr id="1083398" name="图片 1083397"/>
          <p:cNvPicPr>
            <a:picLocks noChangeAspect="1"/>
          </p:cNvPicPr>
          <p:nvPr/>
        </p:nvPicPr>
        <p:blipFill>
          <a:blip r:embed="rId3"/>
          <a:stretch>
            <a:fillRect/>
          </a:stretch>
        </p:blipFill>
        <p:spPr>
          <a:xfrm>
            <a:off x="1042988" y="3644900"/>
            <a:ext cx="792162" cy="723900"/>
          </a:xfrm>
          <a:prstGeom prst="rect">
            <a:avLst/>
          </a:prstGeom>
          <a:noFill/>
          <a:ln w="9525">
            <a:noFill/>
          </a:ln>
        </p:spPr>
      </p:pic>
      <p:pic>
        <p:nvPicPr>
          <p:cNvPr id="1083399" name="图片 1083398"/>
          <p:cNvPicPr>
            <a:picLocks noChangeAspect="1"/>
          </p:cNvPicPr>
          <p:nvPr/>
        </p:nvPicPr>
        <p:blipFill>
          <a:blip r:embed="rId4"/>
          <a:stretch>
            <a:fillRect/>
          </a:stretch>
        </p:blipFill>
        <p:spPr>
          <a:xfrm>
            <a:off x="8027988" y="3644900"/>
            <a:ext cx="466725" cy="323850"/>
          </a:xfrm>
          <a:prstGeom prst="rect">
            <a:avLst/>
          </a:prstGeom>
          <a:noFill/>
          <a:ln w="9525">
            <a:noFill/>
          </a:ln>
        </p:spPr>
      </p:pic>
    </p:spTree>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26082" name="标题 1326081"/>
          <p:cNvSpPr>
            <a:spLocks noGrp="1"/>
          </p:cNvSpPr>
          <p:nvPr>
            <p:ph type="title"/>
          </p:nvPr>
        </p:nvSpPr>
        <p:spPr/>
        <p:txBody>
          <a:bodyPr lIns="92075" tIns="46038" rIns="92075" bIns="46038" anchor="t" anchorCtr="1">
            <a:spAutoFit/>
          </a:bodyPr>
          <a:p>
            <a:endParaRPr dirty="0"/>
          </a:p>
        </p:txBody>
      </p:sp>
      <p:sp>
        <p:nvSpPr>
          <p:cNvPr id="1326083" name="文本占位符 1326082"/>
          <p:cNvSpPr>
            <a:spLocks noGrp="1"/>
          </p:cNvSpPr>
          <p:nvPr>
            <p:ph type="body" idx="1"/>
          </p:nvPr>
        </p:nvSpPr>
        <p:spPr/>
        <p:txBody>
          <a:bodyPr lIns="92075" tIns="46038" rIns="92075" bIns="46038" anchor="t" anchorCtr="1">
            <a:spAutoFit/>
          </a:bodyPr>
          <a:p>
            <a:endParaRPr dirty="0"/>
          </a:p>
        </p:txBody>
      </p:sp>
      <p:pic>
        <p:nvPicPr>
          <p:cNvPr id="1326084" name="图片 1326083"/>
          <p:cNvPicPr>
            <a:picLocks noChangeAspect="1"/>
          </p:cNvPicPr>
          <p:nvPr/>
        </p:nvPicPr>
        <p:blipFill>
          <a:blip r:embed="rId1"/>
          <a:stretch>
            <a:fillRect/>
          </a:stretch>
        </p:blipFill>
        <p:spPr>
          <a:xfrm>
            <a:off x="-2286000" y="-857250"/>
            <a:ext cx="13716000" cy="8572500"/>
          </a:xfrm>
          <a:prstGeom prst="rect">
            <a:avLst/>
          </a:prstGeom>
          <a:noFill/>
          <a:ln w="9525">
            <a:noFill/>
          </a:ln>
        </p:spPr>
      </p:pic>
    </p:spTree>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28130" name="标题 1328129"/>
          <p:cNvSpPr>
            <a:spLocks noGrp="1"/>
          </p:cNvSpPr>
          <p:nvPr>
            <p:ph type="title"/>
          </p:nvPr>
        </p:nvSpPr>
        <p:spPr/>
        <p:txBody>
          <a:bodyPr lIns="92075" tIns="46038" rIns="92075" bIns="46038" anchor="t" anchorCtr="1">
            <a:spAutoFit/>
          </a:bodyPr>
          <a:p>
            <a:endParaRPr dirty="0"/>
          </a:p>
        </p:txBody>
      </p:sp>
      <p:sp>
        <p:nvSpPr>
          <p:cNvPr id="1328131" name="文本占位符 1328130"/>
          <p:cNvSpPr>
            <a:spLocks noGrp="1"/>
          </p:cNvSpPr>
          <p:nvPr>
            <p:ph type="body" idx="1"/>
          </p:nvPr>
        </p:nvSpPr>
        <p:spPr/>
        <p:txBody>
          <a:bodyPr lIns="92075" tIns="46038" rIns="92075" bIns="46038" anchor="t" anchorCtr="1">
            <a:spAutoFit/>
          </a:bodyPr>
          <a:p>
            <a:endParaRPr dirty="0"/>
          </a:p>
        </p:txBody>
      </p:sp>
      <p:pic>
        <p:nvPicPr>
          <p:cNvPr id="1328132" name="图片 1328131"/>
          <p:cNvPicPr>
            <a:picLocks noChangeAspect="1"/>
          </p:cNvPicPr>
          <p:nvPr/>
        </p:nvPicPr>
        <p:blipFill>
          <a:blip r:embed="rId1"/>
          <a:stretch>
            <a:fillRect/>
          </a:stretch>
        </p:blipFill>
        <p:spPr>
          <a:xfrm>
            <a:off x="-2286000" y="-857250"/>
            <a:ext cx="13716000" cy="8572500"/>
          </a:xfrm>
          <a:prstGeom prst="rect">
            <a:avLst/>
          </a:prstGeom>
          <a:noFill/>
          <a:ln w="9525">
            <a:noFill/>
          </a:ln>
        </p:spPr>
      </p:pic>
    </p:spTree>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27106" name="标题 1327105"/>
          <p:cNvSpPr>
            <a:spLocks noGrp="1"/>
          </p:cNvSpPr>
          <p:nvPr>
            <p:ph type="title"/>
          </p:nvPr>
        </p:nvSpPr>
        <p:spPr/>
        <p:txBody>
          <a:bodyPr lIns="92075" tIns="46038" rIns="92075" bIns="46038" anchor="t" anchorCtr="1">
            <a:spAutoFit/>
          </a:bodyPr>
          <a:p>
            <a:endParaRPr dirty="0"/>
          </a:p>
        </p:txBody>
      </p:sp>
      <p:sp>
        <p:nvSpPr>
          <p:cNvPr id="1327107" name="文本占位符 1327106"/>
          <p:cNvSpPr>
            <a:spLocks noGrp="1"/>
          </p:cNvSpPr>
          <p:nvPr>
            <p:ph type="body" idx="1"/>
          </p:nvPr>
        </p:nvSpPr>
        <p:spPr/>
        <p:txBody>
          <a:bodyPr lIns="92075" tIns="46038" rIns="92075" bIns="46038" anchor="t" anchorCtr="1">
            <a:spAutoFit/>
          </a:bodyPr>
          <a:p>
            <a:endParaRPr dirty="0"/>
          </a:p>
        </p:txBody>
      </p:sp>
      <p:pic>
        <p:nvPicPr>
          <p:cNvPr id="1327108" name="图片 1327107"/>
          <p:cNvPicPr>
            <a:picLocks noChangeAspect="1"/>
          </p:cNvPicPr>
          <p:nvPr/>
        </p:nvPicPr>
        <p:blipFill>
          <a:blip r:embed="rId1"/>
          <a:stretch>
            <a:fillRect/>
          </a:stretch>
        </p:blipFill>
        <p:spPr>
          <a:xfrm>
            <a:off x="-2286000" y="-857250"/>
            <a:ext cx="13716000" cy="8572500"/>
          </a:xfrm>
          <a:prstGeom prst="rect">
            <a:avLst/>
          </a:prstGeom>
          <a:noFill/>
          <a:ln w="9525">
            <a:noFill/>
          </a:ln>
        </p:spPr>
      </p:pic>
    </p:spTree>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084418" name="组合 1084417"/>
          <p:cNvGrpSpPr/>
          <p:nvPr/>
        </p:nvGrpSpPr>
        <p:grpSpPr>
          <a:xfrm>
            <a:off x="-150812" y="-603250"/>
            <a:ext cx="9763125" cy="7821613"/>
            <a:chOff x="-95" y="-380"/>
            <a:chExt cx="6150" cy="4927"/>
          </a:xfrm>
        </p:grpSpPr>
        <p:grpSp>
          <p:nvGrpSpPr>
            <p:cNvPr id="1084419" name="组合 1084418"/>
            <p:cNvGrpSpPr/>
            <p:nvPr/>
          </p:nvGrpSpPr>
          <p:grpSpPr>
            <a:xfrm>
              <a:off x="-95" y="-380"/>
              <a:ext cx="6150" cy="4927"/>
              <a:chOff x="-95" y="0"/>
              <a:chExt cx="6150" cy="4927"/>
            </a:xfrm>
          </p:grpSpPr>
          <p:pic>
            <p:nvPicPr>
              <p:cNvPr id="1084420" name="图片 1084419"/>
              <p:cNvPicPr>
                <a:picLocks noChangeAspect="1"/>
              </p:cNvPicPr>
              <p:nvPr/>
            </p:nvPicPr>
            <p:blipFill>
              <a:blip r:embed="rId1"/>
              <a:stretch>
                <a:fillRect/>
              </a:stretch>
            </p:blipFill>
            <p:spPr>
              <a:xfrm>
                <a:off x="22" y="0"/>
                <a:ext cx="6018" cy="3720"/>
              </a:xfrm>
              <a:prstGeom prst="rect">
                <a:avLst/>
              </a:prstGeom>
              <a:noFill/>
              <a:ln w="9525">
                <a:noFill/>
              </a:ln>
            </p:spPr>
          </p:pic>
          <p:pic>
            <p:nvPicPr>
              <p:cNvPr id="1084421" name="图片 1084420"/>
              <p:cNvPicPr>
                <a:picLocks noChangeAspect="1"/>
              </p:cNvPicPr>
              <p:nvPr/>
            </p:nvPicPr>
            <p:blipFill>
              <a:blip r:embed="rId2"/>
              <a:stretch>
                <a:fillRect/>
              </a:stretch>
            </p:blipFill>
            <p:spPr>
              <a:xfrm>
                <a:off x="-95" y="3673"/>
                <a:ext cx="6150" cy="1254"/>
              </a:xfrm>
              <a:prstGeom prst="rect">
                <a:avLst/>
              </a:prstGeom>
              <a:noFill/>
              <a:ln w="9525">
                <a:noFill/>
              </a:ln>
            </p:spPr>
          </p:pic>
        </p:grpSp>
        <p:pic>
          <p:nvPicPr>
            <p:cNvPr id="1084422" name="图片 1084421"/>
            <p:cNvPicPr>
              <a:picLocks noChangeAspect="1"/>
            </p:cNvPicPr>
            <p:nvPr/>
          </p:nvPicPr>
          <p:blipFill>
            <a:blip r:embed="rId3"/>
            <a:stretch>
              <a:fillRect/>
            </a:stretch>
          </p:blipFill>
          <p:spPr>
            <a:xfrm>
              <a:off x="1518" y="-244"/>
              <a:ext cx="4537" cy="907"/>
            </a:xfrm>
            <a:prstGeom prst="rect">
              <a:avLst/>
            </a:prstGeom>
            <a:noFill/>
            <a:ln w="9525">
              <a:noFill/>
            </a:ln>
          </p:spPr>
        </p:pic>
      </p:grpSp>
      <p:sp>
        <p:nvSpPr>
          <p:cNvPr id="1084424" name="矩形 1084423"/>
          <p:cNvSpPr/>
          <p:nvPr/>
        </p:nvSpPr>
        <p:spPr>
          <a:xfrm>
            <a:off x="250825" y="333375"/>
            <a:ext cx="1944688" cy="6696075"/>
          </a:xfrm>
          <a:prstGeom prst="rect">
            <a:avLst/>
          </a:prstGeom>
          <a:noFill/>
          <a:ln w="31750" cap="flat" cmpd="sng">
            <a:solidFill>
              <a:srgbClr val="FF0000"/>
            </a:solidFill>
            <a:prstDash val="solid"/>
            <a:miter/>
            <a:headEnd type="none" w="med" len="med"/>
            <a:tailEnd type="none" w="med" len="med"/>
          </a:ln>
        </p:spPr>
        <p:txBody>
          <a:bodyPr/>
          <a:p>
            <a:endParaRPr lang="zh-CN" altLang="en-US"/>
          </a:p>
        </p:txBody>
      </p:sp>
      <p:sp>
        <p:nvSpPr>
          <p:cNvPr id="1084425" name="圆角矩形标注 1084424"/>
          <p:cNvSpPr/>
          <p:nvPr/>
        </p:nvSpPr>
        <p:spPr>
          <a:xfrm flipH="1">
            <a:off x="684213" y="2420938"/>
            <a:ext cx="1368425" cy="647700"/>
          </a:xfrm>
          <a:prstGeom prst="wedgeRoundRectCallout">
            <a:avLst>
              <a:gd name="adj1" fmla="val 80162"/>
              <a:gd name="adj2" fmla="val -68875"/>
              <a:gd name="adj3" fmla="val 16667"/>
            </a:avLst>
          </a:prstGeom>
          <a:solidFill>
            <a:schemeClr val="bg1"/>
          </a:solidFill>
          <a:ln w="9525" cap="flat" cmpd="sng">
            <a:solidFill>
              <a:schemeClr val="tx1"/>
            </a:solidFill>
            <a:prstDash val="solid"/>
            <a:miter/>
            <a:headEnd type="none" w="med" len="med"/>
            <a:tailEnd type="none" w="med" len="med"/>
          </a:ln>
        </p:spPr>
        <p:txBody>
          <a:bodyPr/>
          <a:p>
            <a:pPr algn="ctr">
              <a:spcBef>
                <a:spcPct val="0"/>
              </a:spcBef>
            </a:pPr>
            <a:r>
              <a:rPr lang="zh-CN" altLang="en-US" sz="1600" dirty="0">
                <a:latin typeface="Times New Roman" panose="02020603050405020304" pitchFamily="18" charset="0"/>
              </a:rPr>
              <a:t>细致专业的学科分类</a:t>
            </a:r>
            <a:endParaRPr lang="zh-CN" altLang="en-US" sz="1600" b="0" dirty="0">
              <a:latin typeface="Times New Roman" panose="02020603050405020304" pitchFamily="18" charset="0"/>
            </a:endParaRPr>
          </a:p>
        </p:txBody>
      </p:sp>
      <p:sp>
        <p:nvSpPr>
          <p:cNvPr id="1084426" name="矩形 1084425"/>
          <p:cNvSpPr/>
          <p:nvPr/>
        </p:nvSpPr>
        <p:spPr>
          <a:xfrm>
            <a:off x="2484438" y="1844675"/>
            <a:ext cx="2195512" cy="5013325"/>
          </a:xfrm>
          <a:prstGeom prst="rect">
            <a:avLst/>
          </a:prstGeom>
          <a:noFill/>
          <a:ln w="31750" cap="flat" cmpd="sng">
            <a:solidFill>
              <a:srgbClr val="FF0000"/>
            </a:solidFill>
            <a:prstDash val="solid"/>
            <a:miter/>
            <a:headEnd type="none" w="med" len="med"/>
            <a:tailEnd type="none" w="med" len="med"/>
          </a:ln>
        </p:spPr>
        <p:txBody>
          <a:bodyPr/>
          <a:p>
            <a:endParaRPr lang="zh-CN" altLang="en-US"/>
          </a:p>
        </p:txBody>
      </p:sp>
      <p:sp>
        <p:nvSpPr>
          <p:cNvPr id="1084427" name="圆角矩形标注 1084426"/>
          <p:cNvSpPr/>
          <p:nvPr/>
        </p:nvSpPr>
        <p:spPr>
          <a:xfrm flipH="1">
            <a:off x="5003800" y="3068638"/>
            <a:ext cx="1368425" cy="647700"/>
          </a:xfrm>
          <a:prstGeom prst="wedgeRoundRectCallout">
            <a:avLst>
              <a:gd name="adj1" fmla="val 82366"/>
              <a:gd name="adj2" fmla="val -70347"/>
              <a:gd name="adj3" fmla="val 16667"/>
            </a:avLst>
          </a:prstGeom>
          <a:solidFill>
            <a:srgbClr val="006699"/>
          </a:solidFill>
          <a:ln w="9525" cap="flat" cmpd="sng">
            <a:solidFill>
              <a:schemeClr val="tx1"/>
            </a:solidFill>
            <a:prstDash val="solid"/>
            <a:miter/>
            <a:headEnd type="none" w="med" len="med"/>
            <a:tailEnd type="none" w="med" len="med"/>
          </a:ln>
        </p:spPr>
        <p:txBody>
          <a:bodyPr/>
          <a:p>
            <a:pPr algn="ctr">
              <a:spcBef>
                <a:spcPct val="0"/>
              </a:spcBef>
            </a:pPr>
            <a:r>
              <a:rPr lang="zh-CN" altLang="en-US" sz="1600" dirty="0">
                <a:latin typeface="Times New Roman" panose="02020603050405020304" pitchFamily="18" charset="0"/>
              </a:rPr>
              <a:t>整合了多种类型的资源</a:t>
            </a:r>
            <a:endParaRPr lang="zh-CN" altLang="en-US" sz="1600" b="0" dirty="0">
              <a:latin typeface="Times New Roman" panose="02020603050405020304" pitchFamily="18" charset="0"/>
            </a:endParaRPr>
          </a:p>
        </p:txBody>
      </p:sp>
      <p:sp>
        <p:nvSpPr>
          <p:cNvPr id="1084428" name="矩形 1084427"/>
          <p:cNvSpPr/>
          <p:nvPr/>
        </p:nvSpPr>
        <p:spPr>
          <a:xfrm>
            <a:off x="2484438" y="0"/>
            <a:ext cx="6659562" cy="908050"/>
          </a:xfrm>
          <a:prstGeom prst="rect">
            <a:avLst/>
          </a:prstGeom>
          <a:noFill/>
          <a:ln w="31750" cap="flat" cmpd="sng">
            <a:solidFill>
              <a:srgbClr val="FF0000"/>
            </a:solidFill>
            <a:prstDash val="solid"/>
            <a:miter/>
            <a:headEnd type="none" w="med" len="med"/>
            <a:tailEnd type="none" w="med" len="med"/>
          </a:ln>
        </p:spPr>
        <p:txBody>
          <a:bodyPr wrap="none" anchor="ctr"/>
          <a:p>
            <a:pPr algn="ctr"/>
            <a:endParaRPr dirty="0">
              <a:effectLst>
                <a:outerShdw blurRad="38100" dist="38100" dir="2700000">
                  <a:srgbClr val="000000"/>
                </a:outerShdw>
              </a:effectLst>
              <a:latin typeface="宋体" panose="02010600030101010101" pitchFamily="2" charset="-122"/>
            </a:endParaRPr>
          </a:p>
        </p:txBody>
      </p:sp>
      <p:sp>
        <p:nvSpPr>
          <p:cNvPr id="1084429" name="圆角矩形标注 1084428"/>
          <p:cNvSpPr/>
          <p:nvPr/>
        </p:nvSpPr>
        <p:spPr>
          <a:xfrm flipH="1">
            <a:off x="7235825" y="908050"/>
            <a:ext cx="1368425" cy="792163"/>
          </a:xfrm>
          <a:prstGeom prst="wedgeRoundRectCallout">
            <a:avLst>
              <a:gd name="adj1" fmla="val 82366"/>
              <a:gd name="adj2" fmla="val -66838"/>
              <a:gd name="adj3" fmla="val 16667"/>
            </a:avLst>
          </a:prstGeom>
          <a:solidFill>
            <a:srgbClr val="006699"/>
          </a:solidFill>
          <a:ln w="9525" cap="flat" cmpd="sng">
            <a:solidFill>
              <a:schemeClr val="tx1"/>
            </a:solidFill>
            <a:prstDash val="solid"/>
            <a:miter/>
            <a:headEnd type="none" w="med" len="med"/>
            <a:tailEnd type="none" w="med" len="med"/>
          </a:ln>
        </p:spPr>
        <p:txBody>
          <a:bodyPr/>
          <a:p>
            <a:pPr algn="ctr">
              <a:spcBef>
                <a:spcPct val="0"/>
              </a:spcBef>
            </a:pPr>
            <a:r>
              <a:rPr lang="zh-CN" altLang="en-US" sz="1600" dirty="0">
                <a:latin typeface="Times New Roman" panose="02020603050405020304" pitchFamily="18" charset="0"/>
              </a:rPr>
              <a:t>可以进行跨库统一检索</a:t>
            </a:r>
            <a:endParaRPr lang="zh-CN" altLang="en-US" sz="1600" b="0" dirty="0">
              <a:latin typeface="Times New Roman" panose="02020603050405020304" pitchFamily="18" charset="0"/>
            </a:endParaRPr>
          </a:p>
        </p:txBody>
      </p:sp>
    </p:spTree>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1085442" name="组合 1085441"/>
          <p:cNvGrpSpPr/>
          <p:nvPr/>
        </p:nvGrpSpPr>
        <p:grpSpPr>
          <a:xfrm>
            <a:off x="-180975" y="188913"/>
            <a:ext cx="9547225" cy="6119812"/>
            <a:chOff x="-114" y="119"/>
            <a:chExt cx="6014" cy="3855"/>
          </a:xfrm>
        </p:grpSpPr>
        <p:grpSp>
          <p:nvGrpSpPr>
            <p:cNvPr id="1085443" name="组合 1085442"/>
            <p:cNvGrpSpPr/>
            <p:nvPr/>
          </p:nvGrpSpPr>
          <p:grpSpPr>
            <a:xfrm>
              <a:off x="-114" y="119"/>
              <a:ext cx="6014" cy="3855"/>
              <a:chOff x="-114" y="119"/>
              <a:chExt cx="6014" cy="3855"/>
            </a:xfrm>
          </p:grpSpPr>
          <p:pic>
            <p:nvPicPr>
              <p:cNvPr id="1085444" name="图片 1085443"/>
              <p:cNvPicPr>
                <a:picLocks noChangeAspect="1"/>
              </p:cNvPicPr>
              <p:nvPr/>
            </p:nvPicPr>
            <p:blipFill>
              <a:blip r:embed="rId1"/>
              <a:stretch>
                <a:fillRect/>
              </a:stretch>
            </p:blipFill>
            <p:spPr>
              <a:xfrm>
                <a:off x="-114" y="119"/>
                <a:ext cx="6000" cy="3582"/>
              </a:xfrm>
              <a:prstGeom prst="rect">
                <a:avLst/>
              </a:prstGeom>
              <a:noFill/>
              <a:ln w="9525">
                <a:noFill/>
              </a:ln>
            </p:spPr>
          </p:pic>
          <p:pic>
            <p:nvPicPr>
              <p:cNvPr id="1085445" name="图片 1085444"/>
              <p:cNvPicPr>
                <a:picLocks noChangeAspect="1"/>
              </p:cNvPicPr>
              <p:nvPr/>
            </p:nvPicPr>
            <p:blipFill>
              <a:blip r:embed="rId2"/>
              <a:stretch>
                <a:fillRect/>
              </a:stretch>
            </p:blipFill>
            <p:spPr>
              <a:xfrm>
                <a:off x="-23" y="3566"/>
                <a:ext cx="5923" cy="408"/>
              </a:xfrm>
              <a:prstGeom prst="rect">
                <a:avLst/>
              </a:prstGeom>
              <a:noFill/>
              <a:ln w="9525">
                <a:noFill/>
              </a:ln>
            </p:spPr>
          </p:pic>
        </p:grpSp>
        <p:sp>
          <p:nvSpPr>
            <p:cNvPr id="1085446" name="矩形 1085445"/>
            <p:cNvSpPr/>
            <p:nvPr/>
          </p:nvSpPr>
          <p:spPr>
            <a:xfrm>
              <a:off x="4694" y="890"/>
              <a:ext cx="590" cy="3039"/>
            </a:xfrm>
            <a:prstGeom prst="rect">
              <a:avLst/>
            </a:prstGeom>
            <a:noFill/>
            <a:ln w="31750" cap="flat" cmpd="sng">
              <a:solidFill>
                <a:srgbClr val="FF0000"/>
              </a:solidFill>
              <a:prstDash val="solid"/>
              <a:miter/>
              <a:headEnd type="none" w="med" len="med"/>
              <a:tailEnd type="none" w="med" len="med"/>
            </a:ln>
          </p:spPr>
          <p:txBody>
            <a:bodyPr/>
            <a:p>
              <a:endParaRPr lang="zh-CN" altLang="en-US"/>
            </a:p>
          </p:txBody>
        </p:sp>
        <p:sp>
          <p:nvSpPr>
            <p:cNvPr id="1085447" name="直接连接符 1085446"/>
            <p:cNvSpPr/>
            <p:nvPr/>
          </p:nvSpPr>
          <p:spPr>
            <a:xfrm>
              <a:off x="4740" y="1117"/>
              <a:ext cx="408" cy="0"/>
            </a:xfrm>
            <a:prstGeom prst="line">
              <a:avLst/>
            </a:prstGeom>
            <a:ln w="25400" cap="flat" cmpd="sng">
              <a:solidFill>
                <a:srgbClr val="FF0000"/>
              </a:solidFill>
              <a:prstDash val="solid"/>
              <a:headEnd type="none" w="med" len="med"/>
              <a:tailEnd type="none" w="med" len="med"/>
            </a:ln>
          </p:spPr>
        </p:sp>
        <p:sp>
          <p:nvSpPr>
            <p:cNvPr id="1085448" name="直接连接符 1085447"/>
            <p:cNvSpPr/>
            <p:nvPr/>
          </p:nvSpPr>
          <p:spPr>
            <a:xfrm>
              <a:off x="4740" y="1344"/>
              <a:ext cx="408" cy="0"/>
            </a:xfrm>
            <a:prstGeom prst="line">
              <a:avLst/>
            </a:prstGeom>
            <a:ln w="25400" cap="flat" cmpd="sng">
              <a:solidFill>
                <a:srgbClr val="FF0000"/>
              </a:solidFill>
              <a:prstDash val="solid"/>
              <a:headEnd type="none" w="med" len="med"/>
              <a:tailEnd type="none" w="med" len="med"/>
            </a:ln>
          </p:spPr>
        </p:sp>
        <p:sp>
          <p:nvSpPr>
            <p:cNvPr id="1085449" name="直接连接符 1085448"/>
            <p:cNvSpPr/>
            <p:nvPr/>
          </p:nvSpPr>
          <p:spPr>
            <a:xfrm>
              <a:off x="4740" y="1570"/>
              <a:ext cx="408" cy="0"/>
            </a:xfrm>
            <a:prstGeom prst="line">
              <a:avLst/>
            </a:prstGeom>
            <a:ln w="25400" cap="flat" cmpd="sng">
              <a:solidFill>
                <a:srgbClr val="FF0000"/>
              </a:solidFill>
              <a:prstDash val="solid"/>
              <a:headEnd type="none" w="med" len="med"/>
              <a:tailEnd type="none" w="med" len="med"/>
            </a:ln>
          </p:spPr>
        </p:sp>
        <p:sp>
          <p:nvSpPr>
            <p:cNvPr id="1085450" name="直接连接符 1085449"/>
            <p:cNvSpPr/>
            <p:nvPr/>
          </p:nvSpPr>
          <p:spPr>
            <a:xfrm>
              <a:off x="4740" y="1797"/>
              <a:ext cx="408" cy="0"/>
            </a:xfrm>
            <a:prstGeom prst="line">
              <a:avLst/>
            </a:prstGeom>
            <a:ln w="25400" cap="flat" cmpd="sng">
              <a:solidFill>
                <a:srgbClr val="FF0000"/>
              </a:solidFill>
              <a:prstDash val="solid"/>
              <a:headEnd type="none" w="med" len="med"/>
              <a:tailEnd type="none" w="med" len="med"/>
            </a:ln>
          </p:spPr>
        </p:sp>
        <p:sp>
          <p:nvSpPr>
            <p:cNvPr id="1085451" name="直接连接符 1085450"/>
            <p:cNvSpPr/>
            <p:nvPr/>
          </p:nvSpPr>
          <p:spPr>
            <a:xfrm>
              <a:off x="4740" y="3566"/>
              <a:ext cx="408" cy="0"/>
            </a:xfrm>
            <a:prstGeom prst="line">
              <a:avLst/>
            </a:prstGeom>
            <a:ln w="25400" cap="flat" cmpd="sng">
              <a:solidFill>
                <a:srgbClr val="FF0000"/>
              </a:solidFill>
              <a:prstDash val="solid"/>
              <a:headEnd type="none" w="med" len="med"/>
              <a:tailEnd type="none" w="med" len="med"/>
            </a:ln>
          </p:spPr>
        </p:sp>
        <p:sp>
          <p:nvSpPr>
            <p:cNvPr id="1085452" name="直接连接符 1085451"/>
            <p:cNvSpPr/>
            <p:nvPr/>
          </p:nvSpPr>
          <p:spPr>
            <a:xfrm>
              <a:off x="4740" y="3748"/>
              <a:ext cx="408" cy="0"/>
            </a:xfrm>
            <a:prstGeom prst="line">
              <a:avLst/>
            </a:prstGeom>
            <a:ln w="25400" cap="flat" cmpd="sng">
              <a:solidFill>
                <a:srgbClr val="FF0000"/>
              </a:solidFill>
              <a:prstDash val="solid"/>
              <a:headEnd type="none" w="med" len="med"/>
              <a:tailEnd type="none" w="med" len="med"/>
            </a:ln>
          </p:spPr>
        </p:sp>
      </p:grpSp>
      <p:sp>
        <p:nvSpPr>
          <p:cNvPr id="1085453" name="标题 1085452"/>
          <p:cNvSpPr>
            <a:spLocks noGrp="1"/>
          </p:cNvSpPr>
          <p:nvPr>
            <p:ph type="title"/>
          </p:nvPr>
        </p:nvSpPr>
        <p:spPr/>
        <p:txBody>
          <a:bodyPr lIns="92075" tIns="46038" rIns="92075" bIns="46038" anchor="t" anchorCtr="1">
            <a:spAutoFit/>
          </a:bodyPr>
          <a:p>
            <a:endParaRPr dirty="0"/>
          </a:p>
        </p:txBody>
      </p:sp>
      <p:sp>
        <p:nvSpPr>
          <p:cNvPr id="1085454" name="圆角矩形标注 1085453"/>
          <p:cNvSpPr/>
          <p:nvPr/>
        </p:nvSpPr>
        <p:spPr>
          <a:xfrm flipH="1">
            <a:off x="5003800" y="3068638"/>
            <a:ext cx="1584325" cy="1368425"/>
          </a:xfrm>
          <a:prstGeom prst="wedgeRoundRectCallout">
            <a:avLst>
              <a:gd name="adj1" fmla="val -104713"/>
              <a:gd name="adj2" fmla="val -65778"/>
              <a:gd name="adj3" fmla="val 16667"/>
            </a:avLst>
          </a:prstGeom>
          <a:solidFill>
            <a:srgbClr val="006699"/>
          </a:solidFill>
          <a:ln w="9525" cap="flat" cmpd="sng">
            <a:solidFill>
              <a:schemeClr val="tx1"/>
            </a:solidFill>
            <a:prstDash val="solid"/>
            <a:miter/>
            <a:headEnd type="none" w="med" len="med"/>
            <a:tailEnd type="none" w="med" len="med"/>
          </a:ln>
        </p:spPr>
        <p:txBody>
          <a:bodyPr/>
          <a:p>
            <a:pPr algn="ctr">
              <a:spcBef>
                <a:spcPct val="0"/>
              </a:spcBef>
            </a:pPr>
            <a:r>
              <a:rPr lang="zh-CN" altLang="en-US" sz="1600" dirty="0">
                <a:latin typeface="Times New Roman" panose="02020603050405020304" pitchFamily="18" charset="0"/>
              </a:rPr>
              <a:t>一站式将各种文献资源查找出来，全面系统的调研，提高检索效率。</a:t>
            </a:r>
            <a:endParaRPr lang="zh-CN" altLang="en-US" sz="1600" b="0" dirty="0">
              <a:latin typeface="Times New Roman" panose="02020603050405020304" pitchFamily="18" charset="0"/>
            </a:endParaRPr>
          </a:p>
        </p:txBody>
      </p:sp>
      <p:grpSp>
        <p:nvGrpSpPr>
          <p:cNvPr id="1085455" name="组合 1085454"/>
          <p:cNvGrpSpPr/>
          <p:nvPr/>
        </p:nvGrpSpPr>
        <p:grpSpPr>
          <a:xfrm>
            <a:off x="0" y="4508500"/>
            <a:ext cx="2195513" cy="1800225"/>
            <a:chOff x="0" y="2840"/>
            <a:chExt cx="1383" cy="1134"/>
          </a:xfrm>
        </p:grpSpPr>
        <p:sp>
          <p:nvSpPr>
            <p:cNvPr id="1085456" name="矩形 1085455"/>
            <p:cNvSpPr/>
            <p:nvPr/>
          </p:nvSpPr>
          <p:spPr>
            <a:xfrm>
              <a:off x="0" y="2840"/>
              <a:ext cx="1383" cy="1134"/>
            </a:xfrm>
            <a:prstGeom prst="rect">
              <a:avLst/>
            </a:prstGeom>
            <a:noFill/>
            <a:ln w="31750" cap="flat" cmpd="sng">
              <a:solidFill>
                <a:srgbClr val="FF0000"/>
              </a:solidFill>
              <a:prstDash val="solid"/>
              <a:miter/>
              <a:headEnd type="none" w="med" len="med"/>
              <a:tailEnd type="none" w="med" len="med"/>
            </a:ln>
          </p:spPr>
          <p:txBody>
            <a:bodyPr/>
            <a:p>
              <a:endParaRPr lang="zh-CN" altLang="en-US"/>
            </a:p>
          </p:txBody>
        </p:sp>
        <p:sp>
          <p:nvSpPr>
            <p:cNvPr id="1085457" name="直接连接符 1085456"/>
            <p:cNvSpPr/>
            <p:nvPr/>
          </p:nvSpPr>
          <p:spPr>
            <a:xfrm>
              <a:off x="249" y="3067"/>
              <a:ext cx="408" cy="0"/>
            </a:xfrm>
            <a:prstGeom prst="line">
              <a:avLst/>
            </a:prstGeom>
            <a:ln w="25400" cap="flat" cmpd="sng">
              <a:solidFill>
                <a:srgbClr val="FF0000"/>
              </a:solidFill>
              <a:prstDash val="solid"/>
              <a:headEnd type="none" w="med" len="med"/>
              <a:tailEnd type="none" w="med" len="med"/>
            </a:ln>
          </p:spPr>
        </p:sp>
      </p:grpSp>
    </p:spTree>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86466" name="图片 1086465"/>
          <p:cNvPicPr>
            <a:picLocks noChangeAspect="1"/>
          </p:cNvPicPr>
          <p:nvPr/>
        </p:nvPicPr>
        <p:blipFill>
          <a:blip r:embed="rId1"/>
          <a:stretch>
            <a:fillRect/>
          </a:stretch>
        </p:blipFill>
        <p:spPr>
          <a:xfrm>
            <a:off x="0" y="836613"/>
            <a:ext cx="9458325" cy="5143500"/>
          </a:xfrm>
          <a:prstGeom prst="rect">
            <a:avLst/>
          </a:prstGeom>
          <a:noFill/>
          <a:ln w="9525">
            <a:noFill/>
          </a:ln>
        </p:spPr>
      </p:pic>
      <p:sp>
        <p:nvSpPr>
          <p:cNvPr id="1086467" name="标题 1086466"/>
          <p:cNvSpPr>
            <a:spLocks noGrp="1"/>
          </p:cNvSpPr>
          <p:nvPr>
            <p:ph type="title"/>
          </p:nvPr>
        </p:nvSpPr>
        <p:spPr/>
        <p:txBody>
          <a:bodyPr lIns="92075" tIns="46038" rIns="92075" bIns="46038" anchor="t" anchorCtr="1">
            <a:spAutoFit/>
          </a:bodyPr>
          <a:p>
            <a:endParaRPr dirty="0"/>
          </a:p>
        </p:txBody>
      </p:sp>
      <p:sp>
        <p:nvSpPr>
          <p:cNvPr id="1086468" name="圆角矩形标注 1086467"/>
          <p:cNvSpPr/>
          <p:nvPr/>
        </p:nvSpPr>
        <p:spPr>
          <a:xfrm flipH="1">
            <a:off x="3708400" y="2997200"/>
            <a:ext cx="2663825" cy="1368425"/>
          </a:xfrm>
          <a:prstGeom prst="wedgeRoundRectCallout">
            <a:avLst>
              <a:gd name="adj1" fmla="val 107505"/>
              <a:gd name="adj2" fmla="val -40028"/>
              <a:gd name="adj3" fmla="val 16667"/>
            </a:avLst>
          </a:prstGeom>
          <a:solidFill>
            <a:srgbClr val="006699"/>
          </a:solidFill>
          <a:ln w="9525" cap="flat" cmpd="sng">
            <a:solidFill>
              <a:schemeClr val="tx1"/>
            </a:solidFill>
            <a:prstDash val="solid"/>
            <a:miter/>
            <a:headEnd type="none" w="med" len="med"/>
            <a:tailEnd type="none" w="med" len="med"/>
          </a:ln>
        </p:spPr>
        <p:txBody>
          <a:bodyPr/>
          <a:p>
            <a:pPr>
              <a:spcBef>
                <a:spcPct val="0"/>
              </a:spcBef>
            </a:pPr>
            <a:r>
              <a:rPr lang="zh-CN" altLang="en-US" sz="1600" dirty="0">
                <a:latin typeface="Times New Roman" panose="02020603050405020304" pitchFamily="18" charset="0"/>
              </a:rPr>
              <a:t>按学科类别分组可以查看检索结果所属的更细的学科专业，进一步进行筛选，找到所关注的文献。</a:t>
            </a:r>
            <a:endParaRPr lang="zh-CN" altLang="en-US" sz="1600" dirty="0">
              <a:latin typeface="Times New Roman" panose="02020603050405020304" pitchFamily="18" charset="0"/>
            </a:endParaRPr>
          </a:p>
        </p:txBody>
      </p:sp>
      <p:sp>
        <p:nvSpPr>
          <p:cNvPr id="1086469" name="矩形 1086468"/>
          <p:cNvSpPr/>
          <p:nvPr/>
        </p:nvSpPr>
        <p:spPr>
          <a:xfrm>
            <a:off x="0" y="2492375"/>
            <a:ext cx="2195513" cy="3313113"/>
          </a:xfrm>
          <a:prstGeom prst="rect">
            <a:avLst/>
          </a:prstGeom>
          <a:noFill/>
          <a:ln w="31750" cap="flat" cmpd="sng">
            <a:solidFill>
              <a:srgbClr val="FF0000"/>
            </a:solidFill>
            <a:prstDash val="solid"/>
            <a:miter/>
            <a:headEnd type="none" w="med" len="med"/>
            <a:tailEnd type="none" w="med" len="med"/>
          </a:ln>
        </p:spPr>
        <p:txBody>
          <a:bodyPr/>
          <a:p>
            <a:endParaRPr lang="zh-CN" altLang="en-US"/>
          </a:p>
        </p:txBody>
      </p:sp>
      <p:sp>
        <p:nvSpPr>
          <p:cNvPr id="1086470" name="矩形 1086469"/>
          <p:cNvSpPr/>
          <p:nvPr/>
        </p:nvSpPr>
        <p:spPr>
          <a:xfrm>
            <a:off x="2124075" y="765175"/>
            <a:ext cx="7343775" cy="647700"/>
          </a:xfrm>
          <a:prstGeom prst="rect">
            <a:avLst/>
          </a:prstGeom>
          <a:noFill/>
          <a:ln w="31750" cap="flat" cmpd="sng">
            <a:solidFill>
              <a:srgbClr val="FF0000"/>
            </a:solidFill>
            <a:prstDash val="solid"/>
            <a:miter/>
            <a:headEnd type="none" w="med" len="med"/>
            <a:tailEnd type="none" w="med" len="med"/>
          </a:ln>
        </p:spPr>
        <p:txBody>
          <a:bodyPr/>
          <a:p>
            <a:endParaRPr lang="zh-CN" altLang="en-US"/>
          </a:p>
        </p:txBody>
      </p:sp>
      <p:sp>
        <p:nvSpPr>
          <p:cNvPr id="1086471" name="圆角矩形标注 1086470"/>
          <p:cNvSpPr/>
          <p:nvPr/>
        </p:nvSpPr>
        <p:spPr>
          <a:xfrm flipH="1">
            <a:off x="6480175" y="1412875"/>
            <a:ext cx="1116013" cy="647700"/>
          </a:xfrm>
          <a:prstGeom prst="wedgeRoundRectCallout">
            <a:avLst>
              <a:gd name="adj1" fmla="val 108602"/>
              <a:gd name="adj2" fmla="val -51963"/>
              <a:gd name="adj3" fmla="val 16667"/>
            </a:avLst>
          </a:prstGeom>
          <a:solidFill>
            <a:schemeClr val="accent1"/>
          </a:solidFill>
          <a:ln w="9525" cap="flat" cmpd="sng">
            <a:solidFill>
              <a:schemeClr val="tx1"/>
            </a:solidFill>
            <a:prstDash val="solid"/>
            <a:miter/>
            <a:headEnd type="none" w="med" len="med"/>
            <a:tailEnd type="none" w="med" len="med"/>
          </a:ln>
        </p:spPr>
        <p:txBody>
          <a:bodyPr/>
          <a:p>
            <a:pPr>
              <a:spcBef>
                <a:spcPct val="0"/>
              </a:spcBef>
            </a:pPr>
            <a:r>
              <a:rPr lang="zh-CN" altLang="en-US" sz="1600" dirty="0">
                <a:solidFill>
                  <a:schemeClr val="bg1"/>
                </a:solidFill>
                <a:latin typeface="Times New Roman" panose="02020603050405020304" pitchFamily="18" charset="0"/>
              </a:rPr>
              <a:t>多种分组方式</a:t>
            </a:r>
            <a:endParaRPr lang="zh-CN" altLang="en-US" sz="1600" dirty="0">
              <a:solidFill>
                <a:schemeClr val="bg1"/>
              </a:solidFill>
              <a:latin typeface="Times New Roman" panose="02020603050405020304" pitchFamily="18" charset="0"/>
            </a:endParaRPr>
          </a:p>
        </p:txBody>
      </p:sp>
    </p:spTree>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87490" name="图片 1087489"/>
          <p:cNvPicPr>
            <a:picLocks noChangeAspect="1"/>
          </p:cNvPicPr>
          <p:nvPr/>
        </p:nvPicPr>
        <p:blipFill>
          <a:blip r:embed="rId1"/>
          <a:stretch>
            <a:fillRect/>
          </a:stretch>
        </p:blipFill>
        <p:spPr>
          <a:xfrm>
            <a:off x="-107950" y="620713"/>
            <a:ext cx="9534525" cy="5616575"/>
          </a:xfrm>
          <a:prstGeom prst="rect">
            <a:avLst/>
          </a:prstGeom>
          <a:noFill/>
          <a:ln w="9525">
            <a:noFill/>
          </a:ln>
        </p:spPr>
      </p:pic>
      <p:sp>
        <p:nvSpPr>
          <p:cNvPr id="1087491" name="标题 1087490"/>
          <p:cNvSpPr>
            <a:spLocks noGrp="1"/>
          </p:cNvSpPr>
          <p:nvPr>
            <p:ph type="title"/>
          </p:nvPr>
        </p:nvSpPr>
        <p:spPr/>
        <p:txBody>
          <a:bodyPr lIns="92075" tIns="46038" rIns="92075" bIns="46038" anchor="t" anchorCtr="1">
            <a:spAutoFit/>
          </a:bodyPr>
          <a:p>
            <a:endParaRPr dirty="0"/>
          </a:p>
        </p:txBody>
      </p:sp>
      <p:sp>
        <p:nvSpPr>
          <p:cNvPr id="1087492" name="圆角矩形标注 1087491"/>
          <p:cNvSpPr/>
          <p:nvPr/>
        </p:nvSpPr>
        <p:spPr>
          <a:xfrm flipH="1">
            <a:off x="3708400" y="2997200"/>
            <a:ext cx="3311525" cy="2160588"/>
          </a:xfrm>
          <a:prstGeom prst="wedgeRoundRectCallout">
            <a:avLst>
              <a:gd name="adj1" fmla="val 96259"/>
              <a:gd name="adj2" fmla="val -43755"/>
              <a:gd name="adj3" fmla="val 16667"/>
            </a:avLst>
          </a:prstGeom>
          <a:solidFill>
            <a:srgbClr val="006699"/>
          </a:solidFill>
          <a:ln w="9525" cap="flat" cmpd="sng">
            <a:solidFill>
              <a:schemeClr val="tx1"/>
            </a:solidFill>
            <a:prstDash val="solid"/>
            <a:miter/>
            <a:headEnd type="none" w="med" len="med"/>
            <a:tailEnd type="none" w="med" len="med"/>
          </a:ln>
        </p:spPr>
        <p:txBody>
          <a:bodyPr/>
          <a:p>
            <a:pPr>
              <a:spcBef>
                <a:spcPct val="0"/>
              </a:spcBef>
            </a:pPr>
            <a:r>
              <a:rPr lang="zh-CN" altLang="en-US" sz="1600" dirty="0">
                <a:latin typeface="Times New Roman" panose="02020603050405020304" pitchFamily="18" charset="0"/>
              </a:rPr>
              <a:t>按中文关键词分组展示了知识系统，帮助学习者获得领域的全局知识结构；关键词将文献</a:t>
            </a:r>
            <a:r>
              <a:rPr lang="en-US" altLang="zh-CN" sz="1600" dirty="0">
                <a:latin typeface="Times New Roman" panose="02020603050405020304" pitchFamily="18" charset="0"/>
              </a:rPr>
              <a:t>/</a:t>
            </a:r>
            <a:r>
              <a:rPr lang="zh-CN" altLang="en-US" sz="1600" dirty="0">
                <a:latin typeface="Times New Roman" panose="02020603050405020304" pitchFamily="18" charset="0"/>
              </a:rPr>
              <a:t>知识进行聚类，把知识组织成簇，揭示了知识的背景，方便学习和研究；关键词分组比学科导航更细</a:t>
            </a:r>
            <a:r>
              <a:rPr lang="en-US" altLang="zh-CN" sz="1600" dirty="0">
                <a:latin typeface="Times New Roman" panose="02020603050405020304" pitchFamily="18" charset="0"/>
              </a:rPr>
              <a:t>,</a:t>
            </a:r>
            <a:r>
              <a:rPr lang="zh-CN" altLang="en-US" sz="1600" dirty="0">
                <a:latin typeface="Times New Roman" panose="02020603050405020304" pitchFamily="18" charset="0"/>
              </a:rPr>
              <a:t>更深入</a:t>
            </a:r>
            <a:r>
              <a:rPr lang="en-US" altLang="zh-CN" sz="1600" dirty="0">
                <a:latin typeface="Times New Roman" panose="02020603050405020304" pitchFamily="18" charset="0"/>
              </a:rPr>
              <a:t>,</a:t>
            </a:r>
            <a:r>
              <a:rPr lang="zh-CN" altLang="en-US" sz="1600" dirty="0">
                <a:latin typeface="Times New Roman" panose="02020603050405020304" pitchFamily="18" charset="0"/>
              </a:rPr>
              <a:t>更具有时效性，使得文献选择更精细，更准确。</a:t>
            </a:r>
            <a:endParaRPr lang="zh-CN" altLang="en-US" sz="1600" dirty="0">
              <a:latin typeface="Times New Roman" panose="02020603050405020304" pitchFamily="18" charset="0"/>
            </a:endParaRPr>
          </a:p>
        </p:txBody>
      </p:sp>
      <p:sp>
        <p:nvSpPr>
          <p:cNvPr id="1087493" name="矩形 1087492"/>
          <p:cNvSpPr/>
          <p:nvPr/>
        </p:nvSpPr>
        <p:spPr>
          <a:xfrm>
            <a:off x="0" y="2781300"/>
            <a:ext cx="1476375" cy="3313113"/>
          </a:xfrm>
          <a:prstGeom prst="rect">
            <a:avLst/>
          </a:prstGeom>
          <a:noFill/>
          <a:ln w="31750" cap="flat" cmpd="sng">
            <a:solidFill>
              <a:srgbClr val="FF0000"/>
            </a:solidFill>
            <a:prstDash val="solid"/>
            <a:miter/>
            <a:headEnd type="none" w="med" len="med"/>
            <a:tailEnd type="none" w="med" len="med"/>
          </a:ln>
        </p:spPr>
        <p:txBody>
          <a:bodyPr/>
          <a:p>
            <a:endParaRPr lang="zh-CN" altLang="en-US"/>
          </a:p>
        </p:txBody>
      </p:sp>
    </p:spTree>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88514" name="图片 1088513"/>
          <p:cNvPicPr>
            <a:picLocks noChangeAspect="1"/>
          </p:cNvPicPr>
          <p:nvPr/>
        </p:nvPicPr>
        <p:blipFill>
          <a:blip r:embed="rId1"/>
          <a:stretch>
            <a:fillRect/>
          </a:stretch>
        </p:blipFill>
        <p:spPr>
          <a:xfrm>
            <a:off x="-176212" y="619125"/>
            <a:ext cx="9496425" cy="5619750"/>
          </a:xfrm>
          <a:prstGeom prst="rect">
            <a:avLst/>
          </a:prstGeom>
          <a:noFill/>
          <a:ln w="9525">
            <a:noFill/>
          </a:ln>
        </p:spPr>
      </p:pic>
      <p:sp>
        <p:nvSpPr>
          <p:cNvPr id="1088515" name="标题 1088514"/>
          <p:cNvSpPr>
            <a:spLocks noGrp="1"/>
          </p:cNvSpPr>
          <p:nvPr>
            <p:ph type="title"/>
          </p:nvPr>
        </p:nvSpPr>
        <p:spPr/>
        <p:txBody>
          <a:bodyPr lIns="92075" tIns="46038" rIns="92075" bIns="46038" anchor="t" anchorCtr="1">
            <a:spAutoFit/>
          </a:bodyPr>
          <a:p>
            <a:endParaRPr dirty="0"/>
          </a:p>
        </p:txBody>
      </p:sp>
      <p:sp>
        <p:nvSpPr>
          <p:cNvPr id="1088516" name="圆角矩形标注 1088515"/>
          <p:cNvSpPr/>
          <p:nvPr/>
        </p:nvSpPr>
        <p:spPr>
          <a:xfrm flipH="1">
            <a:off x="2843213" y="2997200"/>
            <a:ext cx="2663825" cy="1655763"/>
          </a:xfrm>
          <a:prstGeom prst="wedgeRoundRectCallout">
            <a:avLst>
              <a:gd name="adj1" fmla="val 85935"/>
              <a:gd name="adj2" fmla="val -46551"/>
              <a:gd name="adj3" fmla="val 16667"/>
            </a:avLst>
          </a:prstGeom>
          <a:solidFill>
            <a:srgbClr val="006699"/>
          </a:solidFill>
          <a:ln w="9525" cap="flat" cmpd="sng">
            <a:solidFill>
              <a:schemeClr val="tx1"/>
            </a:solidFill>
            <a:prstDash val="solid"/>
            <a:miter/>
            <a:headEnd type="none" w="med" len="med"/>
            <a:tailEnd type="none" w="med" len="med"/>
          </a:ln>
        </p:spPr>
        <p:txBody>
          <a:bodyPr/>
          <a:p>
            <a:pPr>
              <a:spcBef>
                <a:spcPct val="0"/>
              </a:spcBef>
            </a:pPr>
            <a:r>
              <a:rPr lang="zh-CN" altLang="en-US" sz="1600" dirty="0">
                <a:latin typeface="Times New Roman" panose="02020603050405020304" pitchFamily="18" charset="0"/>
              </a:rPr>
              <a:t>用户通过研究层次分组可以查到相关的国家政策研究，工程技术应用成果，行业技术指导等，实现对整个学科领域全局的了解。</a:t>
            </a:r>
            <a:endParaRPr lang="zh-CN" altLang="en-US" sz="1600" dirty="0">
              <a:latin typeface="Times New Roman" panose="02020603050405020304" pitchFamily="18" charset="0"/>
            </a:endParaRPr>
          </a:p>
        </p:txBody>
      </p:sp>
      <p:sp>
        <p:nvSpPr>
          <p:cNvPr id="1088517" name="矩形 1088516"/>
          <p:cNvSpPr/>
          <p:nvPr/>
        </p:nvSpPr>
        <p:spPr>
          <a:xfrm>
            <a:off x="-73025" y="2492375"/>
            <a:ext cx="1476375" cy="2592388"/>
          </a:xfrm>
          <a:prstGeom prst="rect">
            <a:avLst/>
          </a:prstGeom>
          <a:noFill/>
          <a:ln w="31750" cap="flat" cmpd="sng">
            <a:solidFill>
              <a:srgbClr val="FF0000"/>
            </a:solidFill>
            <a:prstDash val="solid"/>
            <a:miter/>
            <a:headEnd type="none" w="med" len="med"/>
            <a:tailEnd type="none" w="med" len="med"/>
          </a:ln>
        </p:spPr>
        <p:txBody>
          <a:bodyPr/>
          <a:p>
            <a:endParaRPr lang="zh-CN" altLang="en-US"/>
          </a:p>
        </p:txBody>
      </p:sp>
    </p:spTree>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89538" name="图片 1089537"/>
          <p:cNvPicPr>
            <a:picLocks noChangeAspect="1"/>
          </p:cNvPicPr>
          <p:nvPr/>
        </p:nvPicPr>
        <p:blipFill>
          <a:blip r:embed="rId1"/>
          <a:stretch>
            <a:fillRect/>
          </a:stretch>
        </p:blipFill>
        <p:spPr>
          <a:xfrm>
            <a:off x="-95250" y="690563"/>
            <a:ext cx="9420225" cy="5762625"/>
          </a:xfrm>
          <a:prstGeom prst="rect">
            <a:avLst/>
          </a:prstGeom>
          <a:noFill/>
          <a:ln w="9525">
            <a:noFill/>
          </a:ln>
        </p:spPr>
      </p:pic>
      <p:sp>
        <p:nvSpPr>
          <p:cNvPr id="1089539" name="标题 1089538"/>
          <p:cNvSpPr>
            <a:spLocks noGrp="1"/>
          </p:cNvSpPr>
          <p:nvPr>
            <p:ph type="title"/>
          </p:nvPr>
        </p:nvSpPr>
        <p:spPr/>
        <p:txBody>
          <a:bodyPr lIns="92075" tIns="46038" rIns="92075" bIns="46038" anchor="t" anchorCtr="1">
            <a:spAutoFit/>
          </a:bodyPr>
          <a:p>
            <a:endParaRPr dirty="0"/>
          </a:p>
        </p:txBody>
      </p:sp>
      <p:sp>
        <p:nvSpPr>
          <p:cNvPr id="1089540" name="圆角矩形标注 1089539"/>
          <p:cNvSpPr/>
          <p:nvPr/>
        </p:nvSpPr>
        <p:spPr>
          <a:xfrm flipH="1">
            <a:off x="3276600" y="2924175"/>
            <a:ext cx="2736850" cy="1584325"/>
          </a:xfrm>
          <a:prstGeom prst="wedgeRoundRectCallout">
            <a:avLst>
              <a:gd name="adj1" fmla="val 95185"/>
              <a:gd name="adj2" fmla="val -55111"/>
              <a:gd name="adj3" fmla="val 16667"/>
            </a:avLst>
          </a:prstGeom>
          <a:solidFill>
            <a:srgbClr val="006699"/>
          </a:solidFill>
          <a:ln w="9525" cap="flat" cmpd="sng">
            <a:solidFill>
              <a:schemeClr val="tx1"/>
            </a:solidFill>
            <a:prstDash val="solid"/>
            <a:miter/>
            <a:headEnd type="none" w="med" len="med"/>
            <a:tailEnd type="none" w="med" len="med"/>
          </a:ln>
        </p:spPr>
        <p:txBody>
          <a:bodyPr/>
          <a:p>
            <a:pPr>
              <a:spcBef>
                <a:spcPct val="0"/>
              </a:spcBef>
            </a:pPr>
            <a:r>
              <a:rPr lang="zh-CN" altLang="en-US" sz="1600" dirty="0">
                <a:latin typeface="Times New Roman" panose="02020603050405020304" pitchFamily="18" charset="0"/>
              </a:rPr>
              <a:t>按文献作者分组可以帮助研究者找到学术专家，学术榜样；帮助研究人员跟踪自己已知学者的发文情况，发现未知的有潜力学者。</a:t>
            </a:r>
            <a:endParaRPr lang="zh-CN" altLang="en-US" sz="1600" dirty="0">
              <a:latin typeface="Times New Roman" panose="02020603050405020304" pitchFamily="18" charset="0"/>
            </a:endParaRPr>
          </a:p>
        </p:txBody>
      </p:sp>
      <p:sp>
        <p:nvSpPr>
          <p:cNvPr id="1089541" name="矩形 1089540"/>
          <p:cNvSpPr/>
          <p:nvPr/>
        </p:nvSpPr>
        <p:spPr>
          <a:xfrm>
            <a:off x="0" y="2492375"/>
            <a:ext cx="1979613" cy="3889375"/>
          </a:xfrm>
          <a:prstGeom prst="rect">
            <a:avLst/>
          </a:prstGeom>
          <a:noFill/>
          <a:ln w="31750" cap="flat" cmpd="sng">
            <a:solidFill>
              <a:srgbClr val="FF0000"/>
            </a:solidFill>
            <a:prstDash val="solid"/>
            <a:miter/>
            <a:headEnd type="none" w="med" len="med"/>
            <a:tailEnd type="none" w="med" len="med"/>
          </a:ln>
        </p:spPr>
        <p:txBody>
          <a:bodyPr/>
          <a:p>
            <a:endParaRPr lang="zh-CN" altLang="en-US"/>
          </a:p>
        </p:txBody>
      </p:sp>
    </p:spTree>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90562" name="图片 1090561"/>
          <p:cNvPicPr>
            <a:picLocks noChangeAspect="1"/>
          </p:cNvPicPr>
          <p:nvPr/>
        </p:nvPicPr>
        <p:blipFill>
          <a:blip r:embed="rId1"/>
          <a:stretch>
            <a:fillRect/>
          </a:stretch>
        </p:blipFill>
        <p:spPr>
          <a:xfrm>
            <a:off x="0" y="765175"/>
            <a:ext cx="9324975" cy="5616575"/>
          </a:xfrm>
          <a:prstGeom prst="rect">
            <a:avLst/>
          </a:prstGeom>
          <a:noFill/>
          <a:ln w="9525">
            <a:noFill/>
          </a:ln>
        </p:spPr>
      </p:pic>
      <p:sp>
        <p:nvSpPr>
          <p:cNvPr id="1090563" name="标题 1090562"/>
          <p:cNvSpPr>
            <a:spLocks noGrp="1"/>
          </p:cNvSpPr>
          <p:nvPr>
            <p:ph type="title"/>
          </p:nvPr>
        </p:nvSpPr>
        <p:spPr/>
        <p:txBody>
          <a:bodyPr lIns="92075" tIns="46038" rIns="92075" bIns="46038" anchor="t" anchorCtr="1">
            <a:spAutoFit/>
          </a:bodyPr>
          <a:p>
            <a:endParaRPr dirty="0"/>
          </a:p>
        </p:txBody>
      </p:sp>
      <p:sp>
        <p:nvSpPr>
          <p:cNvPr id="1090564" name="圆角矩形标注 1090563"/>
          <p:cNvSpPr/>
          <p:nvPr/>
        </p:nvSpPr>
        <p:spPr>
          <a:xfrm flipH="1">
            <a:off x="2555875" y="3429000"/>
            <a:ext cx="3025775" cy="1657350"/>
          </a:xfrm>
          <a:prstGeom prst="wedgeRoundRectCallout">
            <a:avLst>
              <a:gd name="adj1" fmla="val 62537"/>
              <a:gd name="adj2" fmla="val -53356"/>
              <a:gd name="adj3" fmla="val 16667"/>
            </a:avLst>
          </a:prstGeom>
          <a:solidFill>
            <a:srgbClr val="006699"/>
          </a:solidFill>
          <a:ln w="9525" cap="flat" cmpd="sng">
            <a:solidFill>
              <a:schemeClr val="tx1"/>
            </a:solidFill>
            <a:prstDash val="solid"/>
            <a:miter/>
            <a:headEnd type="none" w="med" len="med"/>
            <a:tailEnd type="none" w="med" len="med"/>
          </a:ln>
        </p:spPr>
        <p:txBody>
          <a:bodyPr/>
          <a:p>
            <a:pPr>
              <a:spcBef>
                <a:spcPct val="0"/>
              </a:spcBef>
            </a:pPr>
            <a:r>
              <a:rPr lang="zh-CN" altLang="en-US" sz="1600" dirty="0">
                <a:latin typeface="Times New Roman" panose="02020603050405020304" pitchFamily="18" charset="0"/>
              </a:rPr>
              <a:t>按作者单位分组帮助学者找有价值的研究单位，全面了解研究成果在全国的全局分布，跟踪重要研究机构的成果，也是选择文献的重要手段。</a:t>
            </a:r>
            <a:endParaRPr lang="zh-CN" altLang="en-US" sz="1600" dirty="0">
              <a:latin typeface="Times New Roman" panose="02020603050405020304" pitchFamily="18" charset="0"/>
            </a:endParaRPr>
          </a:p>
        </p:txBody>
      </p:sp>
      <p:sp>
        <p:nvSpPr>
          <p:cNvPr id="1090565" name="矩形 1090564"/>
          <p:cNvSpPr/>
          <p:nvPr/>
        </p:nvSpPr>
        <p:spPr>
          <a:xfrm>
            <a:off x="71438" y="2708275"/>
            <a:ext cx="1979612" cy="3673475"/>
          </a:xfrm>
          <a:prstGeom prst="rect">
            <a:avLst/>
          </a:prstGeom>
          <a:noFill/>
          <a:ln w="31750" cap="flat" cmpd="sng">
            <a:solidFill>
              <a:srgbClr val="FF0000"/>
            </a:solidFill>
            <a:prstDash val="solid"/>
            <a:miter/>
            <a:headEnd type="none" w="med" len="med"/>
            <a:tailEnd type="none" w="med" len="med"/>
          </a:ln>
        </p:spPr>
        <p:txBody>
          <a:bodyPr/>
          <a:p>
            <a:endParaRPr lang="zh-CN" altLang="en-US"/>
          </a:p>
        </p:txBody>
      </p:sp>
    </p:spTree>
  </p:cSld>
  <p:clrMapOvr>
    <a:masterClrMapping/>
  </p:clrMapOvr>
  <p:transition spd="med"/>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91586" name="图片 1091585"/>
          <p:cNvPicPr>
            <a:picLocks noChangeAspect="1"/>
          </p:cNvPicPr>
          <p:nvPr/>
        </p:nvPicPr>
        <p:blipFill>
          <a:blip r:embed="rId1"/>
          <a:stretch>
            <a:fillRect/>
          </a:stretch>
        </p:blipFill>
        <p:spPr>
          <a:xfrm>
            <a:off x="0" y="846138"/>
            <a:ext cx="9144000" cy="5895975"/>
          </a:xfrm>
          <a:prstGeom prst="rect">
            <a:avLst/>
          </a:prstGeom>
          <a:noFill/>
          <a:ln w="9525">
            <a:noFill/>
          </a:ln>
        </p:spPr>
      </p:pic>
      <p:sp>
        <p:nvSpPr>
          <p:cNvPr id="1091587" name="标题 1091586"/>
          <p:cNvSpPr>
            <a:spLocks noGrp="1"/>
          </p:cNvSpPr>
          <p:nvPr>
            <p:ph type="title"/>
          </p:nvPr>
        </p:nvSpPr>
        <p:spPr/>
        <p:txBody>
          <a:bodyPr lIns="92075" tIns="46038" rIns="92075" bIns="46038" anchor="t" anchorCtr="1">
            <a:spAutoFit/>
          </a:bodyPr>
          <a:p>
            <a:endParaRPr dirty="0"/>
          </a:p>
        </p:txBody>
      </p:sp>
      <p:sp>
        <p:nvSpPr>
          <p:cNvPr id="1091588" name="圆角矩形标注 1091587"/>
          <p:cNvSpPr/>
          <p:nvPr/>
        </p:nvSpPr>
        <p:spPr>
          <a:xfrm flipH="1">
            <a:off x="3851275" y="2924175"/>
            <a:ext cx="2663825" cy="1944688"/>
          </a:xfrm>
          <a:prstGeom prst="wedgeRoundRectCallout">
            <a:avLst>
              <a:gd name="adj1" fmla="val 115014"/>
              <a:gd name="adj2" fmla="val -40449"/>
              <a:gd name="adj3" fmla="val 16667"/>
            </a:avLst>
          </a:prstGeom>
          <a:solidFill>
            <a:srgbClr val="006699"/>
          </a:solidFill>
          <a:ln w="9525" cap="flat" cmpd="sng">
            <a:solidFill>
              <a:schemeClr val="tx1"/>
            </a:solidFill>
            <a:prstDash val="solid"/>
            <a:miter/>
            <a:headEnd type="none" w="med" len="med"/>
            <a:tailEnd type="none" w="med" len="med"/>
          </a:ln>
        </p:spPr>
        <p:txBody>
          <a:bodyPr/>
          <a:p>
            <a:pPr>
              <a:spcBef>
                <a:spcPct val="0"/>
              </a:spcBef>
            </a:pPr>
            <a:r>
              <a:rPr lang="zh-CN" altLang="en-US" sz="1600" dirty="0">
                <a:latin typeface="Times New Roman" panose="02020603050405020304" pitchFamily="18" charset="0"/>
              </a:rPr>
              <a:t>按文献出版来源分组可以帮助科研人员查到好的刊物，因为好文献大部分都发表在好刊上；可以从总体上判断这一领域期刊的质量，对学者投稿也是很有帮助的。</a:t>
            </a:r>
            <a:endParaRPr lang="zh-CN" altLang="en-US" sz="1600" dirty="0">
              <a:latin typeface="Times New Roman" panose="02020603050405020304" pitchFamily="18" charset="0"/>
            </a:endParaRPr>
          </a:p>
        </p:txBody>
      </p:sp>
      <p:sp>
        <p:nvSpPr>
          <p:cNvPr id="1091589" name="矩形 1091588"/>
          <p:cNvSpPr/>
          <p:nvPr/>
        </p:nvSpPr>
        <p:spPr>
          <a:xfrm>
            <a:off x="71438" y="2708275"/>
            <a:ext cx="1979612" cy="3673475"/>
          </a:xfrm>
          <a:prstGeom prst="rect">
            <a:avLst/>
          </a:prstGeom>
          <a:noFill/>
          <a:ln w="31750" cap="flat" cmpd="sng">
            <a:solidFill>
              <a:srgbClr val="FF0000"/>
            </a:solidFill>
            <a:prstDash val="solid"/>
            <a:miter/>
            <a:headEnd type="none" w="med" len="med"/>
            <a:tailEnd type="none" w="med" len="med"/>
          </a:ln>
        </p:spPr>
        <p:txBody>
          <a:bodyPr/>
          <a:p>
            <a:endParaRPr lang="zh-CN" altLang="en-US"/>
          </a:p>
        </p:txBody>
      </p:sp>
    </p:spTree>
  </p:cSld>
  <p:clrMapOvr>
    <a:masterClrMapping/>
  </p:clrMapOvr>
  <p:transitio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92610" name="图片 1092609"/>
          <p:cNvPicPr>
            <a:picLocks noChangeAspect="1"/>
          </p:cNvPicPr>
          <p:nvPr/>
        </p:nvPicPr>
        <p:blipFill>
          <a:blip r:embed="rId1"/>
          <a:stretch>
            <a:fillRect/>
          </a:stretch>
        </p:blipFill>
        <p:spPr>
          <a:xfrm>
            <a:off x="-4762" y="647700"/>
            <a:ext cx="9401175" cy="5562600"/>
          </a:xfrm>
          <a:prstGeom prst="rect">
            <a:avLst/>
          </a:prstGeom>
          <a:noFill/>
          <a:ln w="9525">
            <a:noFill/>
          </a:ln>
        </p:spPr>
      </p:pic>
      <p:sp>
        <p:nvSpPr>
          <p:cNvPr id="1092611" name="标题 1092610"/>
          <p:cNvSpPr>
            <a:spLocks noGrp="1"/>
          </p:cNvSpPr>
          <p:nvPr>
            <p:ph type="title"/>
          </p:nvPr>
        </p:nvSpPr>
        <p:spPr/>
        <p:txBody>
          <a:bodyPr lIns="92075" tIns="46038" rIns="92075" bIns="46038" anchor="t" anchorCtr="1">
            <a:spAutoFit/>
          </a:bodyPr>
          <a:p>
            <a:endParaRPr dirty="0"/>
          </a:p>
        </p:txBody>
      </p:sp>
      <p:sp>
        <p:nvSpPr>
          <p:cNvPr id="1092612" name="圆角矩形标注 1092611"/>
          <p:cNvSpPr/>
          <p:nvPr/>
        </p:nvSpPr>
        <p:spPr>
          <a:xfrm flipH="1">
            <a:off x="2627313" y="3068638"/>
            <a:ext cx="3311525" cy="1728787"/>
          </a:xfrm>
          <a:prstGeom prst="wedgeRoundRectCallout">
            <a:avLst>
              <a:gd name="adj1" fmla="val 65005"/>
              <a:gd name="adj2" fmla="val -51838"/>
              <a:gd name="adj3" fmla="val 16667"/>
            </a:avLst>
          </a:prstGeom>
          <a:solidFill>
            <a:srgbClr val="006699"/>
          </a:solidFill>
          <a:ln w="9525" cap="flat" cmpd="sng">
            <a:solidFill>
              <a:schemeClr val="tx1"/>
            </a:solidFill>
            <a:prstDash val="solid"/>
            <a:miter/>
            <a:headEnd type="none" w="med" len="med"/>
            <a:tailEnd type="none" w="med" len="med"/>
          </a:ln>
        </p:spPr>
        <p:txBody>
          <a:bodyPr/>
          <a:p>
            <a:pPr>
              <a:spcBef>
                <a:spcPct val="0"/>
              </a:spcBef>
            </a:pPr>
            <a:r>
              <a:rPr lang="zh-CN" altLang="en-US" sz="1600" dirty="0">
                <a:latin typeface="Times New Roman" panose="02020603050405020304" pitchFamily="18" charset="0"/>
              </a:rPr>
              <a:t>通过按“研究获得资助”分组，可以了解国家对这一领域的科研投入如何；研究人员可以对口申请课题；国家科研管理人员也可以对某个基金支持科研的效果进行定量分析、评价和跟踪。</a:t>
            </a:r>
            <a:endParaRPr lang="zh-CN" altLang="en-US" sz="1600" dirty="0">
              <a:latin typeface="Times New Roman" panose="02020603050405020304" pitchFamily="18" charset="0"/>
            </a:endParaRPr>
          </a:p>
        </p:txBody>
      </p:sp>
      <p:sp>
        <p:nvSpPr>
          <p:cNvPr id="1092613" name="矩形 1092612"/>
          <p:cNvSpPr/>
          <p:nvPr/>
        </p:nvSpPr>
        <p:spPr>
          <a:xfrm>
            <a:off x="71438" y="2565400"/>
            <a:ext cx="1979612" cy="3527425"/>
          </a:xfrm>
          <a:prstGeom prst="rect">
            <a:avLst/>
          </a:prstGeom>
          <a:noFill/>
          <a:ln w="31750" cap="flat" cmpd="sng">
            <a:solidFill>
              <a:srgbClr val="FF0000"/>
            </a:solidFill>
            <a:prstDash val="solid"/>
            <a:miter/>
            <a:headEnd type="none" w="med" len="med"/>
            <a:tailEnd type="none" w="med" len="med"/>
          </a:ln>
        </p:spPr>
        <p:txBody>
          <a:bodyPr/>
          <a:p>
            <a:endParaRPr lang="zh-CN" altLang="en-US"/>
          </a:p>
        </p:txBody>
      </p:sp>
    </p:spTree>
  </p:cSld>
  <p:clrMapOvr>
    <a:masterClrMapping/>
  </p:clrMapOvr>
  <p:transition spd="med"/>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93634" name="图片 1093633"/>
          <p:cNvPicPr>
            <a:picLocks noChangeAspect="1"/>
          </p:cNvPicPr>
          <p:nvPr/>
        </p:nvPicPr>
        <p:blipFill>
          <a:blip r:embed="rId1"/>
          <a:stretch>
            <a:fillRect/>
          </a:stretch>
        </p:blipFill>
        <p:spPr>
          <a:xfrm>
            <a:off x="-4762" y="755650"/>
            <a:ext cx="9401175" cy="5410200"/>
          </a:xfrm>
          <a:prstGeom prst="rect">
            <a:avLst/>
          </a:prstGeom>
          <a:noFill/>
          <a:ln w="9525">
            <a:noFill/>
          </a:ln>
        </p:spPr>
      </p:pic>
      <p:sp>
        <p:nvSpPr>
          <p:cNvPr id="1093635" name="标题 1093634"/>
          <p:cNvSpPr>
            <a:spLocks noGrp="1"/>
          </p:cNvSpPr>
          <p:nvPr>
            <p:ph type="title"/>
          </p:nvPr>
        </p:nvSpPr>
        <p:spPr/>
        <p:txBody>
          <a:bodyPr lIns="92075" tIns="46038" rIns="92075" bIns="46038" anchor="t" anchorCtr="1">
            <a:spAutoFit/>
          </a:bodyPr>
          <a:p>
            <a:endParaRPr dirty="0"/>
          </a:p>
        </p:txBody>
      </p:sp>
      <p:sp>
        <p:nvSpPr>
          <p:cNvPr id="1093636" name="圆角矩形标注 1093635"/>
          <p:cNvSpPr/>
          <p:nvPr/>
        </p:nvSpPr>
        <p:spPr>
          <a:xfrm flipH="1">
            <a:off x="3203575" y="2924175"/>
            <a:ext cx="3311525" cy="1368425"/>
          </a:xfrm>
          <a:prstGeom prst="wedgeRoundRectCallout">
            <a:avLst>
              <a:gd name="adj1" fmla="val 62222"/>
              <a:gd name="adj2" fmla="val -28542"/>
              <a:gd name="adj3" fmla="val 16667"/>
            </a:avLst>
          </a:prstGeom>
          <a:solidFill>
            <a:srgbClr val="006699"/>
          </a:solidFill>
          <a:ln w="9525" cap="flat" cmpd="sng">
            <a:solidFill>
              <a:schemeClr val="tx1"/>
            </a:solidFill>
            <a:prstDash val="solid"/>
            <a:miter/>
            <a:headEnd type="none" w="med" len="med"/>
            <a:tailEnd type="none" w="med" len="med"/>
          </a:ln>
        </p:spPr>
        <p:txBody>
          <a:bodyPr/>
          <a:p>
            <a:pPr>
              <a:spcBef>
                <a:spcPct val="0"/>
              </a:spcBef>
            </a:pPr>
            <a:r>
              <a:rPr lang="zh-CN" altLang="en-US" sz="1600" dirty="0">
                <a:latin typeface="Times New Roman" panose="02020603050405020304" pitchFamily="18" charset="0"/>
              </a:rPr>
              <a:t>按文献发文年度分组，帮助学者了解某一主题每一年度发文的多少，掌握该主题研究成果随时间变化趋势，进一步分析出所查课题的未来研究热度走向。</a:t>
            </a:r>
            <a:endParaRPr lang="zh-CN" altLang="en-US" sz="1600" dirty="0">
              <a:latin typeface="Times New Roman" panose="02020603050405020304" pitchFamily="18" charset="0"/>
            </a:endParaRPr>
          </a:p>
        </p:txBody>
      </p:sp>
      <p:sp>
        <p:nvSpPr>
          <p:cNvPr id="1093637" name="矩形 1093636"/>
          <p:cNvSpPr/>
          <p:nvPr/>
        </p:nvSpPr>
        <p:spPr>
          <a:xfrm>
            <a:off x="71438" y="2636838"/>
            <a:ext cx="1187450" cy="3455987"/>
          </a:xfrm>
          <a:prstGeom prst="rect">
            <a:avLst/>
          </a:prstGeom>
          <a:noFill/>
          <a:ln w="31750" cap="flat" cmpd="sng">
            <a:solidFill>
              <a:srgbClr val="FF0000"/>
            </a:solidFill>
            <a:prstDash val="solid"/>
            <a:miter/>
            <a:headEnd type="none" w="med" len="med"/>
            <a:tailEnd type="none" w="med" len="med"/>
          </a:ln>
        </p:spPr>
        <p:txBody>
          <a:bodyPr/>
          <a:p>
            <a:endParaRPr lang="zh-CN" altLang="en-US"/>
          </a:p>
        </p:txBody>
      </p:sp>
    </p:spTree>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94658" name="图片 1094657"/>
          <p:cNvPicPr>
            <a:picLocks noChangeAspect="1"/>
          </p:cNvPicPr>
          <p:nvPr/>
        </p:nvPicPr>
        <p:blipFill>
          <a:blip r:embed="rId1"/>
          <a:stretch>
            <a:fillRect/>
          </a:stretch>
        </p:blipFill>
        <p:spPr>
          <a:xfrm>
            <a:off x="-33337" y="785813"/>
            <a:ext cx="9210675" cy="5667375"/>
          </a:xfrm>
          <a:prstGeom prst="rect">
            <a:avLst/>
          </a:prstGeom>
          <a:noFill/>
          <a:ln w="9525">
            <a:noFill/>
          </a:ln>
        </p:spPr>
      </p:pic>
      <p:sp>
        <p:nvSpPr>
          <p:cNvPr id="1094659" name="标题 1094658"/>
          <p:cNvSpPr>
            <a:spLocks noGrp="1"/>
          </p:cNvSpPr>
          <p:nvPr>
            <p:ph type="title"/>
          </p:nvPr>
        </p:nvSpPr>
        <p:spPr/>
        <p:txBody>
          <a:bodyPr lIns="92075" tIns="46038" rIns="92075" bIns="46038" anchor="t" anchorCtr="1">
            <a:spAutoFit/>
          </a:bodyPr>
          <a:p>
            <a:endParaRPr dirty="0"/>
          </a:p>
        </p:txBody>
      </p:sp>
      <p:sp>
        <p:nvSpPr>
          <p:cNvPr id="1094660" name="圆角矩形标注 1094659"/>
          <p:cNvSpPr/>
          <p:nvPr/>
        </p:nvSpPr>
        <p:spPr>
          <a:xfrm flipH="1">
            <a:off x="2339975" y="4797425"/>
            <a:ext cx="2663825" cy="1584325"/>
          </a:xfrm>
          <a:prstGeom prst="wedgeRoundRectCallout">
            <a:avLst>
              <a:gd name="adj1" fmla="val 68472"/>
              <a:gd name="adj2" fmla="val -53310"/>
              <a:gd name="adj3" fmla="val 16667"/>
            </a:avLst>
          </a:prstGeom>
          <a:solidFill>
            <a:srgbClr val="006699"/>
          </a:solidFill>
          <a:ln w="9525" cap="flat" cmpd="sng">
            <a:solidFill>
              <a:schemeClr val="tx1"/>
            </a:solidFill>
            <a:prstDash val="solid"/>
            <a:miter/>
            <a:headEnd type="none" w="med" len="med"/>
            <a:tailEnd type="none" w="med" len="med"/>
          </a:ln>
        </p:spPr>
        <p:txBody>
          <a:bodyPr/>
          <a:p>
            <a:pPr>
              <a:spcBef>
                <a:spcPct val="0"/>
              </a:spcBef>
            </a:pPr>
            <a:r>
              <a:rPr lang="zh-CN" altLang="en-US" sz="1600" dirty="0">
                <a:latin typeface="Times New Roman" panose="02020603050405020304" pitchFamily="18" charset="0"/>
              </a:rPr>
              <a:t>按来源数据库分组可以获取不同类型的文献。因为数字出版平台通过自动翻译实现了跨语言检索，所以这也是获取英文文献的有效途径。</a:t>
            </a:r>
            <a:endParaRPr lang="zh-CN" altLang="en-US" sz="1600" dirty="0">
              <a:latin typeface="Times New Roman" panose="02020603050405020304" pitchFamily="18" charset="0"/>
            </a:endParaRPr>
          </a:p>
        </p:txBody>
      </p:sp>
      <p:sp>
        <p:nvSpPr>
          <p:cNvPr id="1094661" name="矩形 1094660"/>
          <p:cNvSpPr/>
          <p:nvPr/>
        </p:nvSpPr>
        <p:spPr>
          <a:xfrm>
            <a:off x="71438" y="2636838"/>
            <a:ext cx="1908175" cy="3455987"/>
          </a:xfrm>
          <a:prstGeom prst="rect">
            <a:avLst/>
          </a:prstGeom>
          <a:noFill/>
          <a:ln w="31750" cap="flat" cmpd="sng">
            <a:solidFill>
              <a:srgbClr val="FF0000"/>
            </a:solidFill>
            <a:prstDash val="solid"/>
            <a:miter/>
            <a:headEnd type="none" w="med" len="med"/>
            <a:tailEnd type="none" w="med" len="med"/>
          </a:ln>
        </p:spPr>
        <p:txBody>
          <a:bodyPr/>
          <a:p>
            <a:endParaRPr lang="zh-CN" altLang="en-US"/>
          </a:p>
        </p:txBody>
      </p:sp>
    </p:spTree>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095682" name="图片 1095681"/>
          <p:cNvPicPr>
            <a:picLocks noChangeAspect="1"/>
          </p:cNvPicPr>
          <p:nvPr/>
        </p:nvPicPr>
        <p:blipFill>
          <a:blip r:embed="rId1"/>
          <a:stretch>
            <a:fillRect/>
          </a:stretch>
        </p:blipFill>
        <p:spPr>
          <a:xfrm>
            <a:off x="900113" y="765175"/>
            <a:ext cx="7704137" cy="5616575"/>
          </a:xfrm>
          <a:prstGeom prst="rect">
            <a:avLst/>
          </a:prstGeom>
          <a:noFill/>
          <a:ln w="9525">
            <a:noFill/>
          </a:ln>
        </p:spPr>
      </p:pic>
      <p:sp>
        <p:nvSpPr>
          <p:cNvPr id="1095683" name="标题 1095682"/>
          <p:cNvSpPr>
            <a:spLocks noGrp="1"/>
          </p:cNvSpPr>
          <p:nvPr>
            <p:ph type="title"/>
          </p:nvPr>
        </p:nvSpPr>
        <p:spPr/>
        <p:txBody>
          <a:bodyPr lIns="92075" tIns="46038" rIns="92075" bIns="46038" anchor="t" anchorCtr="1">
            <a:spAutoFit/>
          </a:bodyPr>
          <a:p>
            <a:endParaRPr dirty="0"/>
          </a:p>
        </p:txBody>
      </p:sp>
      <p:sp>
        <p:nvSpPr>
          <p:cNvPr id="1095684" name="圆角矩形标注 1095683"/>
          <p:cNvSpPr/>
          <p:nvPr/>
        </p:nvSpPr>
        <p:spPr>
          <a:xfrm flipH="1">
            <a:off x="4211638" y="2924175"/>
            <a:ext cx="2951162" cy="1368425"/>
          </a:xfrm>
          <a:prstGeom prst="wedgeRoundRectCallout">
            <a:avLst>
              <a:gd name="adj1" fmla="val 60273"/>
              <a:gd name="adj2" fmla="val -42810"/>
              <a:gd name="adj3" fmla="val 16667"/>
            </a:avLst>
          </a:prstGeom>
          <a:solidFill>
            <a:srgbClr val="006699"/>
          </a:solidFill>
          <a:ln w="9525" cap="flat" cmpd="sng">
            <a:solidFill>
              <a:schemeClr val="tx1"/>
            </a:solidFill>
            <a:prstDash val="solid"/>
            <a:miter/>
            <a:headEnd type="none" w="med" len="med"/>
            <a:tailEnd type="none" w="med" len="med"/>
          </a:ln>
        </p:spPr>
        <p:txBody>
          <a:bodyPr/>
          <a:p>
            <a:pPr>
              <a:spcBef>
                <a:spcPct val="0"/>
              </a:spcBef>
            </a:pPr>
            <a:r>
              <a:rPr lang="zh-CN" altLang="en-US" sz="1600" dirty="0">
                <a:latin typeface="Times New Roman" panose="02020603050405020304" pitchFamily="18" charset="0"/>
              </a:rPr>
              <a:t>相关度反映了结果文献与用户输入的检索词相关的程度，越相关越排前，通过相关度排序可找到文献内容与用户检索词最相关的文献</a:t>
            </a:r>
            <a:endParaRPr lang="zh-CN" altLang="en-US" sz="1600" dirty="0">
              <a:latin typeface="Times New Roman" panose="02020603050405020304" pitchFamily="18" charset="0"/>
            </a:endParaRPr>
          </a:p>
        </p:txBody>
      </p:sp>
      <p:sp>
        <p:nvSpPr>
          <p:cNvPr id="1095685" name="矩形 1095684"/>
          <p:cNvSpPr/>
          <p:nvPr/>
        </p:nvSpPr>
        <p:spPr>
          <a:xfrm>
            <a:off x="1619250" y="2205038"/>
            <a:ext cx="2447925" cy="4103687"/>
          </a:xfrm>
          <a:prstGeom prst="rect">
            <a:avLst/>
          </a:prstGeom>
          <a:noFill/>
          <a:ln w="31750" cap="flat" cmpd="sng">
            <a:solidFill>
              <a:srgbClr val="FF0000"/>
            </a:solidFill>
            <a:prstDash val="solid"/>
            <a:miter/>
            <a:headEnd type="none" w="med" len="med"/>
            <a:tailEnd type="none" w="med" len="med"/>
          </a:ln>
        </p:spPr>
        <p:txBody>
          <a:bodyPr/>
          <a:p>
            <a:endParaRPr lang="zh-CN" altLang="en-US"/>
          </a:p>
        </p:txBody>
      </p:sp>
      <p:sp>
        <p:nvSpPr>
          <p:cNvPr id="1095686" name="矩形 1095685"/>
          <p:cNvSpPr/>
          <p:nvPr/>
        </p:nvSpPr>
        <p:spPr>
          <a:xfrm>
            <a:off x="900113" y="1268413"/>
            <a:ext cx="3311525" cy="431800"/>
          </a:xfrm>
          <a:prstGeom prst="rect">
            <a:avLst/>
          </a:prstGeom>
          <a:noFill/>
          <a:ln w="31750" cap="flat" cmpd="sng">
            <a:solidFill>
              <a:srgbClr val="FF0000"/>
            </a:solidFill>
            <a:prstDash val="solid"/>
            <a:miter/>
            <a:headEnd type="none" w="med" len="med"/>
            <a:tailEnd type="none" w="med" len="med"/>
          </a:ln>
        </p:spPr>
        <p:txBody>
          <a:bodyPr/>
          <a:p>
            <a:endParaRPr lang="zh-CN" altLang="en-US"/>
          </a:p>
        </p:txBody>
      </p:sp>
      <p:sp>
        <p:nvSpPr>
          <p:cNvPr id="1095687" name="圆角矩形标注 1095686"/>
          <p:cNvSpPr/>
          <p:nvPr/>
        </p:nvSpPr>
        <p:spPr>
          <a:xfrm flipH="1">
            <a:off x="4859338" y="1412875"/>
            <a:ext cx="1116012" cy="647700"/>
          </a:xfrm>
          <a:prstGeom prst="wedgeRoundRectCallout">
            <a:avLst>
              <a:gd name="adj1" fmla="val 108602"/>
              <a:gd name="adj2" fmla="val -51963"/>
              <a:gd name="adj3" fmla="val 16667"/>
            </a:avLst>
          </a:prstGeom>
          <a:solidFill>
            <a:schemeClr val="accent1"/>
          </a:solidFill>
          <a:ln w="9525" cap="flat" cmpd="sng">
            <a:solidFill>
              <a:schemeClr val="tx1"/>
            </a:solidFill>
            <a:prstDash val="solid"/>
            <a:miter/>
            <a:headEnd type="none" w="med" len="med"/>
            <a:tailEnd type="none" w="med" len="med"/>
          </a:ln>
        </p:spPr>
        <p:txBody>
          <a:bodyPr/>
          <a:p>
            <a:pPr>
              <a:spcBef>
                <a:spcPct val="0"/>
              </a:spcBef>
            </a:pPr>
            <a:r>
              <a:rPr lang="zh-CN" altLang="en-US" sz="1600" dirty="0">
                <a:solidFill>
                  <a:schemeClr val="bg1"/>
                </a:solidFill>
                <a:latin typeface="Times New Roman" panose="02020603050405020304" pitchFamily="18" charset="0"/>
              </a:rPr>
              <a:t>多种排序方式</a:t>
            </a:r>
            <a:endParaRPr lang="zh-CN" altLang="en-US" sz="1600" dirty="0">
              <a:solidFill>
                <a:schemeClr val="bg1"/>
              </a:solidFill>
              <a:latin typeface="Times New Roman" panose="02020603050405020304" pitchFamily="18" charset="0"/>
            </a:endParaRPr>
          </a:p>
        </p:txBody>
      </p:sp>
    </p:spTree>
  </p:cSld>
  <p:clrMapOvr>
    <a:masterClrMapping/>
  </p:clrMapOvr>
  <p:transition spd="med"/>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96706" name="标题 1096705"/>
          <p:cNvSpPr>
            <a:spLocks noGrp="1"/>
          </p:cNvSpPr>
          <p:nvPr>
            <p:ph type="title"/>
          </p:nvPr>
        </p:nvSpPr>
        <p:spPr/>
        <p:txBody>
          <a:bodyPr lIns="92075" tIns="46038" rIns="92075" bIns="46038" anchor="t" anchorCtr="1">
            <a:spAutoFit/>
          </a:bodyPr>
          <a:p>
            <a:endParaRPr dirty="0"/>
          </a:p>
        </p:txBody>
      </p:sp>
      <p:pic>
        <p:nvPicPr>
          <p:cNvPr id="1096707" name="图片 1096706"/>
          <p:cNvPicPr>
            <a:picLocks noChangeAspect="1"/>
          </p:cNvPicPr>
          <p:nvPr/>
        </p:nvPicPr>
        <p:blipFill>
          <a:blip r:embed="rId1"/>
          <a:stretch>
            <a:fillRect/>
          </a:stretch>
        </p:blipFill>
        <p:spPr>
          <a:xfrm>
            <a:off x="395288" y="908050"/>
            <a:ext cx="7332662" cy="2838450"/>
          </a:xfrm>
          <a:prstGeom prst="rect">
            <a:avLst/>
          </a:prstGeom>
          <a:noFill/>
          <a:ln w="9525">
            <a:noFill/>
          </a:ln>
        </p:spPr>
      </p:pic>
      <p:sp>
        <p:nvSpPr>
          <p:cNvPr id="1096708" name="矩形 1096707"/>
          <p:cNvSpPr/>
          <p:nvPr/>
        </p:nvSpPr>
        <p:spPr>
          <a:xfrm>
            <a:off x="5219700" y="1916113"/>
            <a:ext cx="720725" cy="1728787"/>
          </a:xfrm>
          <a:prstGeom prst="rect">
            <a:avLst/>
          </a:prstGeom>
          <a:noFill/>
          <a:ln w="31750" cap="flat" cmpd="sng">
            <a:solidFill>
              <a:srgbClr val="FF0000"/>
            </a:solidFill>
            <a:prstDash val="solid"/>
            <a:miter/>
            <a:headEnd type="none" w="med" len="med"/>
            <a:tailEnd type="none" w="med" len="med"/>
          </a:ln>
        </p:spPr>
        <p:txBody>
          <a:bodyPr/>
          <a:p>
            <a:endParaRPr lang="zh-CN" altLang="en-US"/>
          </a:p>
        </p:txBody>
      </p:sp>
      <p:pic>
        <p:nvPicPr>
          <p:cNvPr id="1096709" name="图片 1096708"/>
          <p:cNvPicPr>
            <a:picLocks noChangeAspect="1"/>
          </p:cNvPicPr>
          <p:nvPr/>
        </p:nvPicPr>
        <p:blipFill>
          <a:blip r:embed="rId2"/>
          <a:stretch>
            <a:fillRect/>
          </a:stretch>
        </p:blipFill>
        <p:spPr>
          <a:xfrm>
            <a:off x="468313" y="4292600"/>
            <a:ext cx="7354887" cy="2114550"/>
          </a:xfrm>
          <a:prstGeom prst="rect">
            <a:avLst/>
          </a:prstGeom>
          <a:noFill/>
          <a:ln w="9525">
            <a:noFill/>
          </a:ln>
        </p:spPr>
      </p:pic>
      <p:sp>
        <p:nvSpPr>
          <p:cNvPr id="1096710" name="圆角矩形标注 1096709"/>
          <p:cNvSpPr/>
          <p:nvPr/>
        </p:nvSpPr>
        <p:spPr>
          <a:xfrm flipH="1">
            <a:off x="1763713" y="3284538"/>
            <a:ext cx="2951162" cy="1657350"/>
          </a:xfrm>
          <a:prstGeom prst="wedgeRoundRectCallout">
            <a:avLst>
              <a:gd name="adj1" fmla="val -62213"/>
              <a:gd name="adj2" fmla="val -55653"/>
              <a:gd name="adj3" fmla="val 16667"/>
            </a:avLst>
          </a:prstGeom>
          <a:solidFill>
            <a:srgbClr val="006699"/>
          </a:solidFill>
          <a:ln w="9525" cap="flat" cmpd="sng">
            <a:solidFill>
              <a:schemeClr val="tx1"/>
            </a:solidFill>
            <a:prstDash val="solid"/>
            <a:miter/>
            <a:headEnd type="none" w="med" len="med"/>
            <a:tailEnd type="none" w="med" len="med"/>
          </a:ln>
        </p:spPr>
        <p:txBody>
          <a:bodyPr/>
          <a:p>
            <a:pPr>
              <a:spcBef>
                <a:spcPct val="0"/>
              </a:spcBef>
            </a:pPr>
            <a:r>
              <a:rPr lang="zh-CN" altLang="en-US" sz="1600" dirty="0">
                <a:latin typeface="Times New Roman" panose="02020603050405020304" pitchFamily="18" charset="0"/>
              </a:rPr>
              <a:t>根据文献发表的时间先后排序。可以帮助学者评价文献的新旧，找到最新文献，找到库中最早出版的文献，实现学术跟踪，进行文献的系统调研。</a:t>
            </a:r>
            <a:endParaRPr lang="zh-CN" altLang="en-US" sz="1600" dirty="0">
              <a:latin typeface="Times New Roman" panose="02020603050405020304" pitchFamily="18" charset="0"/>
            </a:endParaRPr>
          </a:p>
        </p:txBody>
      </p:sp>
      <p:sp>
        <p:nvSpPr>
          <p:cNvPr id="1096711" name="矩形 1096710"/>
          <p:cNvSpPr/>
          <p:nvPr/>
        </p:nvSpPr>
        <p:spPr>
          <a:xfrm>
            <a:off x="5219700" y="4365625"/>
            <a:ext cx="720725" cy="1871663"/>
          </a:xfrm>
          <a:prstGeom prst="rect">
            <a:avLst/>
          </a:prstGeom>
          <a:noFill/>
          <a:ln w="31750" cap="flat" cmpd="sng">
            <a:solidFill>
              <a:srgbClr val="FF0000"/>
            </a:solidFill>
            <a:prstDash val="solid"/>
            <a:miter/>
            <a:headEnd type="none" w="med" len="med"/>
            <a:tailEnd type="none" w="med" len="med"/>
          </a:ln>
        </p:spPr>
        <p:txBody>
          <a:bodyPr/>
          <a:p>
            <a:endParaRPr lang="zh-CN" altLang="en-US"/>
          </a:p>
        </p:txBody>
      </p:sp>
    </p:spTree>
  </p:cSld>
  <p:clrMapOvr>
    <a:masterClrMapping/>
  </p:clrMapOvr>
  <p:transition spd="med"/>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97730" name="标题 1097729"/>
          <p:cNvSpPr>
            <a:spLocks noGrp="1"/>
          </p:cNvSpPr>
          <p:nvPr>
            <p:ph type="title"/>
          </p:nvPr>
        </p:nvSpPr>
        <p:spPr/>
        <p:txBody>
          <a:bodyPr lIns="92075" tIns="46038" rIns="92075" bIns="46038" anchor="t" anchorCtr="1">
            <a:spAutoFit/>
          </a:bodyPr>
          <a:p>
            <a:endParaRPr dirty="0"/>
          </a:p>
        </p:txBody>
      </p:sp>
      <p:grpSp>
        <p:nvGrpSpPr>
          <p:cNvPr id="1097731" name="组合 1097730"/>
          <p:cNvGrpSpPr/>
          <p:nvPr/>
        </p:nvGrpSpPr>
        <p:grpSpPr>
          <a:xfrm>
            <a:off x="250825" y="765175"/>
            <a:ext cx="7416800" cy="4824413"/>
            <a:chOff x="158" y="482"/>
            <a:chExt cx="4672" cy="3039"/>
          </a:xfrm>
        </p:grpSpPr>
        <p:pic>
          <p:nvPicPr>
            <p:cNvPr id="1097732" name="图片 1097731"/>
            <p:cNvPicPr>
              <a:picLocks noChangeAspect="1"/>
            </p:cNvPicPr>
            <p:nvPr/>
          </p:nvPicPr>
          <p:blipFill>
            <a:blip r:embed="rId1"/>
            <a:stretch>
              <a:fillRect/>
            </a:stretch>
          </p:blipFill>
          <p:spPr>
            <a:xfrm>
              <a:off x="158" y="482"/>
              <a:ext cx="4672" cy="2993"/>
            </a:xfrm>
            <a:prstGeom prst="rect">
              <a:avLst/>
            </a:prstGeom>
            <a:noFill/>
            <a:ln w="9525">
              <a:noFill/>
            </a:ln>
          </p:spPr>
        </p:pic>
        <p:sp>
          <p:nvSpPr>
            <p:cNvPr id="1097733" name="圆角矩形标注 1097732"/>
            <p:cNvSpPr/>
            <p:nvPr/>
          </p:nvSpPr>
          <p:spPr>
            <a:xfrm flipH="1">
              <a:off x="1383" y="2069"/>
              <a:ext cx="1587" cy="681"/>
            </a:xfrm>
            <a:prstGeom prst="wedgeRoundRectCallout">
              <a:avLst>
                <a:gd name="adj1" fmla="val -64495"/>
                <a:gd name="adj2" fmla="val -59106"/>
                <a:gd name="adj3" fmla="val 16667"/>
              </a:avLst>
            </a:prstGeom>
            <a:solidFill>
              <a:srgbClr val="006699"/>
            </a:solidFill>
            <a:ln w="9525" cap="flat" cmpd="sng">
              <a:solidFill>
                <a:schemeClr val="tx1"/>
              </a:solidFill>
              <a:prstDash val="solid"/>
              <a:miter/>
              <a:headEnd type="none" w="med" len="med"/>
              <a:tailEnd type="none" w="med" len="med"/>
            </a:ln>
          </p:spPr>
          <p:txBody>
            <a:bodyPr/>
            <a:p>
              <a:pPr>
                <a:spcBef>
                  <a:spcPct val="0"/>
                </a:spcBef>
              </a:pPr>
              <a:r>
                <a:rPr lang="zh-CN" altLang="en-US" sz="1600" dirty="0">
                  <a:latin typeface="Times New Roman" panose="02020603050405020304" pitchFamily="18" charset="0"/>
                </a:rPr>
                <a:t>按“被引频次”排序帮助学者选出被学术同行认可的好文献以及好出版物。</a:t>
              </a:r>
              <a:endParaRPr lang="zh-CN" altLang="en-US" sz="1600" dirty="0">
                <a:latin typeface="Times New Roman" panose="02020603050405020304" pitchFamily="18" charset="0"/>
              </a:endParaRPr>
            </a:p>
          </p:txBody>
        </p:sp>
        <p:sp>
          <p:nvSpPr>
            <p:cNvPr id="1097734" name="矩形 1097733"/>
            <p:cNvSpPr/>
            <p:nvPr/>
          </p:nvSpPr>
          <p:spPr>
            <a:xfrm>
              <a:off x="4059" y="709"/>
              <a:ext cx="454" cy="2812"/>
            </a:xfrm>
            <a:prstGeom prst="rect">
              <a:avLst/>
            </a:prstGeom>
            <a:noFill/>
            <a:ln w="31750" cap="flat" cmpd="sng">
              <a:solidFill>
                <a:srgbClr val="FF0000"/>
              </a:solidFill>
              <a:prstDash val="solid"/>
              <a:miter/>
              <a:headEnd type="none" w="med" len="med"/>
              <a:tailEnd type="none" w="med" len="med"/>
            </a:ln>
          </p:spPr>
          <p:txBody>
            <a:bodyPr/>
            <a:p>
              <a:endParaRPr lang="zh-CN" altLang="en-US"/>
            </a:p>
          </p:txBody>
        </p:sp>
      </p:grpSp>
      <p:grpSp>
        <p:nvGrpSpPr>
          <p:cNvPr id="1097735" name="组合 1097734"/>
          <p:cNvGrpSpPr/>
          <p:nvPr/>
        </p:nvGrpSpPr>
        <p:grpSpPr>
          <a:xfrm>
            <a:off x="250825" y="765175"/>
            <a:ext cx="7326313" cy="5413375"/>
            <a:chOff x="579" y="436"/>
            <a:chExt cx="4615" cy="3410"/>
          </a:xfrm>
        </p:grpSpPr>
        <p:pic>
          <p:nvPicPr>
            <p:cNvPr id="1097736" name="图片 1097735"/>
            <p:cNvPicPr>
              <a:picLocks noChangeAspect="1"/>
            </p:cNvPicPr>
            <p:nvPr/>
          </p:nvPicPr>
          <p:blipFill>
            <a:blip r:embed="rId2"/>
            <a:stretch>
              <a:fillRect/>
            </a:stretch>
          </p:blipFill>
          <p:spPr>
            <a:xfrm>
              <a:off x="579" y="474"/>
              <a:ext cx="4603" cy="3372"/>
            </a:xfrm>
            <a:prstGeom prst="rect">
              <a:avLst/>
            </a:prstGeom>
            <a:noFill/>
            <a:ln w="9525">
              <a:noFill/>
            </a:ln>
          </p:spPr>
        </p:pic>
        <p:sp>
          <p:nvSpPr>
            <p:cNvPr id="1097737" name="矩形 1097736"/>
            <p:cNvSpPr/>
            <p:nvPr/>
          </p:nvSpPr>
          <p:spPr>
            <a:xfrm>
              <a:off x="4830" y="436"/>
              <a:ext cx="364" cy="3402"/>
            </a:xfrm>
            <a:prstGeom prst="rect">
              <a:avLst/>
            </a:prstGeom>
            <a:noFill/>
            <a:ln w="31750" cap="flat" cmpd="sng">
              <a:solidFill>
                <a:srgbClr val="FF0000"/>
              </a:solidFill>
              <a:prstDash val="solid"/>
              <a:miter/>
              <a:headEnd type="none" w="med" len="med"/>
              <a:tailEnd type="none" w="med" len="med"/>
            </a:ln>
          </p:spPr>
          <p:txBody>
            <a:bodyPr/>
            <a:p>
              <a:endParaRPr lang="zh-CN" altLang="en-US"/>
            </a:p>
          </p:txBody>
        </p:sp>
        <p:sp>
          <p:nvSpPr>
            <p:cNvPr id="1097738" name="圆角矩形标注 1097737"/>
            <p:cNvSpPr/>
            <p:nvPr/>
          </p:nvSpPr>
          <p:spPr>
            <a:xfrm flipH="1">
              <a:off x="2653" y="2205"/>
              <a:ext cx="1859" cy="1044"/>
            </a:xfrm>
            <a:prstGeom prst="wedgeRoundRectCallout">
              <a:avLst>
                <a:gd name="adj1" fmla="val -65546"/>
                <a:gd name="adj2" fmla="val -81995"/>
                <a:gd name="adj3" fmla="val 16667"/>
              </a:avLst>
            </a:prstGeom>
            <a:solidFill>
              <a:srgbClr val="006699"/>
            </a:solidFill>
            <a:ln w="9525" cap="flat" cmpd="sng">
              <a:solidFill>
                <a:schemeClr val="tx1"/>
              </a:solidFill>
              <a:prstDash val="solid"/>
              <a:miter/>
              <a:headEnd type="none" w="med" len="med"/>
              <a:tailEnd type="none" w="med" len="med"/>
            </a:ln>
          </p:spPr>
          <p:txBody>
            <a:bodyPr/>
            <a:p>
              <a:pPr>
                <a:spcBef>
                  <a:spcPct val="0"/>
                </a:spcBef>
              </a:pPr>
              <a:r>
                <a:rPr lang="zh-CN" altLang="en-US" sz="1600" dirty="0">
                  <a:latin typeface="Times New Roman" panose="02020603050405020304" pitchFamily="18" charset="0"/>
                </a:rPr>
                <a:t>下载频次最多的文献往往是传播最广，最受欢迎，文献价值较高的文献，根据下载次数排序帮助学者找到那些高质量但未被注意到的文献类型，比如学位论文等。</a:t>
              </a:r>
              <a:endParaRPr lang="zh-CN" altLang="en-US" sz="1600" dirty="0">
                <a:latin typeface="Times New Roman" panose="02020603050405020304" pitchFamily="18" charset="0"/>
              </a:endParaRPr>
            </a:p>
          </p:txBody>
        </p:sp>
      </p:gr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097731"/>
                                        </p:tgtEl>
                                        <p:attrNameLst>
                                          <p:attrName>style.visibility</p:attrName>
                                        </p:attrNameLst>
                                      </p:cBhvr>
                                      <p:to>
                                        <p:strVal val="visible"/>
                                      </p:to>
                                    </p:set>
                                    <p:animEffect transition="in" filter="blinds(horizontal)">
                                      <p:cBhvr>
                                        <p:cTn id="7" dur="500"/>
                                        <p:tgtEl>
                                          <p:spTgt spid="109773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097735"/>
                                        </p:tgtEl>
                                        <p:attrNameLst>
                                          <p:attrName>style.visibility</p:attrName>
                                        </p:attrNameLst>
                                      </p:cBhvr>
                                      <p:to>
                                        <p:strVal val="visible"/>
                                      </p:to>
                                    </p:set>
                                    <p:animEffect transition="in" filter="blinds(horizontal)">
                                      <p:cBhvr>
                                        <p:cTn id="12" dur="500"/>
                                        <p:tgtEl>
                                          <p:spTgt spid="10977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098754" name="标题 1098753"/>
          <p:cNvSpPr>
            <a:spLocks noGrp="1"/>
          </p:cNvSpPr>
          <p:nvPr>
            <p:ph type="title"/>
          </p:nvPr>
        </p:nvSpPr>
        <p:spPr/>
        <p:txBody>
          <a:bodyPr lIns="92075" tIns="46038" rIns="92075" bIns="46038" anchor="t" anchorCtr="1">
            <a:spAutoFit/>
          </a:bodyPr>
          <a:p>
            <a:endParaRPr dirty="0"/>
          </a:p>
        </p:txBody>
      </p:sp>
      <p:grpSp>
        <p:nvGrpSpPr>
          <p:cNvPr id="1098755" name="组合 1098754"/>
          <p:cNvGrpSpPr/>
          <p:nvPr/>
        </p:nvGrpSpPr>
        <p:grpSpPr>
          <a:xfrm>
            <a:off x="-38100" y="-26987"/>
            <a:ext cx="9290050" cy="6480175"/>
            <a:chOff x="-24" y="-17"/>
            <a:chExt cx="5852" cy="4082"/>
          </a:xfrm>
        </p:grpSpPr>
        <p:pic>
          <p:nvPicPr>
            <p:cNvPr id="1098756" name="图片 1098755"/>
            <p:cNvPicPr>
              <a:picLocks noChangeAspect="1"/>
            </p:cNvPicPr>
            <p:nvPr/>
          </p:nvPicPr>
          <p:blipFill>
            <a:blip r:embed="rId1"/>
            <a:stretch>
              <a:fillRect/>
            </a:stretch>
          </p:blipFill>
          <p:spPr>
            <a:xfrm>
              <a:off x="-23" y="2205"/>
              <a:ext cx="5850" cy="372"/>
            </a:xfrm>
            <a:prstGeom prst="rect">
              <a:avLst/>
            </a:prstGeom>
            <a:noFill/>
            <a:ln w="9525">
              <a:noFill/>
            </a:ln>
          </p:spPr>
        </p:pic>
        <p:grpSp>
          <p:nvGrpSpPr>
            <p:cNvPr id="1098757" name="组合 1098756"/>
            <p:cNvGrpSpPr/>
            <p:nvPr/>
          </p:nvGrpSpPr>
          <p:grpSpPr>
            <a:xfrm>
              <a:off x="-24" y="-17"/>
              <a:ext cx="5852" cy="4082"/>
              <a:chOff x="-24" y="-17"/>
              <a:chExt cx="5852" cy="4082"/>
            </a:xfrm>
          </p:grpSpPr>
          <p:pic>
            <p:nvPicPr>
              <p:cNvPr id="1098758" name="图片 1098757"/>
              <p:cNvPicPr>
                <a:picLocks noChangeAspect="1"/>
              </p:cNvPicPr>
              <p:nvPr/>
            </p:nvPicPr>
            <p:blipFill>
              <a:blip r:embed="rId2"/>
              <a:stretch>
                <a:fillRect/>
              </a:stretch>
            </p:blipFill>
            <p:spPr>
              <a:xfrm>
                <a:off x="-12" y="-17"/>
                <a:ext cx="5772" cy="2010"/>
              </a:xfrm>
              <a:prstGeom prst="rect">
                <a:avLst/>
              </a:prstGeom>
              <a:noFill/>
              <a:ln w="9525">
                <a:noFill/>
              </a:ln>
            </p:spPr>
          </p:pic>
          <p:pic>
            <p:nvPicPr>
              <p:cNvPr id="1098759" name="图片 1098758"/>
              <p:cNvPicPr>
                <a:picLocks noChangeAspect="1"/>
              </p:cNvPicPr>
              <p:nvPr/>
            </p:nvPicPr>
            <p:blipFill>
              <a:blip r:embed="rId3"/>
              <a:stretch>
                <a:fillRect/>
              </a:stretch>
            </p:blipFill>
            <p:spPr>
              <a:xfrm>
                <a:off x="-16" y="1706"/>
                <a:ext cx="5844" cy="504"/>
              </a:xfrm>
              <a:prstGeom prst="rect">
                <a:avLst/>
              </a:prstGeom>
              <a:noFill/>
              <a:ln w="9525">
                <a:noFill/>
              </a:ln>
            </p:spPr>
          </p:pic>
          <p:pic>
            <p:nvPicPr>
              <p:cNvPr id="1098760" name="图片 1098759"/>
              <p:cNvPicPr>
                <a:picLocks noChangeAspect="1"/>
              </p:cNvPicPr>
              <p:nvPr/>
            </p:nvPicPr>
            <p:blipFill>
              <a:blip r:embed="rId4"/>
              <a:stretch>
                <a:fillRect/>
              </a:stretch>
            </p:blipFill>
            <p:spPr>
              <a:xfrm>
                <a:off x="-24" y="2568"/>
                <a:ext cx="5808" cy="606"/>
              </a:xfrm>
              <a:prstGeom prst="rect">
                <a:avLst/>
              </a:prstGeom>
              <a:noFill/>
              <a:ln w="9525">
                <a:noFill/>
              </a:ln>
            </p:spPr>
          </p:pic>
          <p:pic>
            <p:nvPicPr>
              <p:cNvPr id="1098761" name="图片 1098760"/>
              <p:cNvPicPr>
                <a:picLocks noChangeAspect="1"/>
              </p:cNvPicPr>
              <p:nvPr/>
            </p:nvPicPr>
            <p:blipFill>
              <a:blip r:embed="rId5"/>
              <a:stretch>
                <a:fillRect/>
              </a:stretch>
            </p:blipFill>
            <p:spPr>
              <a:xfrm>
                <a:off x="-23" y="3231"/>
                <a:ext cx="5826" cy="834"/>
              </a:xfrm>
              <a:prstGeom prst="rect">
                <a:avLst/>
              </a:prstGeom>
              <a:noFill/>
              <a:ln w="9525">
                <a:noFill/>
              </a:ln>
            </p:spPr>
          </p:pic>
        </p:grpSp>
      </p:grpSp>
      <p:grpSp>
        <p:nvGrpSpPr>
          <p:cNvPr id="1098762" name="组合 1098761"/>
          <p:cNvGrpSpPr/>
          <p:nvPr/>
        </p:nvGrpSpPr>
        <p:grpSpPr>
          <a:xfrm>
            <a:off x="1116013" y="2924175"/>
            <a:ext cx="7920037" cy="3673475"/>
            <a:chOff x="703" y="1842"/>
            <a:chExt cx="4989" cy="2314"/>
          </a:xfrm>
        </p:grpSpPr>
        <p:sp>
          <p:nvSpPr>
            <p:cNvPr id="1098763" name="圆角矩形标注 1098762"/>
            <p:cNvSpPr/>
            <p:nvPr/>
          </p:nvSpPr>
          <p:spPr>
            <a:xfrm flipH="1">
              <a:off x="2880" y="1888"/>
              <a:ext cx="1859" cy="1044"/>
            </a:xfrm>
            <a:prstGeom prst="wedgeRoundRectCallout">
              <a:avLst>
                <a:gd name="adj1" fmla="val 62532"/>
                <a:gd name="adj2" fmla="val 65227"/>
                <a:gd name="adj3" fmla="val 16667"/>
              </a:avLst>
            </a:prstGeom>
            <a:solidFill>
              <a:srgbClr val="006699"/>
            </a:solidFill>
            <a:ln w="9525" cap="flat" cmpd="sng">
              <a:solidFill>
                <a:schemeClr val="tx1"/>
              </a:solidFill>
              <a:prstDash val="solid"/>
              <a:miter/>
              <a:headEnd type="none" w="med" len="med"/>
              <a:tailEnd type="none" w="med" len="med"/>
            </a:ln>
          </p:spPr>
          <p:txBody>
            <a:bodyPr/>
            <a:p>
              <a:pPr>
                <a:spcBef>
                  <a:spcPct val="0"/>
                </a:spcBef>
              </a:pPr>
              <a:r>
                <a:rPr lang="zh-CN" altLang="en-US" sz="1600" dirty="0">
                  <a:latin typeface="Times New Roman" panose="02020603050405020304" pitchFamily="18" charset="0"/>
                </a:rPr>
                <a:t>跨库知网节：实现了期刊、学位论文、会议论文、报纸和专利文献等的深层次整合。同时也实现了中文资源和外文资源的有机整合。</a:t>
              </a:r>
              <a:endParaRPr lang="zh-CN" altLang="en-US" sz="1600" dirty="0">
                <a:latin typeface="Times New Roman" panose="02020603050405020304" pitchFamily="18" charset="0"/>
              </a:endParaRPr>
            </a:p>
          </p:txBody>
        </p:sp>
        <p:sp>
          <p:nvSpPr>
            <p:cNvPr id="1098764" name="流程图: 可选过程 1098763"/>
            <p:cNvSpPr/>
            <p:nvPr/>
          </p:nvSpPr>
          <p:spPr>
            <a:xfrm>
              <a:off x="703" y="3158"/>
              <a:ext cx="4944" cy="454"/>
            </a:xfrm>
            <a:prstGeom prst="flowChartAlternateProcess">
              <a:avLst/>
            </a:prstGeom>
            <a:noFill/>
            <a:ln w="25400" cap="flat" cmpd="sng">
              <a:solidFill>
                <a:srgbClr val="FF0000"/>
              </a:solidFill>
              <a:prstDash val="solid"/>
              <a:miter/>
              <a:headEnd type="none" w="med" len="med"/>
              <a:tailEnd type="none" w="med" len="med"/>
            </a:ln>
          </p:spPr>
          <p:txBody>
            <a:bodyPr/>
            <a:p>
              <a:endParaRPr lang="zh-CN" altLang="en-US"/>
            </a:p>
          </p:txBody>
        </p:sp>
        <p:sp>
          <p:nvSpPr>
            <p:cNvPr id="1098765" name="流程图: 可选过程 1098764"/>
            <p:cNvSpPr/>
            <p:nvPr/>
          </p:nvSpPr>
          <p:spPr>
            <a:xfrm>
              <a:off x="748" y="3702"/>
              <a:ext cx="4944" cy="454"/>
            </a:xfrm>
            <a:prstGeom prst="flowChartAlternateProcess">
              <a:avLst/>
            </a:prstGeom>
            <a:noFill/>
            <a:ln w="25400" cap="flat" cmpd="sng">
              <a:solidFill>
                <a:srgbClr val="FF0000"/>
              </a:solidFill>
              <a:prstDash val="solid"/>
              <a:miter/>
              <a:headEnd type="none" w="med" len="med"/>
              <a:tailEnd type="none" w="med" len="med"/>
            </a:ln>
          </p:spPr>
          <p:txBody>
            <a:bodyPr/>
            <a:p>
              <a:endParaRPr lang="zh-CN" altLang="en-US"/>
            </a:p>
          </p:txBody>
        </p:sp>
        <p:sp>
          <p:nvSpPr>
            <p:cNvPr id="1098766" name="直接连接符 1098765"/>
            <p:cNvSpPr/>
            <p:nvPr/>
          </p:nvSpPr>
          <p:spPr>
            <a:xfrm>
              <a:off x="793" y="3793"/>
              <a:ext cx="681" cy="0"/>
            </a:xfrm>
            <a:prstGeom prst="line">
              <a:avLst/>
            </a:prstGeom>
            <a:ln w="25400" cap="flat" cmpd="sng">
              <a:solidFill>
                <a:srgbClr val="FF0000"/>
              </a:solidFill>
              <a:prstDash val="solid"/>
              <a:headEnd type="none" w="med" len="med"/>
              <a:tailEnd type="none" w="med" len="med"/>
            </a:ln>
          </p:spPr>
        </p:sp>
        <p:sp>
          <p:nvSpPr>
            <p:cNvPr id="1098767" name="直接连接符 1098766"/>
            <p:cNvSpPr/>
            <p:nvPr/>
          </p:nvSpPr>
          <p:spPr>
            <a:xfrm>
              <a:off x="793" y="3339"/>
              <a:ext cx="1271" cy="0"/>
            </a:xfrm>
            <a:prstGeom prst="line">
              <a:avLst/>
            </a:prstGeom>
            <a:ln w="25400" cap="flat" cmpd="sng">
              <a:solidFill>
                <a:srgbClr val="FF0000"/>
              </a:solidFill>
              <a:prstDash val="solid"/>
              <a:headEnd type="none" w="med" len="med"/>
              <a:tailEnd type="none" w="med" len="med"/>
            </a:ln>
          </p:spPr>
        </p:sp>
        <p:sp>
          <p:nvSpPr>
            <p:cNvPr id="1098768" name="直接连接符 1098767"/>
            <p:cNvSpPr/>
            <p:nvPr/>
          </p:nvSpPr>
          <p:spPr>
            <a:xfrm>
              <a:off x="839" y="2341"/>
              <a:ext cx="1134" cy="0"/>
            </a:xfrm>
            <a:prstGeom prst="line">
              <a:avLst/>
            </a:prstGeom>
            <a:ln w="25400" cap="flat" cmpd="sng">
              <a:solidFill>
                <a:srgbClr val="FF0000"/>
              </a:solidFill>
              <a:prstDash val="solid"/>
              <a:headEnd type="none" w="med" len="med"/>
              <a:tailEnd type="none" w="med" len="med"/>
            </a:ln>
          </p:spPr>
        </p:sp>
        <p:sp>
          <p:nvSpPr>
            <p:cNvPr id="1098769" name="直接连接符 1098768"/>
            <p:cNvSpPr/>
            <p:nvPr/>
          </p:nvSpPr>
          <p:spPr>
            <a:xfrm>
              <a:off x="839" y="1842"/>
              <a:ext cx="1225" cy="0"/>
            </a:xfrm>
            <a:prstGeom prst="line">
              <a:avLst/>
            </a:prstGeom>
            <a:ln w="25400" cap="flat" cmpd="sng">
              <a:solidFill>
                <a:srgbClr val="FF0000"/>
              </a:solidFill>
              <a:prstDash val="solid"/>
              <a:headEnd type="none" w="med" len="med"/>
              <a:tailEnd type="none" w="med" len="med"/>
            </a:ln>
          </p:spPr>
        </p:sp>
        <p:sp>
          <p:nvSpPr>
            <p:cNvPr id="1098770" name="直接连接符 1098769"/>
            <p:cNvSpPr/>
            <p:nvPr/>
          </p:nvSpPr>
          <p:spPr>
            <a:xfrm>
              <a:off x="839" y="2704"/>
              <a:ext cx="1270" cy="0"/>
            </a:xfrm>
            <a:prstGeom prst="line">
              <a:avLst/>
            </a:prstGeom>
            <a:ln w="25400" cap="flat" cmpd="sng">
              <a:solidFill>
                <a:srgbClr val="FF0000"/>
              </a:solidFill>
              <a:prstDash val="solid"/>
              <a:headEnd type="none" w="med" len="med"/>
              <a:tailEnd type="none" w="med" len="med"/>
            </a:ln>
          </p:spPr>
        </p:sp>
      </p:grpSp>
      <p:sp>
        <p:nvSpPr>
          <p:cNvPr id="1098771" name="左箭头 1098770"/>
          <p:cNvSpPr/>
          <p:nvPr/>
        </p:nvSpPr>
        <p:spPr>
          <a:xfrm rot="1935280">
            <a:off x="3187700" y="5330825"/>
            <a:ext cx="166688" cy="219075"/>
          </a:xfrm>
          <a:prstGeom prst="leftArrow">
            <a:avLst>
              <a:gd name="adj1" fmla="val 50000"/>
              <a:gd name="adj2" fmla="val 25000"/>
            </a:avLst>
          </a:prstGeom>
          <a:solidFill>
            <a:srgbClr val="FF0000"/>
          </a:solidFill>
          <a:ln w="25400" cap="flat" cmpd="sng">
            <a:solidFill>
              <a:srgbClr val="FF0000"/>
            </a:solidFill>
            <a:prstDash val="solid"/>
            <a:miter/>
            <a:headEnd type="none" w="med" len="med"/>
            <a:tailEnd type="none" w="med" len="med"/>
          </a:ln>
        </p:spPr>
        <p:txBody>
          <a:bodyPr/>
          <a:p>
            <a:endParaRPr lang="zh-CN" altLang="en-US"/>
          </a:p>
        </p:txBody>
      </p:sp>
      <p:grpSp>
        <p:nvGrpSpPr>
          <p:cNvPr id="1098772" name="组合 1098771"/>
          <p:cNvGrpSpPr/>
          <p:nvPr/>
        </p:nvGrpSpPr>
        <p:grpSpPr>
          <a:xfrm>
            <a:off x="0" y="0"/>
            <a:ext cx="9013825" cy="7173913"/>
            <a:chOff x="150" y="0"/>
            <a:chExt cx="5678" cy="4519"/>
          </a:xfrm>
        </p:grpSpPr>
        <p:pic>
          <p:nvPicPr>
            <p:cNvPr id="1098773" name="图片 1098772"/>
            <p:cNvPicPr>
              <a:picLocks noChangeAspect="1"/>
            </p:cNvPicPr>
            <p:nvPr/>
          </p:nvPicPr>
          <p:blipFill>
            <a:blip r:embed="rId6"/>
            <a:stretch>
              <a:fillRect/>
            </a:stretch>
          </p:blipFill>
          <p:spPr>
            <a:xfrm>
              <a:off x="150" y="0"/>
              <a:ext cx="5633" cy="3012"/>
            </a:xfrm>
            <a:prstGeom prst="rect">
              <a:avLst/>
            </a:prstGeom>
            <a:noFill/>
            <a:ln w="9525">
              <a:noFill/>
            </a:ln>
          </p:spPr>
        </p:pic>
        <p:pic>
          <p:nvPicPr>
            <p:cNvPr id="1098774" name="图片 1098773"/>
            <p:cNvPicPr>
              <a:picLocks noChangeAspect="1"/>
            </p:cNvPicPr>
            <p:nvPr/>
          </p:nvPicPr>
          <p:blipFill>
            <a:blip r:embed="rId7"/>
            <a:stretch>
              <a:fillRect/>
            </a:stretch>
          </p:blipFill>
          <p:spPr>
            <a:xfrm>
              <a:off x="177" y="2251"/>
              <a:ext cx="4381" cy="294"/>
            </a:xfrm>
            <a:prstGeom prst="rect">
              <a:avLst/>
            </a:prstGeom>
            <a:noFill/>
            <a:ln w="9525">
              <a:noFill/>
            </a:ln>
          </p:spPr>
        </p:pic>
        <p:pic>
          <p:nvPicPr>
            <p:cNvPr id="1098775" name="图片 1098774"/>
            <p:cNvPicPr>
              <a:picLocks noChangeAspect="1"/>
            </p:cNvPicPr>
            <p:nvPr/>
          </p:nvPicPr>
          <p:blipFill>
            <a:blip r:embed="rId8"/>
            <a:stretch>
              <a:fillRect/>
            </a:stretch>
          </p:blipFill>
          <p:spPr>
            <a:xfrm>
              <a:off x="204" y="1933"/>
              <a:ext cx="4393" cy="294"/>
            </a:xfrm>
            <a:prstGeom prst="rect">
              <a:avLst/>
            </a:prstGeom>
            <a:noFill/>
            <a:ln w="9525">
              <a:noFill/>
            </a:ln>
          </p:spPr>
        </p:pic>
        <p:pic>
          <p:nvPicPr>
            <p:cNvPr id="1098776" name="图片 1098775"/>
            <p:cNvPicPr>
              <a:picLocks noChangeAspect="1"/>
            </p:cNvPicPr>
            <p:nvPr/>
          </p:nvPicPr>
          <p:blipFill>
            <a:blip r:embed="rId9"/>
            <a:stretch>
              <a:fillRect/>
            </a:stretch>
          </p:blipFill>
          <p:spPr>
            <a:xfrm>
              <a:off x="249" y="2661"/>
              <a:ext cx="4361" cy="270"/>
            </a:xfrm>
            <a:prstGeom prst="rect">
              <a:avLst/>
            </a:prstGeom>
            <a:noFill/>
            <a:ln w="9525">
              <a:noFill/>
            </a:ln>
          </p:spPr>
        </p:pic>
        <p:pic>
          <p:nvPicPr>
            <p:cNvPr id="1098777" name="图片 1098776"/>
            <p:cNvPicPr>
              <a:picLocks noChangeAspect="1"/>
            </p:cNvPicPr>
            <p:nvPr/>
          </p:nvPicPr>
          <p:blipFill>
            <a:blip r:embed="rId10"/>
            <a:stretch>
              <a:fillRect/>
            </a:stretch>
          </p:blipFill>
          <p:spPr>
            <a:xfrm>
              <a:off x="204" y="2931"/>
              <a:ext cx="4373" cy="252"/>
            </a:xfrm>
            <a:prstGeom prst="rect">
              <a:avLst/>
            </a:prstGeom>
            <a:noFill/>
            <a:ln w="9525">
              <a:noFill/>
            </a:ln>
          </p:spPr>
        </p:pic>
        <p:pic>
          <p:nvPicPr>
            <p:cNvPr id="1098778" name="图片 1098777"/>
            <p:cNvPicPr>
              <a:picLocks noChangeAspect="1"/>
            </p:cNvPicPr>
            <p:nvPr/>
          </p:nvPicPr>
          <p:blipFill>
            <a:blip r:embed="rId11"/>
            <a:stretch>
              <a:fillRect/>
            </a:stretch>
          </p:blipFill>
          <p:spPr>
            <a:xfrm>
              <a:off x="165" y="3203"/>
              <a:ext cx="4393" cy="294"/>
            </a:xfrm>
            <a:prstGeom prst="rect">
              <a:avLst/>
            </a:prstGeom>
            <a:noFill/>
            <a:ln w="9525">
              <a:noFill/>
            </a:ln>
          </p:spPr>
        </p:pic>
        <p:pic>
          <p:nvPicPr>
            <p:cNvPr id="1098779" name="图片 1098778"/>
            <p:cNvPicPr>
              <a:picLocks noChangeAspect="1"/>
            </p:cNvPicPr>
            <p:nvPr/>
          </p:nvPicPr>
          <p:blipFill>
            <a:blip r:embed="rId12"/>
            <a:stretch>
              <a:fillRect/>
            </a:stretch>
          </p:blipFill>
          <p:spPr>
            <a:xfrm>
              <a:off x="158" y="3475"/>
              <a:ext cx="4385" cy="384"/>
            </a:xfrm>
            <a:prstGeom prst="rect">
              <a:avLst/>
            </a:prstGeom>
            <a:noFill/>
            <a:ln w="9525">
              <a:noFill/>
            </a:ln>
          </p:spPr>
        </p:pic>
        <p:pic>
          <p:nvPicPr>
            <p:cNvPr id="1098780" name="图片 1098779"/>
            <p:cNvPicPr>
              <a:picLocks noChangeAspect="1"/>
            </p:cNvPicPr>
            <p:nvPr/>
          </p:nvPicPr>
          <p:blipFill>
            <a:blip r:embed="rId13"/>
            <a:stretch>
              <a:fillRect/>
            </a:stretch>
          </p:blipFill>
          <p:spPr>
            <a:xfrm>
              <a:off x="204" y="3838"/>
              <a:ext cx="4403" cy="294"/>
            </a:xfrm>
            <a:prstGeom prst="rect">
              <a:avLst/>
            </a:prstGeom>
            <a:noFill/>
            <a:ln w="9525">
              <a:noFill/>
            </a:ln>
          </p:spPr>
        </p:pic>
        <p:pic>
          <p:nvPicPr>
            <p:cNvPr id="1098781" name="图片 1098780"/>
            <p:cNvPicPr>
              <a:picLocks noChangeAspect="1"/>
            </p:cNvPicPr>
            <p:nvPr/>
          </p:nvPicPr>
          <p:blipFill>
            <a:blip r:embed="rId14"/>
            <a:stretch>
              <a:fillRect/>
            </a:stretch>
          </p:blipFill>
          <p:spPr>
            <a:xfrm>
              <a:off x="177" y="4123"/>
              <a:ext cx="4381" cy="396"/>
            </a:xfrm>
            <a:prstGeom prst="rect">
              <a:avLst/>
            </a:prstGeom>
            <a:noFill/>
            <a:ln w="9525">
              <a:noFill/>
            </a:ln>
          </p:spPr>
        </p:pic>
        <p:pic>
          <p:nvPicPr>
            <p:cNvPr id="1098782" name="图片 1098781"/>
            <p:cNvPicPr>
              <a:picLocks noChangeAspect="1"/>
            </p:cNvPicPr>
            <p:nvPr/>
          </p:nvPicPr>
          <p:blipFill>
            <a:blip r:embed="rId15"/>
            <a:stretch>
              <a:fillRect/>
            </a:stretch>
          </p:blipFill>
          <p:spPr>
            <a:xfrm>
              <a:off x="4558" y="1979"/>
              <a:ext cx="1270" cy="2540"/>
            </a:xfrm>
            <a:prstGeom prst="rect">
              <a:avLst/>
            </a:prstGeom>
            <a:noFill/>
            <a:ln w="9525">
              <a:noFill/>
            </a:ln>
          </p:spPr>
        </p:pic>
      </p:grpSp>
      <p:grpSp>
        <p:nvGrpSpPr>
          <p:cNvPr id="1098783" name="组合 1098782"/>
          <p:cNvGrpSpPr/>
          <p:nvPr/>
        </p:nvGrpSpPr>
        <p:grpSpPr>
          <a:xfrm>
            <a:off x="250825" y="2276475"/>
            <a:ext cx="4537075" cy="4581525"/>
            <a:chOff x="158" y="1434"/>
            <a:chExt cx="2858" cy="2886"/>
          </a:xfrm>
        </p:grpSpPr>
        <p:sp>
          <p:nvSpPr>
            <p:cNvPr id="1098784" name="圆角矩形 1098783"/>
            <p:cNvSpPr/>
            <p:nvPr/>
          </p:nvSpPr>
          <p:spPr>
            <a:xfrm>
              <a:off x="204" y="1933"/>
              <a:ext cx="771" cy="182"/>
            </a:xfrm>
            <a:prstGeom prst="roundRect">
              <a:avLst>
                <a:gd name="adj" fmla="val 16667"/>
              </a:avLst>
            </a:prstGeom>
            <a:noFill/>
            <a:ln w="25400" cap="flat" cmpd="sng">
              <a:solidFill>
                <a:srgbClr val="FF0000"/>
              </a:solidFill>
              <a:prstDash val="solid"/>
              <a:headEnd type="none" w="med" len="med"/>
              <a:tailEnd type="none" w="med" len="med"/>
            </a:ln>
          </p:spPr>
          <p:txBody>
            <a:bodyPr/>
            <a:p>
              <a:endParaRPr lang="zh-CN" altLang="en-US"/>
            </a:p>
          </p:txBody>
        </p:sp>
        <p:sp>
          <p:nvSpPr>
            <p:cNvPr id="1098785" name="圆角矩形 1098784"/>
            <p:cNvSpPr/>
            <p:nvPr/>
          </p:nvSpPr>
          <p:spPr>
            <a:xfrm>
              <a:off x="204" y="2886"/>
              <a:ext cx="771" cy="182"/>
            </a:xfrm>
            <a:prstGeom prst="roundRect">
              <a:avLst>
                <a:gd name="adj" fmla="val 16667"/>
              </a:avLst>
            </a:prstGeom>
            <a:noFill/>
            <a:ln w="25400" cap="flat" cmpd="sng">
              <a:solidFill>
                <a:srgbClr val="FF0000"/>
              </a:solidFill>
              <a:prstDash val="solid"/>
              <a:headEnd type="none" w="med" len="med"/>
              <a:tailEnd type="none" w="med" len="med"/>
            </a:ln>
          </p:spPr>
          <p:txBody>
            <a:bodyPr/>
            <a:p>
              <a:endParaRPr lang="zh-CN" altLang="en-US"/>
            </a:p>
          </p:txBody>
        </p:sp>
        <p:sp>
          <p:nvSpPr>
            <p:cNvPr id="1098786" name="圆角矩形 1098785"/>
            <p:cNvSpPr/>
            <p:nvPr/>
          </p:nvSpPr>
          <p:spPr>
            <a:xfrm>
              <a:off x="204" y="3203"/>
              <a:ext cx="771" cy="182"/>
            </a:xfrm>
            <a:prstGeom prst="roundRect">
              <a:avLst>
                <a:gd name="adj" fmla="val 16667"/>
              </a:avLst>
            </a:prstGeom>
            <a:noFill/>
            <a:ln w="25400" cap="flat" cmpd="sng">
              <a:solidFill>
                <a:srgbClr val="FF0000"/>
              </a:solidFill>
              <a:prstDash val="solid"/>
              <a:headEnd type="none" w="med" len="med"/>
              <a:tailEnd type="none" w="med" len="med"/>
            </a:ln>
          </p:spPr>
          <p:txBody>
            <a:bodyPr/>
            <a:p>
              <a:endParaRPr lang="zh-CN" altLang="en-US"/>
            </a:p>
          </p:txBody>
        </p:sp>
        <p:sp>
          <p:nvSpPr>
            <p:cNvPr id="1098787" name="圆角矩形 1098786"/>
            <p:cNvSpPr/>
            <p:nvPr/>
          </p:nvSpPr>
          <p:spPr>
            <a:xfrm>
              <a:off x="158" y="3475"/>
              <a:ext cx="771" cy="182"/>
            </a:xfrm>
            <a:prstGeom prst="roundRect">
              <a:avLst>
                <a:gd name="adj" fmla="val 16667"/>
              </a:avLst>
            </a:prstGeom>
            <a:noFill/>
            <a:ln w="25400" cap="flat" cmpd="sng">
              <a:solidFill>
                <a:srgbClr val="FF0000"/>
              </a:solidFill>
              <a:prstDash val="solid"/>
              <a:headEnd type="none" w="med" len="med"/>
              <a:tailEnd type="none" w="med" len="med"/>
            </a:ln>
          </p:spPr>
          <p:txBody>
            <a:bodyPr/>
            <a:p>
              <a:endParaRPr lang="zh-CN" altLang="en-US"/>
            </a:p>
          </p:txBody>
        </p:sp>
        <p:sp>
          <p:nvSpPr>
            <p:cNvPr id="1098788" name="圆角矩形 1098787"/>
            <p:cNvSpPr/>
            <p:nvPr/>
          </p:nvSpPr>
          <p:spPr>
            <a:xfrm>
              <a:off x="204" y="3838"/>
              <a:ext cx="771" cy="182"/>
            </a:xfrm>
            <a:prstGeom prst="roundRect">
              <a:avLst>
                <a:gd name="adj" fmla="val 16667"/>
              </a:avLst>
            </a:prstGeom>
            <a:noFill/>
            <a:ln w="25400" cap="flat" cmpd="sng">
              <a:solidFill>
                <a:srgbClr val="FF0000"/>
              </a:solidFill>
              <a:prstDash val="solid"/>
              <a:headEnd type="none" w="med" len="med"/>
              <a:tailEnd type="none" w="med" len="med"/>
            </a:ln>
          </p:spPr>
          <p:txBody>
            <a:bodyPr/>
            <a:p>
              <a:endParaRPr lang="zh-CN" altLang="en-US"/>
            </a:p>
          </p:txBody>
        </p:sp>
        <p:sp>
          <p:nvSpPr>
            <p:cNvPr id="1098789" name="圆角矩形 1098788"/>
            <p:cNvSpPr/>
            <p:nvPr/>
          </p:nvSpPr>
          <p:spPr>
            <a:xfrm>
              <a:off x="204" y="4138"/>
              <a:ext cx="771" cy="182"/>
            </a:xfrm>
            <a:prstGeom prst="roundRect">
              <a:avLst>
                <a:gd name="adj" fmla="val 16667"/>
              </a:avLst>
            </a:prstGeom>
            <a:noFill/>
            <a:ln w="25400" cap="flat" cmpd="sng">
              <a:solidFill>
                <a:srgbClr val="FF0000"/>
              </a:solidFill>
              <a:prstDash val="solid"/>
              <a:headEnd type="none" w="med" len="med"/>
              <a:tailEnd type="none" w="med" len="med"/>
            </a:ln>
          </p:spPr>
          <p:txBody>
            <a:bodyPr/>
            <a:p>
              <a:endParaRPr lang="zh-CN" altLang="en-US"/>
            </a:p>
          </p:txBody>
        </p:sp>
        <p:sp>
          <p:nvSpPr>
            <p:cNvPr id="1098790" name="圆角矩形 1098789"/>
            <p:cNvSpPr/>
            <p:nvPr/>
          </p:nvSpPr>
          <p:spPr>
            <a:xfrm>
              <a:off x="204" y="2205"/>
              <a:ext cx="771" cy="182"/>
            </a:xfrm>
            <a:prstGeom prst="roundRect">
              <a:avLst>
                <a:gd name="adj" fmla="val 16667"/>
              </a:avLst>
            </a:prstGeom>
            <a:noFill/>
            <a:ln w="25400" cap="flat" cmpd="sng">
              <a:solidFill>
                <a:srgbClr val="FF0000"/>
              </a:solidFill>
              <a:prstDash val="solid"/>
              <a:headEnd type="none" w="med" len="med"/>
              <a:tailEnd type="none" w="med" len="med"/>
            </a:ln>
          </p:spPr>
          <p:txBody>
            <a:bodyPr/>
            <a:p>
              <a:endParaRPr lang="zh-CN" altLang="en-US"/>
            </a:p>
          </p:txBody>
        </p:sp>
        <p:sp>
          <p:nvSpPr>
            <p:cNvPr id="1098791" name="圆角矩形 1098790"/>
            <p:cNvSpPr/>
            <p:nvPr/>
          </p:nvSpPr>
          <p:spPr>
            <a:xfrm>
              <a:off x="249" y="2614"/>
              <a:ext cx="771" cy="182"/>
            </a:xfrm>
            <a:prstGeom prst="roundRect">
              <a:avLst>
                <a:gd name="adj" fmla="val 16667"/>
              </a:avLst>
            </a:prstGeom>
            <a:noFill/>
            <a:ln w="25400" cap="flat" cmpd="sng">
              <a:solidFill>
                <a:srgbClr val="FF0000"/>
              </a:solidFill>
              <a:prstDash val="solid"/>
              <a:headEnd type="none" w="med" len="med"/>
              <a:tailEnd type="none" w="med" len="med"/>
            </a:ln>
          </p:spPr>
          <p:txBody>
            <a:bodyPr/>
            <a:p>
              <a:endParaRPr lang="zh-CN" altLang="en-US"/>
            </a:p>
          </p:txBody>
        </p:sp>
        <p:sp>
          <p:nvSpPr>
            <p:cNvPr id="1098792" name="圆角矩形标注 1098791"/>
            <p:cNvSpPr/>
            <p:nvPr/>
          </p:nvSpPr>
          <p:spPr>
            <a:xfrm flipH="1">
              <a:off x="1338" y="1434"/>
              <a:ext cx="1678" cy="771"/>
            </a:xfrm>
            <a:prstGeom prst="wedgeRoundRectCallout">
              <a:avLst>
                <a:gd name="adj1" fmla="val 65491"/>
                <a:gd name="adj2" fmla="val 25486"/>
                <a:gd name="adj3" fmla="val 16667"/>
              </a:avLst>
            </a:prstGeom>
            <a:solidFill>
              <a:srgbClr val="006699"/>
            </a:solidFill>
            <a:ln w="9525" cap="flat" cmpd="sng">
              <a:solidFill>
                <a:schemeClr val="tx1"/>
              </a:solidFill>
              <a:prstDash val="solid"/>
              <a:miter/>
              <a:headEnd type="none" w="med" len="med"/>
              <a:tailEnd type="none" w="med" len="med"/>
            </a:ln>
          </p:spPr>
          <p:txBody>
            <a:bodyPr/>
            <a:p>
              <a:pPr>
                <a:spcBef>
                  <a:spcPct val="0"/>
                </a:spcBef>
              </a:pPr>
              <a:r>
                <a:rPr lang="zh-CN" altLang="en-US" sz="1600" dirty="0">
                  <a:latin typeface="Times New Roman" panose="02020603050405020304" pitchFamily="18" charset="0"/>
                </a:rPr>
                <a:t>外文期刊文献的知网节通过了中英文的跨语言翻译和跨语言检索，实现了中英文文献的整合。</a:t>
              </a:r>
              <a:endParaRPr lang="zh-CN" altLang="en-US" sz="1600" dirty="0">
                <a:latin typeface="Times New Roman" panose="02020603050405020304" pitchFamily="18" charset="0"/>
              </a:endParaRPr>
            </a:p>
          </p:txBody>
        </p:sp>
      </p:gr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98762"/>
                                        </p:tgtEl>
                                        <p:attrNameLst>
                                          <p:attrName>style.visibility</p:attrName>
                                        </p:attrNameLst>
                                      </p:cBhvr>
                                      <p:to>
                                        <p:strVal val="visible"/>
                                      </p:to>
                                    </p:set>
                                    <p:anim calcmode="lin" valueType="num">
                                      <p:cBhvr additive="base">
                                        <p:cTn id="7" dur="500" fill="hold"/>
                                        <p:tgtEl>
                                          <p:spTgt spid="1098762"/>
                                        </p:tgtEl>
                                        <p:attrNameLst>
                                          <p:attrName>ppt_x</p:attrName>
                                        </p:attrNameLst>
                                      </p:cBhvr>
                                      <p:tavLst>
                                        <p:tav tm="0">
                                          <p:val>
                                            <p:strVal val="#ppt_x"/>
                                          </p:val>
                                        </p:tav>
                                        <p:tav tm="100000">
                                          <p:val>
                                            <p:strVal val="#ppt_x"/>
                                          </p:val>
                                        </p:tav>
                                      </p:tavLst>
                                    </p:anim>
                                    <p:anim calcmode="lin" valueType="num">
                                      <p:cBhvr additive="base">
                                        <p:cTn id="8" dur="500" fill="hold"/>
                                        <p:tgtEl>
                                          <p:spTgt spid="109876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98771"/>
                                        </p:tgtEl>
                                        <p:attrNameLst>
                                          <p:attrName>style.visibility</p:attrName>
                                        </p:attrNameLst>
                                      </p:cBhvr>
                                      <p:to>
                                        <p:strVal val="visible"/>
                                      </p:to>
                                    </p:set>
                                    <p:anim calcmode="lin" valueType="num">
                                      <p:cBhvr additive="base">
                                        <p:cTn id="13" dur="500" fill="hold"/>
                                        <p:tgtEl>
                                          <p:spTgt spid="1098771"/>
                                        </p:tgtEl>
                                        <p:attrNameLst>
                                          <p:attrName>ppt_x</p:attrName>
                                        </p:attrNameLst>
                                      </p:cBhvr>
                                      <p:tavLst>
                                        <p:tav tm="0">
                                          <p:val>
                                            <p:strVal val="#ppt_x"/>
                                          </p:val>
                                        </p:tav>
                                        <p:tav tm="100000">
                                          <p:val>
                                            <p:strVal val="#ppt_x"/>
                                          </p:val>
                                        </p:tav>
                                      </p:tavLst>
                                    </p:anim>
                                    <p:anim calcmode="lin" valueType="num">
                                      <p:cBhvr additive="base">
                                        <p:cTn id="14" dur="500" fill="hold"/>
                                        <p:tgtEl>
                                          <p:spTgt spid="109877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098772"/>
                                        </p:tgtEl>
                                        <p:attrNameLst>
                                          <p:attrName>style.visibility</p:attrName>
                                        </p:attrNameLst>
                                      </p:cBhvr>
                                      <p:to>
                                        <p:strVal val="visible"/>
                                      </p:to>
                                    </p:set>
                                    <p:anim calcmode="lin" valueType="num">
                                      <p:cBhvr additive="base">
                                        <p:cTn id="19" dur="500" fill="hold"/>
                                        <p:tgtEl>
                                          <p:spTgt spid="1098772"/>
                                        </p:tgtEl>
                                        <p:attrNameLst>
                                          <p:attrName>ppt_x</p:attrName>
                                        </p:attrNameLst>
                                      </p:cBhvr>
                                      <p:tavLst>
                                        <p:tav tm="0">
                                          <p:val>
                                            <p:strVal val="#ppt_x"/>
                                          </p:val>
                                        </p:tav>
                                        <p:tav tm="100000">
                                          <p:val>
                                            <p:strVal val="#ppt_x"/>
                                          </p:val>
                                        </p:tav>
                                      </p:tavLst>
                                    </p:anim>
                                    <p:anim calcmode="lin" valueType="num">
                                      <p:cBhvr additive="base">
                                        <p:cTn id="20" dur="500" fill="hold"/>
                                        <p:tgtEl>
                                          <p:spTgt spid="1098772"/>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098783"/>
                                        </p:tgtEl>
                                        <p:attrNameLst>
                                          <p:attrName>style.visibility</p:attrName>
                                        </p:attrNameLst>
                                      </p:cBhvr>
                                      <p:to>
                                        <p:strVal val="visible"/>
                                      </p:to>
                                    </p:set>
                                    <p:anim calcmode="lin" valueType="num">
                                      <p:cBhvr additive="base">
                                        <p:cTn id="25" dur="500" fill="hold"/>
                                        <p:tgtEl>
                                          <p:spTgt spid="1098783"/>
                                        </p:tgtEl>
                                        <p:attrNameLst>
                                          <p:attrName>ppt_x</p:attrName>
                                        </p:attrNameLst>
                                      </p:cBhvr>
                                      <p:tavLst>
                                        <p:tav tm="0">
                                          <p:val>
                                            <p:strVal val="#ppt_x"/>
                                          </p:val>
                                        </p:tav>
                                        <p:tav tm="100000">
                                          <p:val>
                                            <p:strVal val="#ppt_x"/>
                                          </p:val>
                                        </p:tav>
                                      </p:tavLst>
                                    </p:anim>
                                    <p:anim calcmode="lin" valueType="num">
                                      <p:cBhvr additive="base">
                                        <p:cTn id="26" dur="500" fill="hold"/>
                                        <p:tgtEl>
                                          <p:spTgt spid="109878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34946" name="标题 1234945"/>
          <p:cNvSpPr>
            <a:spLocks noGrp="1"/>
          </p:cNvSpPr>
          <p:nvPr>
            <p:ph type="ctrTitle"/>
          </p:nvPr>
        </p:nvSpPr>
        <p:spPr>
          <a:xfrm>
            <a:off x="685800" y="2286000"/>
            <a:ext cx="7772400" cy="1143000"/>
          </a:xfrm>
        </p:spPr>
        <p:txBody>
          <a:bodyPr lIns="92075" tIns="46038" rIns="92075" bIns="46038" anchor="t" anchorCtr="1">
            <a:spAutoFit/>
          </a:bodyPr>
          <a:p>
            <a:pPr defTabSz="914400">
              <a:buClrTx/>
              <a:buSzTx/>
              <a:buFontTx/>
            </a:pPr>
            <a:endParaRPr sz="4800" kern="1200" baseline="0" dirty="0">
              <a:latin typeface="Arial" panose="020B0604020202020204" pitchFamily="34" charset="0"/>
              <a:ea typeface="宋体" panose="02010600030101010101" pitchFamily="2" charset="-122"/>
            </a:endParaRPr>
          </a:p>
        </p:txBody>
      </p:sp>
      <p:sp>
        <p:nvSpPr>
          <p:cNvPr id="1234947" name="副标题 1234946"/>
          <p:cNvSpPr>
            <a:spLocks noGrp="1"/>
          </p:cNvSpPr>
          <p:nvPr>
            <p:ph type="subTitle" idx="1"/>
          </p:nvPr>
        </p:nvSpPr>
        <p:spPr>
          <a:xfrm>
            <a:off x="1371600" y="3886200"/>
            <a:ext cx="6400800" cy="1752600"/>
          </a:xfrm>
        </p:spPr>
        <p:txBody>
          <a:bodyPr lIns="92075" tIns="46038" rIns="92075" bIns="46038" anchor="t" anchorCtr="1">
            <a:spAutoFit/>
          </a:bodyPr>
          <a:p>
            <a:pPr defTabSz="914400">
              <a:buSzPct val="75000"/>
            </a:pPr>
            <a:endParaRPr sz="3200" kern="1200" baseline="0" dirty="0">
              <a:latin typeface="Times New Roman" panose="02020603050405020304" pitchFamily="18" charset="0"/>
              <a:ea typeface="宋体" panose="02010600030101010101" pitchFamily="2" charset="-122"/>
            </a:endParaRPr>
          </a:p>
        </p:txBody>
      </p:sp>
      <p:pic>
        <p:nvPicPr>
          <p:cNvPr id="1234948" name="图片 1234947" descr="PPT"/>
          <p:cNvPicPr>
            <a:picLocks noChangeAspect="1"/>
          </p:cNvPicPr>
          <p:nvPr/>
        </p:nvPicPr>
        <p:blipFill>
          <a:blip r:embed="rId1"/>
          <a:stretch>
            <a:fillRect/>
          </a:stretch>
        </p:blipFill>
        <p:spPr>
          <a:xfrm>
            <a:off x="0" y="0"/>
            <a:ext cx="9144000" cy="6858000"/>
          </a:xfrm>
          <a:prstGeom prst="rect">
            <a:avLst/>
          </a:prstGeom>
          <a:noFill/>
          <a:ln w="9525">
            <a:noFill/>
          </a:ln>
        </p:spPr>
      </p:pic>
      <p:pic>
        <p:nvPicPr>
          <p:cNvPr id="1234949" name="图片 1234948" descr="PPT2"/>
          <p:cNvPicPr>
            <a:picLocks noChangeAspect="1"/>
          </p:cNvPicPr>
          <p:nvPr/>
        </p:nvPicPr>
        <p:blipFill>
          <a:blip r:embed="rId2"/>
          <a:stretch>
            <a:fillRect/>
          </a:stretch>
        </p:blipFill>
        <p:spPr>
          <a:xfrm>
            <a:off x="0" y="0"/>
            <a:ext cx="1749425" cy="560388"/>
          </a:xfrm>
          <a:prstGeom prst="rect">
            <a:avLst/>
          </a:prstGeom>
          <a:noFill/>
          <a:ln w="9525">
            <a:noFill/>
          </a:ln>
        </p:spPr>
      </p:pic>
      <p:grpSp>
        <p:nvGrpSpPr>
          <p:cNvPr id="1234950" name="组合 1234949"/>
          <p:cNvGrpSpPr/>
          <p:nvPr/>
        </p:nvGrpSpPr>
        <p:grpSpPr>
          <a:xfrm>
            <a:off x="685800" y="381000"/>
            <a:ext cx="7924800" cy="3822700"/>
            <a:chOff x="1791" y="1434"/>
            <a:chExt cx="2721" cy="2408"/>
          </a:xfrm>
        </p:grpSpPr>
        <p:sp>
          <p:nvSpPr>
            <p:cNvPr id="1234951" name="直接连接符 1234950"/>
            <p:cNvSpPr/>
            <p:nvPr/>
          </p:nvSpPr>
          <p:spPr>
            <a:xfrm>
              <a:off x="3000" y="1576"/>
              <a:ext cx="0" cy="921"/>
            </a:xfrm>
            <a:prstGeom prst="line">
              <a:avLst/>
            </a:prstGeom>
            <a:ln w="38100" cap="flat" cmpd="sng">
              <a:solidFill>
                <a:schemeClr val="tx2"/>
              </a:solidFill>
              <a:prstDash val="solid"/>
              <a:headEnd type="none" w="med" len="med"/>
              <a:tailEnd type="none" w="med" len="med"/>
            </a:ln>
          </p:spPr>
        </p:sp>
        <p:sp>
          <p:nvSpPr>
            <p:cNvPr id="1234952" name="直接连接符 1234951"/>
            <p:cNvSpPr/>
            <p:nvPr/>
          </p:nvSpPr>
          <p:spPr>
            <a:xfrm>
              <a:off x="3000" y="2851"/>
              <a:ext cx="0" cy="991"/>
            </a:xfrm>
            <a:prstGeom prst="line">
              <a:avLst/>
            </a:prstGeom>
            <a:ln w="38100" cap="flat" cmpd="sng">
              <a:solidFill>
                <a:schemeClr val="tx2"/>
              </a:solidFill>
              <a:prstDash val="solid"/>
              <a:headEnd type="none" w="med" len="med"/>
              <a:tailEnd type="triangle" w="med" len="med"/>
            </a:ln>
          </p:spPr>
        </p:sp>
        <p:sp>
          <p:nvSpPr>
            <p:cNvPr id="1234953" name="矩形 1234952"/>
            <p:cNvSpPr/>
            <p:nvPr/>
          </p:nvSpPr>
          <p:spPr>
            <a:xfrm>
              <a:off x="2918" y="2072"/>
              <a:ext cx="164" cy="75"/>
            </a:xfrm>
            <a:prstGeom prst="rect">
              <a:avLst/>
            </a:prstGeom>
          </p:spPr>
          <p:txBody>
            <a:bodyPr wrap="none" fromWordArt="1">
              <a:prstTxWarp prst="textPlain">
                <a:avLst>
                  <a:gd name="adj" fmla="val 50000"/>
                </a:avLst>
              </a:prstTxWarp>
              <a:normAutofit/>
            </a:bodyPr>
            <a:p>
              <a:pPr algn="ctr"/>
              <a:r>
                <a:rPr lang="zh-CN" altLang="en-US" sz="800">
                  <a:ln w="9525" cap="flat" cmpd="sng">
                    <a:solidFill>
                      <a:schemeClr val="tx1"/>
                    </a:solidFill>
                    <a:prstDash val="solid"/>
                    <a:headEnd type="none" w="med" len="med"/>
                    <a:tailEnd type="none" w="med" len="med"/>
                  </a:ln>
                  <a:solidFill>
                    <a:srgbClr val="FFFFFF"/>
                  </a:solidFill>
                  <a:latin typeface="宋体" panose="02010600030101010101" pitchFamily="2" charset="-122"/>
                  <a:ea typeface="宋体" panose="02010600030101010101" pitchFamily="2" charset="-122"/>
                </a:rPr>
                <a:t>1980</a:t>
              </a:r>
              <a:endParaRPr lang="zh-CN" altLang="en-US" sz="800">
                <a:ln w="9525" cap="flat" cmpd="sng">
                  <a:solidFill>
                    <a:schemeClr val="tx1"/>
                  </a:solidFill>
                  <a:prstDash val="solid"/>
                  <a:headEnd type="none" w="med" len="med"/>
                  <a:tailEnd type="none" w="med" len="med"/>
                </a:ln>
                <a:solidFill>
                  <a:srgbClr val="FFFFFF"/>
                </a:solidFill>
                <a:latin typeface="宋体" panose="02010600030101010101" pitchFamily="2" charset="-122"/>
                <a:ea typeface="宋体" panose="02010600030101010101" pitchFamily="2" charset="-122"/>
              </a:endParaRPr>
            </a:p>
          </p:txBody>
        </p:sp>
        <p:sp>
          <p:nvSpPr>
            <p:cNvPr id="1234954" name="矩形 1234953"/>
            <p:cNvSpPr/>
            <p:nvPr/>
          </p:nvSpPr>
          <p:spPr>
            <a:xfrm>
              <a:off x="2918" y="2568"/>
              <a:ext cx="164" cy="75"/>
            </a:xfrm>
            <a:prstGeom prst="rect">
              <a:avLst/>
            </a:prstGeom>
          </p:spPr>
          <p:txBody>
            <a:bodyPr wrap="none" fromWordArt="1">
              <a:prstTxWarp prst="textPlain">
                <a:avLst>
                  <a:gd name="adj" fmla="val 50000"/>
                </a:avLst>
              </a:prstTxWarp>
              <a:normAutofit/>
            </a:bodyPr>
            <a:p>
              <a:pPr algn="ctr"/>
              <a:r>
                <a:rPr lang="zh-CN" altLang="en-US" sz="800">
                  <a:ln w="9525" cap="flat" cmpd="sng">
                    <a:solidFill>
                      <a:srgbClr val="000000"/>
                    </a:solidFill>
                    <a:prstDash val="solid"/>
                    <a:headEnd type="none" w="med" len="med"/>
                    <a:tailEnd type="none" w="med" len="med"/>
                  </a:ln>
                  <a:solidFill>
                    <a:srgbClr val="FFFFFF"/>
                  </a:solidFill>
                  <a:latin typeface="宋体" panose="02010600030101010101" pitchFamily="2" charset="-122"/>
                  <a:ea typeface="宋体" panose="02010600030101010101" pitchFamily="2" charset="-122"/>
                </a:rPr>
                <a:t>1999</a:t>
              </a:r>
              <a:endParaRPr lang="zh-CN" altLang="en-US" sz="800">
                <a:ln w="9525" cap="flat" cmpd="sng">
                  <a:solidFill>
                    <a:srgbClr val="000000"/>
                  </a:solidFill>
                  <a:prstDash val="solid"/>
                  <a:headEnd type="none" w="med" len="med"/>
                  <a:tailEnd type="none" w="med" len="med"/>
                </a:ln>
                <a:solidFill>
                  <a:srgbClr val="FFFFFF"/>
                </a:solidFill>
                <a:latin typeface="宋体" panose="02010600030101010101" pitchFamily="2" charset="-122"/>
                <a:ea typeface="宋体" panose="02010600030101010101" pitchFamily="2" charset="-122"/>
              </a:endParaRPr>
            </a:p>
          </p:txBody>
        </p:sp>
        <p:sp>
          <p:nvSpPr>
            <p:cNvPr id="1234955" name="矩形 1234954"/>
            <p:cNvSpPr/>
            <p:nvPr/>
          </p:nvSpPr>
          <p:spPr>
            <a:xfrm>
              <a:off x="2918" y="1434"/>
              <a:ext cx="218" cy="109"/>
            </a:xfrm>
            <a:prstGeom prst="rect">
              <a:avLst/>
            </a:prstGeom>
          </p:spPr>
          <p:txBody>
            <a:bodyPr wrap="none" fromWordArt="1">
              <a:prstTxWarp prst="textPlain">
                <a:avLst>
                  <a:gd name="adj" fmla="val 50000"/>
                </a:avLst>
              </a:prstTxWarp>
              <a:normAutofit/>
            </a:bodyPr>
            <a:p>
              <a:pPr algn="ctr"/>
              <a:r>
                <a:rPr lang="zh-CN" altLang="en-US" sz="1200">
                  <a:ln w="9525" cap="flat" cmpd="sng">
                    <a:solidFill>
                      <a:schemeClr val="tx2"/>
                    </a:solidFill>
                    <a:prstDash val="solid"/>
                    <a:headEnd type="none" w="med" len="med"/>
                    <a:tailEnd type="none" w="med" len="med"/>
                  </a:ln>
                  <a:solidFill>
                    <a:schemeClr val="tx1"/>
                  </a:solidFill>
                  <a:latin typeface="宋体" panose="02010600030101010101" pitchFamily="2" charset="-122"/>
                  <a:ea typeface="宋体" panose="02010600030101010101" pitchFamily="2" charset="-122"/>
                </a:rPr>
                <a:t>Time</a:t>
              </a:r>
              <a:endParaRPr lang="zh-CN" altLang="en-US" sz="1200">
                <a:ln w="9525" cap="flat" cmpd="sng">
                  <a:solidFill>
                    <a:schemeClr val="tx2"/>
                  </a:solidFill>
                  <a:prstDash val="solid"/>
                  <a:headEnd type="none" w="med" len="med"/>
                  <a:tailEnd type="none" w="med" len="med"/>
                </a:ln>
                <a:solidFill>
                  <a:schemeClr val="tx1"/>
                </a:solidFill>
                <a:latin typeface="宋体" panose="02010600030101010101" pitchFamily="2" charset="-122"/>
                <a:ea typeface="宋体" panose="02010600030101010101" pitchFamily="2" charset="-122"/>
              </a:endParaRPr>
            </a:p>
          </p:txBody>
        </p:sp>
        <p:sp>
          <p:nvSpPr>
            <p:cNvPr id="1234956" name="矩形 1234955"/>
            <p:cNvSpPr/>
            <p:nvPr/>
          </p:nvSpPr>
          <p:spPr>
            <a:xfrm>
              <a:off x="2918" y="1646"/>
              <a:ext cx="164" cy="75"/>
            </a:xfrm>
            <a:prstGeom prst="rect">
              <a:avLst/>
            </a:prstGeom>
          </p:spPr>
          <p:txBody>
            <a:bodyPr wrap="none" fromWordArt="1">
              <a:prstTxWarp prst="textPlain">
                <a:avLst>
                  <a:gd name="adj" fmla="val 50000"/>
                </a:avLst>
              </a:prstTxWarp>
              <a:normAutofit/>
            </a:bodyPr>
            <a:p>
              <a:pPr algn="ctr"/>
              <a:r>
                <a:rPr lang="zh-CN" altLang="en-US" sz="800">
                  <a:ln w="9525" cap="flat" cmpd="sng">
                    <a:solidFill>
                      <a:schemeClr val="tx1"/>
                    </a:solidFill>
                    <a:prstDash val="solid"/>
                    <a:headEnd type="none" w="med" len="med"/>
                    <a:tailEnd type="none" w="med" len="med"/>
                  </a:ln>
                  <a:solidFill>
                    <a:srgbClr val="FFFFFF"/>
                  </a:solidFill>
                  <a:latin typeface="宋体" panose="02010600030101010101" pitchFamily="2" charset="-122"/>
                  <a:ea typeface="宋体" panose="02010600030101010101" pitchFamily="2" charset="-122"/>
                </a:rPr>
                <a:t>1978</a:t>
              </a:r>
              <a:endParaRPr lang="zh-CN" altLang="en-US" sz="800">
                <a:ln w="9525" cap="flat" cmpd="sng">
                  <a:solidFill>
                    <a:schemeClr val="tx1"/>
                  </a:solidFill>
                  <a:prstDash val="solid"/>
                  <a:headEnd type="none" w="med" len="med"/>
                  <a:tailEnd type="none" w="med" len="med"/>
                </a:ln>
                <a:solidFill>
                  <a:srgbClr val="FFFFFF"/>
                </a:solidFill>
                <a:latin typeface="宋体" panose="02010600030101010101" pitchFamily="2" charset="-122"/>
                <a:ea typeface="宋体" panose="02010600030101010101" pitchFamily="2" charset="-122"/>
              </a:endParaRPr>
            </a:p>
          </p:txBody>
        </p:sp>
        <p:sp>
          <p:nvSpPr>
            <p:cNvPr id="1234957" name="矩形 1234956"/>
            <p:cNvSpPr/>
            <p:nvPr/>
          </p:nvSpPr>
          <p:spPr>
            <a:xfrm>
              <a:off x="2918" y="3630"/>
              <a:ext cx="164" cy="75"/>
            </a:xfrm>
            <a:prstGeom prst="rect">
              <a:avLst/>
            </a:prstGeom>
          </p:spPr>
          <p:txBody>
            <a:bodyPr wrap="none" fromWordArt="1">
              <a:prstTxWarp prst="textPlain">
                <a:avLst>
                  <a:gd name="adj" fmla="val 50000"/>
                </a:avLst>
              </a:prstTxWarp>
              <a:normAutofit/>
            </a:bodyPr>
            <a:p>
              <a:pPr algn="ctr"/>
              <a:r>
                <a:rPr lang="zh-CN" altLang="en-US" sz="800">
                  <a:ln w="9525" cap="flat" cmpd="sng">
                    <a:solidFill>
                      <a:schemeClr val="tx1"/>
                    </a:solidFill>
                    <a:prstDash val="solid"/>
                    <a:headEnd type="none" w="med" len="med"/>
                    <a:tailEnd type="none" w="med" len="med"/>
                  </a:ln>
                  <a:solidFill>
                    <a:srgbClr val="FFFFFF"/>
                  </a:solidFill>
                  <a:latin typeface="宋体" panose="02010600030101010101" pitchFamily="2" charset="-122"/>
                  <a:ea typeface="宋体" panose="02010600030101010101" pitchFamily="2" charset="-122"/>
                </a:rPr>
                <a:t>2006</a:t>
              </a:r>
              <a:endParaRPr lang="zh-CN" altLang="en-US" sz="800">
                <a:ln w="9525" cap="flat" cmpd="sng">
                  <a:solidFill>
                    <a:schemeClr val="tx1"/>
                  </a:solidFill>
                  <a:prstDash val="solid"/>
                  <a:headEnd type="none" w="med" len="med"/>
                  <a:tailEnd type="none" w="med" len="med"/>
                </a:ln>
                <a:solidFill>
                  <a:srgbClr val="FFFFFF"/>
                </a:solidFill>
                <a:latin typeface="宋体" panose="02010600030101010101" pitchFamily="2" charset="-122"/>
                <a:ea typeface="宋体" panose="02010600030101010101" pitchFamily="2" charset="-122"/>
              </a:endParaRPr>
            </a:p>
          </p:txBody>
        </p:sp>
        <p:sp>
          <p:nvSpPr>
            <p:cNvPr id="1234958" name="文本框 1234957"/>
            <p:cNvSpPr txBox="1"/>
            <p:nvPr/>
          </p:nvSpPr>
          <p:spPr>
            <a:xfrm>
              <a:off x="2063" y="1991"/>
              <a:ext cx="629" cy="197"/>
            </a:xfrm>
            <a:prstGeom prst="rect">
              <a:avLst/>
            </a:prstGeom>
            <a:solidFill>
              <a:srgbClr val="0000FF"/>
            </a:solidFill>
            <a:ln w="9525" cap="flat" cmpd="sng">
              <a:solidFill>
                <a:srgbClr val="000000"/>
              </a:solidFill>
              <a:prstDash val="solid"/>
              <a:miter/>
              <a:headEnd type="none" w="med" len="med"/>
              <a:tailEnd type="none" w="med" len="med"/>
            </a:ln>
          </p:spPr>
          <p:txBody>
            <a:bodyPr lIns="56785" tIns="28392" rIns="56785" bIns="28392"/>
            <a:p>
              <a:pPr algn="ctr">
                <a:spcBef>
                  <a:spcPct val="0"/>
                </a:spcBef>
              </a:pPr>
              <a:r>
                <a:rPr lang="zh-CN" altLang="en-US" sz="1400" dirty="0">
                  <a:solidFill>
                    <a:srgbClr val="EAEAEA"/>
                  </a:solidFill>
                  <a:latin typeface="Times New Roman" panose="02020603050405020304" pitchFamily="18" charset="0"/>
                </a:rPr>
                <a:t>参考文献</a:t>
              </a:r>
              <a:endParaRPr lang="zh-CN" altLang="en-US" sz="1400" b="0" dirty="0">
                <a:latin typeface="Verdana" panose="020B0604030504040204" pitchFamily="34" charset="0"/>
              </a:endParaRPr>
            </a:p>
          </p:txBody>
        </p:sp>
        <p:sp>
          <p:nvSpPr>
            <p:cNvPr id="1234959" name="文本框 1234958"/>
            <p:cNvSpPr txBox="1"/>
            <p:nvPr/>
          </p:nvSpPr>
          <p:spPr>
            <a:xfrm>
              <a:off x="3424" y="2144"/>
              <a:ext cx="544" cy="197"/>
            </a:xfrm>
            <a:prstGeom prst="rect">
              <a:avLst/>
            </a:prstGeom>
            <a:solidFill>
              <a:srgbClr val="0000FF"/>
            </a:solidFill>
            <a:ln w="9525" cap="flat" cmpd="sng">
              <a:solidFill>
                <a:srgbClr val="000000"/>
              </a:solidFill>
              <a:prstDash val="solid"/>
              <a:miter/>
              <a:headEnd type="none" w="med" len="med"/>
              <a:tailEnd type="none" w="med" len="med"/>
            </a:ln>
          </p:spPr>
          <p:txBody>
            <a:bodyPr lIns="56785" tIns="28392" rIns="56785" bIns="28392"/>
            <a:p>
              <a:pPr algn="ctr">
                <a:spcBef>
                  <a:spcPct val="0"/>
                </a:spcBef>
              </a:pPr>
              <a:r>
                <a:rPr lang="zh-CN" altLang="en-US" sz="1400" dirty="0">
                  <a:latin typeface="Times New Roman" panose="02020603050405020304" pitchFamily="18" charset="0"/>
                </a:rPr>
                <a:t>相关机构</a:t>
              </a:r>
              <a:endParaRPr lang="zh-CN" altLang="en-US" sz="1400" b="0" dirty="0">
                <a:latin typeface="Verdana" panose="020B0604030504040204" pitchFamily="34" charset="0"/>
              </a:endParaRPr>
            </a:p>
          </p:txBody>
        </p:sp>
        <p:sp>
          <p:nvSpPr>
            <p:cNvPr id="1234960" name="文本框 1234959"/>
            <p:cNvSpPr txBox="1"/>
            <p:nvPr/>
          </p:nvSpPr>
          <p:spPr>
            <a:xfrm>
              <a:off x="1805" y="2659"/>
              <a:ext cx="544" cy="197"/>
            </a:xfrm>
            <a:prstGeom prst="rect">
              <a:avLst/>
            </a:prstGeom>
            <a:solidFill>
              <a:srgbClr val="800080"/>
            </a:solidFill>
            <a:ln w="9525" cap="flat" cmpd="sng">
              <a:solidFill>
                <a:srgbClr val="000000"/>
              </a:solidFill>
              <a:prstDash val="solid"/>
              <a:miter/>
              <a:headEnd type="none" w="med" len="med"/>
              <a:tailEnd type="none" w="med" len="med"/>
            </a:ln>
          </p:spPr>
          <p:txBody>
            <a:bodyPr lIns="56785" tIns="28392" rIns="56785" bIns="28392"/>
            <a:p>
              <a:pPr algn="ctr">
                <a:spcBef>
                  <a:spcPct val="0"/>
                </a:spcBef>
              </a:pPr>
              <a:r>
                <a:rPr lang="zh-CN" altLang="en-US" sz="1400" dirty="0">
                  <a:solidFill>
                    <a:srgbClr val="EAEAEA"/>
                  </a:solidFill>
                  <a:latin typeface="Times New Roman" panose="02020603050405020304" pitchFamily="18" charset="0"/>
                </a:rPr>
                <a:t>同被引文献</a:t>
              </a:r>
              <a:endParaRPr lang="zh-CN" altLang="en-US" sz="1400" dirty="0">
                <a:latin typeface="Verdana" panose="020B0604030504040204" pitchFamily="34" charset="0"/>
              </a:endParaRPr>
            </a:p>
          </p:txBody>
        </p:sp>
        <p:sp>
          <p:nvSpPr>
            <p:cNvPr id="1234961" name="文本框 1234960"/>
            <p:cNvSpPr txBox="1"/>
            <p:nvPr/>
          </p:nvSpPr>
          <p:spPr>
            <a:xfrm>
              <a:off x="1791" y="2387"/>
              <a:ext cx="558" cy="197"/>
            </a:xfrm>
            <a:prstGeom prst="rect">
              <a:avLst/>
            </a:prstGeom>
            <a:solidFill>
              <a:srgbClr val="9933FF"/>
            </a:solidFill>
            <a:ln w="9525" cap="flat" cmpd="sng">
              <a:solidFill>
                <a:srgbClr val="000000"/>
              </a:solidFill>
              <a:prstDash val="solid"/>
              <a:miter/>
              <a:headEnd type="none" w="med" len="med"/>
              <a:tailEnd type="none" w="med" len="med"/>
            </a:ln>
          </p:spPr>
          <p:txBody>
            <a:bodyPr lIns="56785" tIns="28392" rIns="56785" bIns="28392"/>
            <a:p>
              <a:pPr algn="ctr">
                <a:spcBef>
                  <a:spcPct val="0"/>
                </a:spcBef>
              </a:pPr>
              <a:r>
                <a:rPr lang="zh-CN" altLang="en-US" sz="1400" dirty="0">
                  <a:solidFill>
                    <a:srgbClr val="FFFFFF"/>
                  </a:solidFill>
                  <a:latin typeface="Times New Roman" panose="02020603050405020304" pitchFamily="18" charset="0"/>
                </a:rPr>
                <a:t>共引文献</a:t>
              </a:r>
              <a:endParaRPr lang="zh-CN" altLang="en-US" sz="1400" b="0" dirty="0">
                <a:latin typeface="Verdana" panose="020B0604030504040204" pitchFamily="34" charset="0"/>
              </a:endParaRPr>
            </a:p>
          </p:txBody>
        </p:sp>
        <p:sp>
          <p:nvSpPr>
            <p:cNvPr id="1234962" name="文本框 1234961"/>
            <p:cNvSpPr txBox="1"/>
            <p:nvPr/>
          </p:nvSpPr>
          <p:spPr>
            <a:xfrm>
              <a:off x="3605" y="2886"/>
              <a:ext cx="544" cy="197"/>
            </a:xfrm>
            <a:prstGeom prst="rect">
              <a:avLst/>
            </a:prstGeom>
            <a:solidFill>
              <a:srgbClr val="9933FF"/>
            </a:solidFill>
            <a:ln w="9525" cap="flat" cmpd="sng">
              <a:solidFill>
                <a:srgbClr val="000000"/>
              </a:solidFill>
              <a:prstDash val="solid"/>
              <a:miter/>
              <a:headEnd type="none" w="med" len="med"/>
              <a:tailEnd type="none" w="med" len="med"/>
            </a:ln>
          </p:spPr>
          <p:txBody>
            <a:bodyPr lIns="56785" tIns="28392" rIns="56785" bIns="28392"/>
            <a:p>
              <a:pPr algn="ctr">
                <a:spcBef>
                  <a:spcPct val="0"/>
                </a:spcBef>
              </a:pPr>
              <a:r>
                <a:rPr lang="zh-CN" altLang="en-US" sz="1400" dirty="0">
                  <a:solidFill>
                    <a:srgbClr val="FFFFFF"/>
                  </a:solidFill>
                  <a:latin typeface="Times New Roman" panose="02020603050405020304" pitchFamily="18" charset="0"/>
                </a:rPr>
                <a:t>相关作者</a:t>
              </a:r>
              <a:endParaRPr lang="zh-CN" altLang="en-US" sz="1400" b="0" dirty="0">
                <a:latin typeface="Verdana" panose="020B0604030504040204" pitchFamily="34" charset="0"/>
              </a:endParaRPr>
            </a:p>
          </p:txBody>
        </p:sp>
        <p:sp>
          <p:nvSpPr>
            <p:cNvPr id="1234963" name="文本框 1234962"/>
            <p:cNvSpPr txBox="1"/>
            <p:nvPr/>
          </p:nvSpPr>
          <p:spPr>
            <a:xfrm>
              <a:off x="2264" y="3108"/>
              <a:ext cx="539" cy="198"/>
            </a:xfrm>
            <a:prstGeom prst="rect">
              <a:avLst/>
            </a:prstGeom>
            <a:solidFill>
              <a:srgbClr val="FF00FF"/>
            </a:solidFill>
            <a:ln w="9525" cap="flat" cmpd="sng">
              <a:solidFill>
                <a:srgbClr val="000000"/>
              </a:solidFill>
              <a:prstDash val="solid"/>
              <a:miter/>
              <a:headEnd type="none" w="med" len="med"/>
              <a:tailEnd type="none" w="med" len="med"/>
            </a:ln>
          </p:spPr>
          <p:txBody>
            <a:bodyPr lIns="56785" tIns="28392" rIns="56785" bIns="28392"/>
            <a:p>
              <a:pPr algn="ctr">
                <a:spcBef>
                  <a:spcPct val="0"/>
                </a:spcBef>
              </a:pPr>
              <a:r>
                <a:rPr lang="zh-CN" altLang="en-US" sz="1400" dirty="0">
                  <a:solidFill>
                    <a:srgbClr val="EAEAEA"/>
                  </a:solidFill>
                  <a:latin typeface="Times New Roman" panose="02020603050405020304" pitchFamily="18" charset="0"/>
                </a:rPr>
                <a:t>引证文献</a:t>
              </a:r>
              <a:endParaRPr lang="zh-CN" altLang="en-US" sz="1400" b="0" dirty="0">
                <a:latin typeface="Verdana" panose="020B0604030504040204" pitchFamily="34" charset="0"/>
              </a:endParaRPr>
            </a:p>
          </p:txBody>
        </p:sp>
        <p:sp>
          <p:nvSpPr>
            <p:cNvPr id="1234964" name="直接连接符 1234963"/>
            <p:cNvSpPr/>
            <p:nvPr/>
          </p:nvSpPr>
          <p:spPr>
            <a:xfrm flipH="1" flipV="1">
              <a:off x="2427" y="2213"/>
              <a:ext cx="561" cy="284"/>
            </a:xfrm>
            <a:prstGeom prst="line">
              <a:avLst/>
            </a:prstGeom>
            <a:ln w="9525" cap="flat" cmpd="sng">
              <a:solidFill>
                <a:schemeClr val="tx2"/>
              </a:solidFill>
              <a:prstDash val="solid"/>
              <a:headEnd type="none" w="med" len="med"/>
              <a:tailEnd type="triangle" w="med" len="med"/>
            </a:ln>
          </p:spPr>
        </p:sp>
        <p:sp>
          <p:nvSpPr>
            <p:cNvPr id="1234965" name="直接连接符 1234964"/>
            <p:cNvSpPr/>
            <p:nvPr/>
          </p:nvSpPr>
          <p:spPr>
            <a:xfrm flipV="1">
              <a:off x="3152" y="1706"/>
              <a:ext cx="272" cy="772"/>
            </a:xfrm>
            <a:prstGeom prst="line">
              <a:avLst/>
            </a:prstGeom>
            <a:ln w="9525" cap="flat" cmpd="sng">
              <a:solidFill>
                <a:schemeClr val="tx2"/>
              </a:solidFill>
              <a:prstDash val="solid"/>
              <a:headEnd type="none" w="med" len="med"/>
              <a:tailEnd type="triangle" w="med" len="med"/>
            </a:ln>
          </p:spPr>
        </p:sp>
        <p:sp>
          <p:nvSpPr>
            <p:cNvPr id="1234966" name="直接连接符 1234965"/>
            <p:cNvSpPr/>
            <p:nvPr/>
          </p:nvSpPr>
          <p:spPr>
            <a:xfrm flipV="1">
              <a:off x="2471" y="2795"/>
              <a:ext cx="409" cy="318"/>
            </a:xfrm>
            <a:prstGeom prst="line">
              <a:avLst/>
            </a:prstGeom>
            <a:ln w="9525" cap="flat" cmpd="sng">
              <a:solidFill>
                <a:schemeClr val="tx2"/>
              </a:solidFill>
              <a:prstDash val="solid"/>
              <a:headEnd type="none" w="med" len="med"/>
              <a:tailEnd type="triangle" w="med" len="med"/>
            </a:ln>
          </p:spPr>
        </p:sp>
        <p:sp>
          <p:nvSpPr>
            <p:cNvPr id="1234967" name="椭圆 1234966"/>
            <p:cNvSpPr/>
            <p:nvPr/>
          </p:nvSpPr>
          <p:spPr>
            <a:xfrm>
              <a:off x="2703" y="2478"/>
              <a:ext cx="721" cy="328"/>
            </a:xfrm>
            <a:prstGeom prst="ellipse">
              <a:avLst/>
            </a:prstGeom>
            <a:solidFill>
              <a:srgbClr val="FF0000"/>
            </a:solidFill>
            <a:ln w="9525" cap="flat" cmpd="sng">
              <a:solidFill>
                <a:srgbClr val="000000"/>
              </a:solidFill>
              <a:prstDash val="solid"/>
              <a:headEnd type="none" w="med" len="med"/>
              <a:tailEnd type="none" w="med" len="med"/>
            </a:ln>
          </p:spPr>
          <p:txBody>
            <a:bodyPr lIns="56785" tIns="28392" rIns="56785" bIns="28392"/>
            <a:p>
              <a:pPr algn="ctr">
                <a:spcBef>
                  <a:spcPct val="0"/>
                </a:spcBef>
              </a:pPr>
              <a:r>
                <a:rPr lang="zh-CN" altLang="en-US" sz="1400" dirty="0">
                  <a:solidFill>
                    <a:srgbClr val="FFFFFF"/>
                  </a:solidFill>
                  <a:latin typeface="Times New Roman" panose="02020603050405020304" pitchFamily="18" charset="0"/>
                </a:rPr>
                <a:t>当前文献</a:t>
              </a:r>
              <a:endParaRPr lang="zh-CN" altLang="en-US" sz="1400" b="0" dirty="0">
                <a:latin typeface="Verdana" panose="020B0604030504040204" pitchFamily="34" charset="0"/>
              </a:endParaRPr>
            </a:p>
          </p:txBody>
        </p:sp>
        <p:sp>
          <p:nvSpPr>
            <p:cNvPr id="1234968" name="直接连接符 1234967"/>
            <p:cNvSpPr/>
            <p:nvPr/>
          </p:nvSpPr>
          <p:spPr>
            <a:xfrm>
              <a:off x="3197" y="2795"/>
              <a:ext cx="408" cy="181"/>
            </a:xfrm>
            <a:prstGeom prst="line">
              <a:avLst/>
            </a:prstGeom>
            <a:ln w="9525" cap="flat" cmpd="sng">
              <a:solidFill>
                <a:schemeClr val="tx2"/>
              </a:solidFill>
              <a:prstDash val="solid"/>
              <a:headEnd type="none" w="med" len="med"/>
              <a:tailEnd type="triangle" w="med" len="med"/>
            </a:ln>
          </p:spPr>
        </p:sp>
        <p:sp>
          <p:nvSpPr>
            <p:cNvPr id="1234969" name="直接连接符 1234968"/>
            <p:cNvSpPr/>
            <p:nvPr/>
          </p:nvSpPr>
          <p:spPr>
            <a:xfrm flipV="1">
              <a:off x="2108" y="2213"/>
              <a:ext cx="238" cy="174"/>
            </a:xfrm>
            <a:prstGeom prst="line">
              <a:avLst/>
            </a:prstGeom>
            <a:ln w="9525" cap="flat" cmpd="sng">
              <a:solidFill>
                <a:schemeClr val="tx2"/>
              </a:solidFill>
              <a:prstDash val="solid"/>
              <a:headEnd type="none" w="med" len="med"/>
              <a:tailEnd type="triangle" w="med" len="med"/>
            </a:ln>
          </p:spPr>
        </p:sp>
        <p:sp>
          <p:nvSpPr>
            <p:cNvPr id="1234970" name="直接连接符 1234969"/>
            <p:cNvSpPr/>
            <p:nvPr/>
          </p:nvSpPr>
          <p:spPr>
            <a:xfrm flipH="1" flipV="1">
              <a:off x="1986" y="2841"/>
              <a:ext cx="272" cy="272"/>
            </a:xfrm>
            <a:prstGeom prst="line">
              <a:avLst/>
            </a:prstGeom>
            <a:ln w="9525" cap="flat" cmpd="sng">
              <a:solidFill>
                <a:schemeClr val="tx2"/>
              </a:solidFill>
              <a:prstDash val="solid"/>
              <a:headEnd type="none" w="med" len="med"/>
              <a:tailEnd type="triangle" w="med" len="med"/>
            </a:ln>
          </p:spPr>
        </p:sp>
        <p:sp>
          <p:nvSpPr>
            <p:cNvPr id="1234971" name="矩形 1234970"/>
            <p:cNvSpPr/>
            <p:nvPr/>
          </p:nvSpPr>
          <p:spPr>
            <a:xfrm>
              <a:off x="1927" y="1505"/>
              <a:ext cx="861" cy="212"/>
            </a:xfrm>
            <a:prstGeom prst="rect">
              <a:avLst/>
            </a:prstGeom>
            <a:solidFill>
              <a:srgbClr val="00FF00"/>
            </a:solidFill>
            <a:ln w="9525" cap="flat" cmpd="sng">
              <a:solidFill>
                <a:srgbClr val="000000"/>
              </a:solidFill>
              <a:prstDash val="solid"/>
              <a:miter/>
              <a:headEnd type="none" w="med" len="med"/>
              <a:tailEnd type="none" w="med" len="med"/>
            </a:ln>
          </p:spPr>
          <p:txBody>
            <a:bodyPr/>
            <a:p>
              <a:pPr algn="ctr">
                <a:spcBef>
                  <a:spcPct val="0"/>
                </a:spcBef>
              </a:pPr>
              <a:r>
                <a:rPr lang="zh-CN" altLang="en-US" sz="1400" dirty="0">
                  <a:latin typeface="Times New Roman" panose="02020603050405020304" pitchFamily="18" charset="0"/>
                </a:rPr>
                <a:t>二级参考文献</a:t>
              </a:r>
              <a:endParaRPr lang="zh-CN" altLang="en-US" sz="1400" b="0" dirty="0">
                <a:latin typeface="Verdana" panose="020B0604030504040204" pitchFamily="34" charset="0"/>
              </a:endParaRPr>
            </a:p>
          </p:txBody>
        </p:sp>
        <p:sp>
          <p:nvSpPr>
            <p:cNvPr id="1234972" name="矩形 1234971"/>
            <p:cNvSpPr/>
            <p:nvPr/>
          </p:nvSpPr>
          <p:spPr>
            <a:xfrm>
              <a:off x="3245" y="1505"/>
              <a:ext cx="601" cy="212"/>
            </a:xfrm>
            <a:prstGeom prst="rect">
              <a:avLst/>
            </a:prstGeom>
            <a:solidFill>
              <a:srgbClr val="00FF00"/>
            </a:solidFill>
            <a:ln w="9525" cap="flat" cmpd="sng">
              <a:solidFill>
                <a:srgbClr val="000000"/>
              </a:solidFill>
              <a:prstDash val="solid"/>
              <a:miter/>
              <a:headEnd type="none" w="med" len="med"/>
              <a:tailEnd type="none" w="med" len="med"/>
            </a:ln>
          </p:spPr>
          <p:txBody>
            <a:bodyPr/>
            <a:p>
              <a:pPr algn="ctr">
                <a:spcBef>
                  <a:spcPct val="0"/>
                </a:spcBef>
              </a:pPr>
              <a:r>
                <a:rPr lang="zh-CN" altLang="en-US" sz="1400" dirty="0">
                  <a:latin typeface="Times New Roman" panose="02020603050405020304" pitchFamily="18" charset="0"/>
                </a:rPr>
                <a:t>相似文献</a:t>
              </a:r>
              <a:endParaRPr lang="zh-CN" altLang="en-US" sz="1400" b="0" dirty="0">
                <a:latin typeface="Verdana" panose="020B0604030504040204" pitchFamily="34" charset="0"/>
              </a:endParaRPr>
            </a:p>
          </p:txBody>
        </p:sp>
        <p:sp>
          <p:nvSpPr>
            <p:cNvPr id="1234973" name="矩形 1234972"/>
            <p:cNvSpPr/>
            <p:nvPr/>
          </p:nvSpPr>
          <p:spPr>
            <a:xfrm>
              <a:off x="1941" y="3560"/>
              <a:ext cx="862" cy="212"/>
            </a:xfrm>
            <a:prstGeom prst="rect">
              <a:avLst/>
            </a:prstGeom>
            <a:solidFill>
              <a:srgbClr val="00CCFF"/>
            </a:solidFill>
            <a:ln w="9525" cap="flat" cmpd="sng">
              <a:solidFill>
                <a:srgbClr val="000000"/>
              </a:solidFill>
              <a:prstDash val="solid"/>
              <a:miter/>
              <a:headEnd type="none" w="med" len="med"/>
              <a:tailEnd type="none" w="med" len="med"/>
            </a:ln>
          </p:spPr>
          <p:txBody>
            <a:bodyPr/>
            <a:p>
              <a:pPr algn="ctr">
                <a:spcBef>
                  <a:spcPct val="0"/>
                </a:spcBef>
              </a:pPr>
              <a:r>
                <a:rPr lang="zh-CN" altLang="en-US" sz="1400" dirty="0">
                  <a:latin typeface="Times New Roman" panose="02020603050405020304" pitchFamily="18" charset="0"/>
                </a:rPr>
                <a:t>二级引证文献</a:t>
              </a:r>
              <a:endParaRPr lang="zh-CN" altLang="en-US" sz="1400" b="0" dirty="0">
                <a:latin typeface="Verdana" panose="020B0604030504040204" pitchFamily="34" charset="0"/>
              </a:endParaRPr>
            </a:p>
          </p:txBody>
        </p:sp>
        <p:sp>
          <p:nvSpPr>
            <p:cNvPr id="1234974" name="矩形 1234973"/>
            <p:cNvSpPr/>
            <p:nvPr/>
          </p:nvSpPr>
          <p:spPr>
            <a:xfrm>
              <a:off x="3690" y="3560"/>
              <a:ext cx="822" cy="212"/>
            </a:xfrm>
            <a:prstGeom prst="rect">
              <a:avLst/>
            </a:prstGeom>
            <a:solidFill>
              <a:srgbClr val="00CCFF"/>
            </a:solidFill>
            <a:ln w="9525" cap="flat" cmpd="sng">
              <a:solidFill>
                <a:srgbClr val="000000"/>
              </a:solidFill>
              <a:prstDash val="solid"/>
              <a:miter/>
              <a:headEnd type="none" w="med" len="med"/>
              <a:tailEnd type="none" w="med" len="med"/>
            </a:ln>
          </p:spPr>
          <p:txBody>
            <a:bodyPr/>
            <a:p>
              <a:pPr algn="ctr">
                <a:spcBef>
                  <a:spcPct val="0"/>
                </a:spcBef>
              </a:pPr>
              <a:r>
                <a:rPr lang="zh-CN" altLang="en-US" sz="1400" dirty="0">
                  <a:latin typeface="Times New Roman" panose="02020603050405020304" pitchFamily="18" charset="0"/>
                </a:rPr>
                <a:t>读者推荐文献</a:t>
              </a:r>
              <a:endParaRPr lang="zh-CN" altLang="en-US" sz="1400" b="0" dirty="0">
                <a:latin typeface="Verdana" panose="020B0604030504040204" pitchFamily="34" charset="0"/>
              </a:endParaRPr>
            </a:p>
          </p:txBody>
        </p:sp>
        <p:sp>
          <p:nvSpPr>
            <p:cNvPr id="1234975" name="直接连接符 1234974"/>
            <p:cNvSpPr/>
            <p:nvPr/>
          </p:nvSpPr>
          <p:spPr>
            <a:xfrm flipH="1" flipV="1">
              <a:off x="2427" y="3276"/>
              <a:ext cx="164" cy="284"/>
            </a:xfrm>
            <a:prstGeom prst="line">
              <a:avLst/>
            </a:prstGeom>
            <a:ln w="9525" cap="flat" cmpd="sng">
              <a:solidFill>
                <a:schemeClr val="tx2"/>
              </a:solidFill>
              <a:prstDash val="solid"/>
              <a:headEnd type="none" w="med" len="med"/>
              <a:tailEnd type="triangle" w="med" len="med"/>
            </a:ln>
          </p:spPr>
        </p:sp>
        <p:sp>
          <p:nvSpPr>
            <p:cNvPr id="1234976" name="直接连接符 1234975"/>
            <p:cNvSpPr/>
            <p:nvPr/>
          </p:nvSpPr>
          <p:spPr>
            <a:xfrm>
              <a:off x="3198" y="2795"/>
              <a:ext cx="543" cy="862"/>
            </a:xfrm>
            <a:prstGeom prst="line">
              <a:avLst/>
            </a:prstGeom>
            <a:ln w="9525" cap="flat" cmpd="sng">
              <a:solidFill>
                <a:schemeClr val="tx2"/>
              </a:solidFill>
              <a:prstDash val="solid"/>
              <a:headEnd type="none" w="med" len="med"/>
              <a:tailEnd type="triangle" w="med" len="med"/>
            </a:ln>
          </p:spPr>
        </p:sp>
        <p:sp>
          <p:nvSpPr>
            <p:cNvPr id="1234977" name="直接连接符 1234976"/>
            <p:cNvSpPr/>
            <p:nvPr/>
          </p:nvSpPr>
          <p:spPr>
            <a:xfrm flipV="1">
              <a:off x="2427" y="1717"/>
              <a:ext cx="82" cy="284"/>
            </a:xfrm>
            <a:prstGeom prst="line">
              <a:avLst/>
            </a:prstGeom>
            <a:ln w="9525" cap="flat" cmpd="sng">
              <a:solidFill>
                <a:schemeClr val="tx2"/>
              </a:solidFill>
              <a:prstDash val="solid"/>
              <a:headEnd type="none" w="med" len="med"/>
              <a:tailEnd type="triangle" w="med" len="med"/>
            </a:ln>
          </p:spPr>
        </p:sp>
        <p:sp>
          <p:nvSpPr>
            <p:cNvPr id="1234978" name="直接连接符 1234977"/>
            <p:cNvSpPr/>
            <p:nvPr/>
          </p:nvSpPr>
          <p:spPr>
            <a:xfrm flipV="1">
              <a:off x="3152" y="2341"/>
              <a:ext cx="453" cy="137"/>
            </a:xfrm>
            <a:prstGeom prst="line">
              <a:avLst/>
            </a:prstGeom>
            <a:ln w="9525" cap="flat" cmpd="sng">
              <a:solidFill>
                <a:schemeClr val="tx2"/>
              </a:solidFill>
              <a:prstDash val="solid"/>
              <a:headEnd type="none" w="med" len="med"/>
              <a:tailEnd type="triangle" w="med" len="med"/>
            </a:ln>
          </p:spPr>
        </p:sp>
        <p:sp>
          <p:nvSpPr>
            <p:cNvPr id="1234979" name="矩形 1234978"/>
            <p:cNvSpPr/>
            <p:nvPr/>
          </p:nvSpPr>
          <p:spPr>
            <a:xfrm>
              <a:off x="2918" y="3064"/>
              <a:ext cx="164" cy="75"/>
            </a:xfrm>
            <a:prstGeom prst="rect">
              <a:avLst/>
            </a:prstGeom>
          </p:spPr>
          <p:txBody>
            <a:bodyPr wrap="none" fromWordArt="1">
              <a:prstTxWarp prst="textPlain">
                <a:avLst>
                  <a:gd name="adj" fmla="val 50000"/>
                </a:avLst>
              </a:prstTxWarp>
              <a:normAutofit/>
            </a:bodyPr>
            <a:p>
              <a:pPr algn="ctr"/>
              <a:r>
                <a:rPr lang="zh-CN" altLang="en-US" sz="800">
                  <a:ln w="9525" cap="flat" cmpd="sng">
                    <a:solidFill>
                      <a:schemeClr val="tx1"/>
                    </a:solidFill>
                    <a:prstDash val="solid"/>
                    <a:headEnd type="none" w="med" len="med"/>
                    <a:tailEnd type="none" w="med" len="med"/>
                  </a:ln>
                  <a:solidFill>
                    <a:srgbClr val="FFFFFF"/>
                  </a:solidFill>
                  <a:latin typeface="宋体" panose="02010600030101010101" pitchFamily="2" charset="-122"/>
                  <a:ea typeface="宋体" panose="02010600030101010101" pitchFamily="2" charset="-122"/>
                </a:rPr>
                <a:t>2005</a:t>
              </a:r>
              <a:endParaRPr lang="zh-CN" altLang="en-US" sz="800">
                <a:ln w="9525" cap="flat" cmpd="sng">
                  <a:solidFill>
                    <a:schemeClr val="tx1"/>
                  </a:solidFill>
                  <a:prstDash val="solid"/>
                  <a:headEnd type="none" w="med" len="med"/>
                  <a:tailEnd type="none" w="med" len="med"/>
                </a:ln>
                <a:solidFill>
                  <a:srgbClr val="FFFFFF"/>
                </a:solidFill>
                <a:latin typeface="宋体" panose="02010600030101010101" pitchFamily="2" charset="-122"/>
                <a:ea typeface="宋体" panose="02010600030101010101" pitchFamily="2" charset="-122"/>
              </a:endParaRPr>
            </a:p>
          </p:txBody>
        </p:sp>
      </p:grpSp>
      <p:sp>
        <p:nvSpPr>
          <p:cNvPr id="1234980" name="矩形 1234979"/>
          <p:cNvSpPr/>
          <p:nvPr/>
        </p:nvSpPr>
        <p:spPr>
          <a:xfrm>
            <a:off x="762000" y="4319588"/>
            <a:ext cx="990600" cy="2538412"/>
          </a:xfrm>
          <a:prstGeom prst="rect">
            <a:avLst/>
          </a:prstGeom>
          <a:solidFill>
            <a:schemeClr val="accent1"/>
          </a:solidFill>
          <a:ln w="9525" cap="flat" cmpd="sng">
            <a:solidFill>
              <a:schemeClr val="tx1"/>
            </a:solidFill>
            <a:prstDash val="solid"/>
            <a:miter/>
            <a:headEnd type="none" w="med" len="med"/>
            <a:tailEnd type="none" w="med" len="med"/>
          </a:ln>
        </p:spPr>
        <p:txBody>
          <a:bodyPr anchor="ctr">
            <a:spAutoFit/>
          </a:bodyPr>
          <a:p>
            <a:pPr algn="ctr">
              <a:spcBef>
                <a:spcPct val="50000"/>
              </a:spcBef>
            </a:pPr>
            <a:r>
              <a:rPr lang="zh-CN" altLang="en-US" sz="3200" dirty="0">
                <a:latin typeface="黑体" panose="02010609060101010101" pitchFamily="2" charset="-122"/>
                <a:ea typeface="黑体" panose="02010609060101010101" pitchFamily="2" charset="-122"/>
              </a:rPr>
              <a:t>知网节作用</a:t>
            </a:r>
            <a:endParaRPr lang="zh-CN" altLang="en-US" sz="3200" dirty="0">
              <a:latin typeface="黑体" panose="02010609060101010101" pitchFamily="2" charset="-122"/>
              <a:ea typeface="黑体" panose="02010609060101010101" pitchFamily="2" charset="-122"/>
            </a:endParaRPr>
          </a:p>
        </p:txBody>
      </p:sp>
      <p:sp>
        <p:nvSpPr>
          <p:cNvPr id="1234981" name="矩形 1234980"/>
          <p:cNvSpPr/>
          <p:nvPr/>
        </p:nvSpPr>
        <p:spPr>
          <a:xfrm>
            <a:off x="1981200" y="4800600"/>
            <a:ext cx="4038600" cy="466725"/>
          </a:xfrm>
          <a:prstGeom prst="rect">
            <a:avLst/>
          </a:prstGeom>
          <a:solidFill>
            <a:schemeClr val="accent1"/>
          </a:solidFill>
          <a:ln w="9525" cap="flat" cmpd="sng">
            <a:solidFill>
              <a:schemeClr val="tx1"/>
            </a:solidFill>
            <a:prstDash val="solid"/>
            <a:miter/>
            <a:headEnd type="none" w="med" len="med"/>
            <a:tailEnd type="none" w="med" len="med"/>
          </a:ln>
        </p:spPr>
        <p:txBody>
          <a:bodyPr anchor="ctr">
            <a:spAutoFit/>
          </a:bodyPr>
          <a:p>
            <a:pPr algn="ctr">
              <a:spcBef>
                <a:spcPct val="50000"/>
              </a:spcBef>
            </a:pPr>
            <a:r>
              <a:rPr lang="en-US" altLang="zh-CN" sz="2400" b="0" dirty="0">
                <a:latin typeface="黑体" panose="02010609060101010101" pitchFamily="2" charset="-122"/>
                <a:ea typeface="黑体" panose="02010609060101010101" pitchFamily="2" charset="-122"/>
              </a:rPr>
              <a:t>1 </a:t>
            </a:r>
            <a:r>
              <a:rPr lang="zh-CN" altLang="en-US" sz="2400" b="0" dirty="0">
                <a:latin typeface="黑体" panose="02010609060101010101" pitchFamily="2" charset="-122"/>
                <a:ea typeface="黑体" panose="02010609060101010101" pitchFamily="2" charset="-122"/>
              </a:rPr>
              <a:t>一本系统的专题教科书</a:t>
            </a:r>
            <a:endParaRPr lang="zh-CN" altLang="en-US" sz="2400" b="0" dirty="0">
              <a:latin typeface="黑体" panose="02010609060101010101" pitchFamily="2" charset="-122"/>
              <a:ea typeface="黑体" panose="02010609060101010101" pitchFamily="2" charset="-122"/>
            </a:endParaRPr>
          </a:p>
        </p:txBody>
      </p:sp>
      <p:sp>
        <p:nvSpPr>
          <p:cNvPr id="1234982" name="矩形 1234981"/>
          <p:cNvSpPr/>
          <p:nvPr/>
        </p:nvSpPr>
        <p:spPr>
          <a:xfrm>
            <a:off x="3429000" y="5562600"/>
            <a:ext cx="4179888" cy="466725"/>
          </a:xfrm>
          <a:prstGeom prst="rect">
            <a:avLst/>
          </a:prstGeom>
          <a:solidFill>
            <a:schemeClr val="accent1"/>
          </a:solidFill>
          <a:ln w="9525" cap="flat" cmpd="sng">
            <a:solidFill>
              <a:schemeClr val="tx1"/>
            </a:solidFill>
            <a:prstDash val="solid"/>
            <a:miter/>
            <a:headEnd type="none" w="med" len="med"/>
            <a:tailEnd type="none" w="med" len="med"/>
          </a:ln>
        </p:spPr>
        <p:txBody>
          <a:bodyPr anchor="ctr">
            <a:spAutoFit/>
          </a:bodyPr>
          <a:p>
            <a:pPr algn="ctr">
              <a:spcBef>
                <a:spcPct val="50000"/>
              </a:spcBef>
            </a:pPr>
            <a:r>
              <a:rPr lang="en-US" altLang="zh-CN" sz="2400" b="0" dirty="0">
                <a:latin typeface="黑体" panose="02010609060101010101" pitchFamily="2" charset="-122"/>
                <a:ea typeface="黑体" panose="02010609060101010101" pitchFamily="2" charset="-122"/>
              </a:rPr>
              <a:t>2 </a:t>
            </a:r>
            <a:r>
              <a:rPr lang="zh-CN" altLang="en-US" sz="2400" b="0" dirty="0">
                <a:latin typeface="黑体" panose="02010609060101010101" pitchFamily="2" charset="-122"/>
                <a:ea typeface="黑体" panose="02010609060101010101" pitchFamily="2" charset="-122"/>
              </a:rPr>
              <a:t>一个强大的检索平台</a:t>
            </a:r>
            <a:endParaRPr lang="zh-CN" altLang="en-US" sz="2400" b="0" dirty="0">
              <a:latin typeface="黑体" panose="02010609060101010101" pitchFamily="2" charset="-122"/>
              <a:ea typeface="黑体" panose="02010609060101010101" pitchFamily="2" charset="-122"/>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234950"/>
                                        </p:tgtEl>
                                        <p:attrNameLst>
                                          <p:attrName>style.visibility</p:attrName>
                                        </p:attrNameLst>
                                      </p:cBhvr>
                                      <p:to>
                                        <p:strVal val="visible"/>
                                      </p:to>
                                    </p:set>
                                    <p:animEffect transition="in" filter="blinds(horizontal)">
                                      <p:cBhvr>
                                        <p:cTn id="7" dur="500"/>
                                        <p:tgtEl>
                                          <p:spTgt spid="123495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1234980"/>
                                        </p:tgtEl>
                                        <p:attrNameLst>
                                          <p:attrName>style.visibility</p:attrName>
                                        </p:attrNameLst>
                                      </p:cBhvr>
                                      <p:to>
                                        <p:strVal val="visible"/>
                                      </p:to>
                                    </p:set>
                                    <p:anim calcmode="lin" valueType="num">
                                      <p:cBhvr additive="base">
                                        <p:cTn id="12" dur="500" fill="hold"/>
                                        <p:tgtEl>
                                          <p:spTgt spid="1234980"/>
                                        </p:tgtEl>
                                        <p:attrNameLst>
                                          <p:attrName>ppt_x</p:attrName>
                                        </p:attrNameLst>
                                      </p:cBhvr>
                                      <p:tavLst>
                                        <p:tav tm="0">
                                          <p:val>
                                            <p:strVal val="0-#ppt_w/2"/>
                                          </p:val>
                                        </p:tav>
                                        <p:tav tm="100000">
                                          <p:val>
                                            <p:strVal val="#ppt_x"/>
                                          </p:val>
                                        </p:tav>
                                      </p:tavLst>
                                    </p:anim>
                                    <p:anim calcmode="lin" valueType="num">
                                      <p:cBhvr additive="base">
                                        <p:cTn id="13" dur="500" fill="hold"/>
                                        <p:tgtEl>
                                          <p:spTgt spid="1234980"/>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2" fill="hold" grpId="0" nodeType="clickEffect">
                                  <p:stCondLst>
                                    <p:cond delay="0"/>
                                  </p:stCondLst>
                                  <p:childTnLst>
                                    <p:set>
                                      <p:cBhvr>
                                        <p:cTn id="17" dur="1" fill="hold">
                                          <p:stCondLst>
                                            <p:cond delay="0"/>
                                          </p:stCondLst>
                                        </p:cTn>
                                        <p:tgtEl>
                                          <p:spTgt spid="1234981"/>
                                        </p:tgtEl>
                                        <p:attrNameLst>
                                          <p:attrName>style.visibility</p:attrName>
                                        </p:attrNameLst>
                                      </p:cBhvr>
                                      <p:to>
                                        <p:strVal val="visible"/>
                                      </p:to>
                                    </p:set>
                                    <p:anim calcmode="lin" valueType="num">
                                      <p:cBhvr additive="base">
                                        <p:cTn id="18" dur="500" fill="hold"/>
                                        <p:tgtEl>
                                          <p:spTgt spid="1234981"/>
                                        </p:tgtEl>
                                        <p:attrNameLst>
                                          <p:attrName>ppt_x</p:attrName>
                                        </p:attrNameLst>
                                      </p:cBhvr>
                                      <p:tavLst>
                                        <p:tav tm="0">
                                          <p:val>
                                            <p:strVal val="1+#ppt_w/2"/>
                                          </p:val>
                                        </p:tav>
                                        <p:tav tm="100000">
                                          <p:val>
                                            <p:strVal val="#ppt_x"/>
                                          </p:val>
                                        </p:tav>
                                      </p:tavLst>
                                    </p:anim>
                                    <p:anim calcmode="lin" valueType="num">
                                      <p:cBhvr additive="base">
                                        <p:cTn id="19" dur="500" fill="hold"/>
                                        <p:tgtEl>
                                          <p:spTgt spid="1234981"/>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2" fill="hold" grpId="0" nodeType="clickEffect">
                                  <p:stCondLst>
                                    <p:cond delay="0"/>
                                  </p:stCondLst>
                                  <p:childTnLst>
                                    <p:set>
                                      <p:cBhvr>
                                        <p:cTn id="23" dur="1" fill="hold">
                                          <p:stCondLst>
                                            <p:cond delay="0"/>
                                          </p:stCondLst>
                                        </p:cTn>
                                        <p:tgtEl>
                                          <p:spTgt spid="1234982"/>
                                        </p:tgtEl>
                                        <p:attrNameLst>
                                          <p:attrName>style.visibility</p:attrName>
                                        </p:attrNameLst>
                                      </p:cBhvr>
                                      <p:to>
                                        <p:strVal val="visible"/>
                                      </p:to>
                                    </p:set>
                                    <p:anim calcmode="lin" valueType="num">
                                      <p:cBhvr additive="base">
                                        <p:cTn id="24" dur="500" fill="hold"/>
                                        <p:tgtEl>
                                          <p:spTgt spid="1234982"/>
                                        </p:tgtEl>
                                        <p:attrNameLst>
                                          <p:attrName>ppt_x</p:attrName>
                                        </p:attrNameLst>
                                      </p:cBhvr>
                                      <p:tavLst>
                                        <p:tav tm="0">
                                          <p:val>
                                            <p:strVal val="1+#ppt_w/2"/>
                                          </p:val>
                                        </p:tav>
                                        <p:tav tm="100000">
                                          <p:val>
                                            <p:strVal val="#ppt_x"/>
                                          </p:val>
                                        </p:tav>
                                      </p:tavLst>
                                    </p:anim>
                                    <p:anim calcmode="lin" valueType="num">
                                      <p:cBhvr additive="base">
                                        <p:cTn id="25" dur="500" fill="hold"/>
                                        <p:tgtEl>
                                          <p:spTgt spid="123498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4980" grpId="0" animBg="1"/>
      <p:bldP spid="1234981" grpId="0" animBg="1"/>
      <p:bldP spid="1234982"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35970" name="标题 1235969"/>
          <p:cNvSpPr>
            <a:spLocks noGrp="1"/>
          </p:cNvSpPr>
          <p:nvPr>
            <p:ph type="ctrTitle"/>
          </p:nvPr>
        </p:nvSpPr>
        <p:spPr>
          <a:xfrm>
            <a:off x="685800" y="2286000"/>
            <a:ext cx="7772400" cy="1143000"/>
          </a:xfrm>
        </p:spPr>
        <p:txBody>
          <a:bodyPr lIns="92075" tIns="46038" rIns="92075" bIns="46038" anchor="t" anchorCtr="1">
            <a:spAutoFit/>
          </a:bodyPr>
          <a:p>
            <a:pPr defTabSz="914400">
              <a:buClrTx/>
              <a:buSzTx/>
              <a:buFontTx/>
            </a:pPr>
            <a:endParaRPr sz="4800" kern="1200" baseline="0" dirty="0">
              <a:latin typeface="Arial" panose="020B0604020202020204" pitchFamily="34" charset="0"/>
              <a:ea typeface="宋体" panose="02010600030101010101" pitchFamily="2" charset="-122"/>
            </a:endParaRPr>
          </a:p>
        </p:txBody>
      </p:sp>
      <p:sp>
        <p:nvSpPr>
          <p:cNvPr id="1235971" name="副标题 1235970"/>
          <p:cNvSpPr>
            <a:spLocks noGrp="1"/>
          </p:cNvSpPr>
          <p:nvPr>
            <p:ph type="subTitle" idx="1"/>
          </p:nvPr>
        </p:nvSpPr>
        <p:spPr>
          <a:xfrm>
            <a:off x="1371600" y="3886200"/>
            <a:ext cx="6400800" cy="1752600"/>
          </a:xfrm>
        </p:spPr>
        <p:txBody>
          <a:bodyPr lIns="92075" tIns="46038" rIns="92075" bIns="46038" anchor="t" anchorCtr="1">
            <a:spAutoFit/>
          </a:bodyPr>
          <a:p>
            <a:pPr defTabSz="914400">
              <a:buSzPct val="75000"/>
            </a:pPr>
            <a:endParaRPr sz="3200" kern="1200" baseline="0" dirty="0">
              <a:latin typeface="Times New Roman" panose="02020603050405020304" pitchFamily="18" charset="0"/>
              <a:ea typeface="宋体" panose="02010600030101010101" pitchFamily="2" charset="-122"/>
            </a:endParaRPr>
          </a:p>
        </p:txBody>
      </p:sp>
      <p:pic>
        <p:nvPicPr>
          <p:cNvPr id="1235972" name="图片 1235971" descr="PPT"/>
          <p:cNvPicPr>
            <a:picLocks noChangeAspect="1"/>
          </p:cNvPicPr>
          <p:nvPr/>
        </p:nvPicPr>
        <p:blipFill>
          <a:blip r:embed="rId1"/>
          <a:stretch>
            <a:fillRect/>
          </a:stretch>
        </p:blipFill>
        <p:spPr>
          <a:xfrm>
            <a:off x="0" y="0"/>
            <a:ext cx="9144000" cy="6858000"/>
          </a:xfrm>
          <a:prstGeom prst="rect">
            <a:avLst/>
          </a:prstGeom>
          <a:noFill/>
          <a:ln w="9525">
            <a:noFill/>
          </a:ln>
        </p:spPr>
      </p:pic>
      <p:pic>
        <p:nvPicPr>
          <p:cNvPr id="1235973" name="图片 1235972" descr="PPT2"/>
          <p:cNvPicPr>
            <a:picLocks noChangeAspect="1"/>
          </p:cNvPicPr>
          <p:nvPr/>
        </p:nvPicPr>
        <p:blipFill>
          <a:blip r:embed="rId2"/>
          <a:stretch>
            <a:fillRect/>
          </a:stretch>
        </p:blipFill>
        <p:spPr>
          <a:xfrm>
            <a:off x="0" y="0"/>
            <a:ext cx="1749425" cy="560388"/>
          </a:xfrm>
          <a:prstGeom prst="rect">
            <a:avLst/>
          </a:prstGeom>
          <a:noFill/>
          <a:ln w="9525">
            <a:noFill/>
          </a:ln>
        </p:spPr>
      </p:pic>
      <p:sp>
        <p:nvSpPr>
          <p:cNvPr id="1235974" name="矩形 1235973"/>
          <p:cNvSpPr/>
          <p:nvPr/>
        </p:nvSpPr>
        <p:spPr>
          <a:xfrm>
            <a:off x="4479925" y="3048000"/>
            <a:ext cx="184150" cy="762000"/>
          </a:xfrm>
          <a:prstGeom prst="rect">
            <a:avLst/>
          </a:prstGeom>
          <a:noFill/>
          <a:ln w="9525">
            <a:noFill/>
          </a:ln>
        </p:spPr>
        <p:txBody>
          <a:bodyPr wrap="none" anchor="t">
            <a:spAutoFit/>
          </a:bodyPr>
          <a:p>
            <a:pPr>
              <a:spcBef>
                <a:spcPct val="0"/>
              </a:spcBef>
            </a:pPr>
            <a:endParaRPr sz="4400" b="0" dirty="0">
              <a:solidFill>
                <a:schemeClr val="tx2"/>
              </a:solidFill>
              <a:latin typeface="Times New Roman" panose="02020603050405020304" pitchFamily="18" charset="0"/>
            </a:endParaRPr>
          </a:p>
        </p:txBody>
      </p:sp>
      <p:pic>
        <p:nvPicPr>
          <p:cNvPr id="1235975" name="图片 1235974" descr="教科书"/>
          <p:cNvPicPr>
            <a:picLocks noChangeAspect="1"/>
          </p:cNvPicPr>
          <p:nvPr/>
        </p:nvPicPr>
        <p:blipFill>
          <a:blip r:embed="rId3"/>
          <a:stretch>
            <a:fillRect/>
          </a:stretch>
        </p:blipFill>
        <p:spPr>
          <a:xfrm>
            <a:off x="457200" y="2209800"/>
            <a:ext cx="3581400" cy="3581400"/>
          </a:xfrm>
          <a:prstGeom prst="rect">
            <a:avLst/>
          </a:prstGeom>
          <a:noFill/>
          <a:ln w="9525">
            <a:noFill/>
          </a:ln>
        </p:spPr>
      </p:pic>
      <p:sp>
        <p:nvSpPr>
          <p:cNvPr id="1235976" name="矩形 1235975"/>
          <p:cNvSpPr/>
          <p:nvPr/>
        </p:nvSpPr>
        <p:spPr>
          <a:xfrm>
            <a:off x="838200" y="2743200"/>
            <a:ext cx="1295400" cy="304800"/>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p>
            <a:pPr algn="ctr">
              <a:spcBef>
                <a:spcPct val="0"/>
              </a:spcBef>
            </a:pPr>
            <a:r>
              <a:rPr lang="zh-CN" altLang="en-US" sz="1800" b="0" dirty="0">
                <a:latin typeface="Arial" panose="020B0604020202020204" pitchFamily="34" charset="0"/>
              </a:rPr>
              <a:t>发展历史</a:t>
            </a:r>
            <a:endParaRPr lang="zh-CN" altLang="en-US" sz="1800" b="0" dirty="0">
              <a:latin typeface="Arial" panose="020B0604020202020204" pitchFamily="34" charset="0"/>
            </a:endParaRPr>
          </a:p>
        </p:txBody>
      </p:sp>
      <p:sp>
        <p:nvSpPr>
          <p:cNvPr id="1235977" name="矩形 1235976"/>
          <p:cNvSpPr/>
          <p:nvPr/>
        </p:nvSpPr>
        <p:spPr>
          <a:xfrm>
            <a:off x="2362200" y="2743200"/>
            <a:ext cx="1295400" cy="304800"/>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p>
            <a:pPr algn="ctr">
              <a:spcBef>
                <a:spcPct val="0"/>
              </a:spcBef>
            </a:pPr>
            <a:r>
              <a:rPr lang="zh-CN" altLang="en-US" sz="1800" b="0" dirty="0">
                <a:latin typeface="Arial" panose="020B0604020202020204" pitchFamily="34" charset="0"/>
              </a:rPr>
              <a:t>研究背景</a:t>
            </a:r>
            <a:endParaRPr lang="zh-CN" altLang="en-US" sz="1800" b="0" dirty="0">
              <a:latin typeface="Arial" panose="020B0604020202020204" pitchFamily="34" charset="0"/>
            </a:endParaRPr>
          </a:p>
        </p:txBody>
      </p:sp>
      <p:sp>
        <p:nvSpPr>
          <p:cNvPr id="1235978" name="矩形 1235977"/>
          <p:cNvSpPr/>
          <p:nvPr/>
        </p:nvSpPr>
        <p:spPr>
          <a:xfrm>
            <a:off x="838200" y="3581400"/>
            <a:ext cx="1295400" cy="304800"/>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p>
            <a:pPr algn="ctr">
              <a:spcBef>
                <a:spcPct val="0"/>
              </a:spcBef>
            </a:pPr>
            <a:r>
              <a:rPr lang="zh-CN" altLang="en-US" sz="1800" b="0" dirty="0">
                <a:latin typeface="Arial" panose="020B0604020202020204" pitchFamily="34" charset="0"/>
              </a:rPr>
              <a:t>目前进展</a:t>
            </a:r>
            <a:endParaRPr lang="zh-CN" altLang="en-US" sz="1800" b="0" dirty="0">
              <a:latin typeface="Arial" panose="020B0604020202020204" pitchFamily="34" charset="0"/>
            </a:endParaRPr>
          </a:p>
        </p:txBody>
      </p:sp>
      <p:sp>
        <p:nvSpPr>
          <p:cNvPr id="1235979" name="矩形 1235978"/>
          <p:cNvSpPr/>
          <p:nvPr/>
        </p:nvSpPr>
        <p:spPr>
          <a:xfrm>
            <a:off x="2362200" y="3581400"/>
            <a:ext cx="1295400" cy="304800"/>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p>
            <a:pPr algn="ctr">
              <a:spcBef>
                <a:spcPct val="0"/>
              </a:spcBef>
            </a:pPr>
            <a:r>
              <a:rPr lang="zh-CN" altLang="en-US" sz="1800" b="0" dirty="0">
                <a:latin typeface="Arial" panose="020B0604020202020204" pitchFamily="34" charset="0"/>
              </a:rPr>
              <a:t>研究现状</a:t>
            </a:r>
            <a:endParaRPr lang="zh-CN" altLang="en-US" sz="1800" b="0" dirty="0">
              <a:latin typeface="Arial" panose="020B0604020202020204" pitchFamily="34" charset="0"/>
            </a:endParaRPr>
          </a:p>
        </p:txBody>
      </p:sp>
      <p:sp>
        <p:nvSpPr>
          <p:cNvPr id="1235980" name="矩形 1235979"/>
          <p:cNvSpPr/>
          <p:nvPr/>
        </p:nvSpPr>
        <p:spPr>
          <a:xfrm>
            <a:off x="838200" y="4419600"/>
            <a:ext cx="1295400" cy="304800"/>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p>
            <a:pPr algn="ctr">
              <a:spcBef>
                <a:spcPct val="0"/>
              </a:spcBef>
            </a:pPr>
            <a:r>
              <a:rPr lang="zh-CN" altLang="en-US" sz="1800" b="0" dirty="0">
                <a:latin typeface="Arial" panose="020B0604020202020204" pitchFamily="34" charset="0"/>
              </a:rPr>
              <a:t>发展方向</a:t>
            </a:r>
            <a:endParaRPr lang="zh-CN" altLang="en-US" sz="1800" b="0" dirty="0">
              <a:latin typeface="Arial" panose="020B0604020202020204" pitchFamily="34" charset="0"/>
            </a:endParaRPr>
          </a:p>
        </p:txBody>
      </p:sp>
      <p:sp>
        <p:nvSpPr>
          <p:cNvPr id="1235981" name="矩形 1235980"/>
          <p:cNvSpPr/>
          <p:nvPr/>
        </p:nvSpPr>
        <p:spPr>
          <a:xfrm>
            <a:off x="2362200" y="4419600"/>
            <a:ext cx="1295400" cy="304800"/>
          </a:xfrm>
          <a:prstGeom prst="rect">
            <a:avLst/>
          </a:prstGeom>
          <a:solidFill>
            <a:schemeClr val="accent1"/>
          </a:solidFill>
          <a:ln w="9525" cap="flat" cmpd="sng">
            <a:solidFill>
              <a:schemeClr val="tx1"/>
            </a:solidFill>
            <a:prstDash val="solid"/>
            <a:miter/>
            <a:headEnd type="none" w="med" len="med"/>
            <a:tailEnd type="none" w="med" len="med"/>
          </a:ln>
        </p:spPr>
        <p:txBody>
          <a:bodyPr wrap="none" anchor="ctr"/>
          <a:p>
            <a:pPr algn="ctr">
              <a:spcBef>
                <a:spcPct val="0"/>
              </a:spcBef>
            </a:pPr>
            <a:r>
              <a:rPr lang="zh-CN" altLang="en-US" sz="1800" b="0" dirty="0">
                <a:latin typeface="Arial" panose="020B0604020202020204" pitchFamily="34" charset="0"/>
              </a:rPr>
              <a:t>后继研究</a:t>
            </a:r>
            <a:endParaRPr lang="zh-CN" altLang="en-US" sz="1800" b="0" dirty="0">
              <a:latin typeface="Arial" panose="020B0604020202020204" pitchFamily="34" charset="0"/>
            </a:endParaRPr>
          </a:p>
        </p:txBody>
      </p:sp>
      <p:sp>
        <p:nvSpPr>
          <p:cNvPr id="1235982" name="直接连接符 1235981"/>
          <p:cNvSpPr/>
          <p:nvPr/>
        </p:nvSpPr>
        <p:spPr>
          <a:xfrm flipH="1">
            <a:off x="3657600" y="2057400"/>
            <a:ext cx="1752600" cy="762000"/>
          </a:xfrm>
          <a:prstGeom prst="line">
            <a:avLst/>
          </a:prstGeom>
          <a:ln w="38100" cap="flat" cmpd="sng">
            <a:solidFill>
              <a:schemeClr val="tx1"/>
            </a:solidFill>
            <a:prstDash val="solid"/>
            <a:headEnd type="none" w="med" len="med"/>
            <a:tailEnd type="triangle" w="med" len="med"/>
          </a:ln>
        </p:spPr>
      </p:sp>
      <p:sp>
        <p:nvSpPr>
          <p:cNvPr id="1235983" name="直接连接符 1235982"/>
          <p:cNvSpPr/>
          <p:nvPr/>
        </p:nvSpPr>
        <p:spPr>
          <a:xfrm flipH="1" flipV="1">
            <a:off x="3657600" y="2819400"/>
            <a:ext cx="1600200" cy="76200"/>
          </a:xfrm>
          <a:prstGeom prst="line">
            <a:avLst/>
          </a:prstGeom>
          <a:ln w="38100" cap="flat" cmpd="sng">
            <a:solidFill>
              <a:schemeClr val="tx1"/>
            </a:solidFill>
            <a:prstDash val="solid"/>
            <a:headEnd type="none" w="med" len="med"/>
            <a:tailEnd type="triangle" w="med" len="med"/>
          </a:ln>
        </p:spPr>
      </p:sp>
      <p:sp>
        <p:nvSpPr>
          <p:cNvPr id="1235984" name="直接连接符 1235983"/>
          <p:cNvSpPr/>
          <p:nvPr/>
        </p:nvSpPr>
        <p:spPr>
          <a:xfrm flipH="1">
            <a:off x="3657600" y="3733800"/>
            <a:ext cx="838200" cy="0"/>
          </a:xfrm>
          <a:prstGeom prst="line">
            <a:avLst/>
          </a:prstGeom>
          <a:ln w="38100" cap="flat" cmpd="sng">
            <a:solidFill>
              <a:schemeClr val="tx1"/>
            </a:solidFill>
            <a:prstDash val="solid"/>
            <a:headEnd type="none" w="med" len="med"/>
            <a:tailEnd type="triangle" w="med" len="med"/>
          </a:ln>
        </p:spPr>
      </p:sp>
      <p:sp>
        <p:nvSpPr>
          <p:cNvPr id="1235985" name="直接连接符 1235984"/>
          <p:cNvSpPr/>
          <p:nvPr/>
        </p:nvSpPr>
        <p:spPr>
          <a:xfrm flipH="1" flipV="1">
            <a:off x="3810000" y="4572000"/>
            <a:ext cx="1447800" cy="76200"/>
          </a:xfrm>
          <a:prstGeom prst="line">
            <a:avLst/>
          </a:prstGeom>
          <a:ln w="38100" cap="flat" cmpd="sng">
            <a:solidFill>
              <a:schemeClr val="tx1"/>
            </a:solidFill>
            <a:prstDash val="solid"/>
            <a:headEnd type="none" w="med" len="med"/>
            <a:tailEnd type="triangle" w="med" len="med"/>
          </a:ln>
        </p:spPr>
      </p:sp>
      <p:sp>
        <p:nvSpPr>
          <p:cNvPr id="1235986" name="直接连接符 1235985"/>
          <p:cNvSpPr/>
          <p:nvPr/>
        </p:nvSpPr>
        <p:spPr>
          <a:xfrm flipH="1" flipV="1">
            <a:off x="3733800" y="4572000"/>
            <a:ext cx="1752600" cy="762000"/>
          </a:xfrm>
          <a:prstGeom prst="line">
            <a:avLst/>
          </a:prstGeom>
          <a:ln w="38100" cap="flat" cmpd="sng">
            <a:solidFill>
              <a:schemeClr val="tx1"/>
            </a:solidFill>
            <a:prstDash val="solid"/>
            <a:headEnd type="none" w="med" len="med"/>
            <a:tailEnd type="triangle" w="med" len="med"/>
          </a:ln>
        </p:spPr>
      </p:sp>
      <p:grpSp>
        <p:nvGrpSpPr>
          <p:cNvPr id="1235987" name="组合 1235986"/>
          <p:cNvGrpSpPr/>
          <p:nvPr/>
        </p:nvGrpSpPr>
        <p:grpSpPr>
          <a:xfrm>
            <a:off x="4648200" y="1844675"/>
            <a:ext cx="4495800" cy="3822700"/>
            <a:chOff x="1791" y="1434"/>
            <a:chExt cx="2721" cy="2408"/>
          </a:xfrm>
        </p:grpSpPr>
        <p:sp>
          <p:nvSpPr>
            <p:cNvPr id="1235988" name="直接连接符 1235987"/>
            <p:cNvSpPr/>
            <p:nvPr/>
          </p:nvSpPr>
          <p:spPr>
            <a:xfrm>
              <a:off x="3000" y="1576"/>
              <a:ext cx="0" cy="921"/>
            </a:xfrm>
            <a:prstGeom prst="line">
              <a:avLst/>
            </a:prstGeom>
            <a:ln w="38100" cap="flat" cmpd="sng">
              <a:solidFill>
                <a:schemeClr val="tx2"/>
              </a:solidFill>
              <a:prstDash val="solid"/>
              <a:headEnd type="none" w="med" len="med"/>
              <a:tailEnd type="none" w="med" len="med"/>
            </a:ln>
          </p:spPr>
        </p:sp>
        <p:sp>
          <p:nvSpPr>
            <p:cNvPr id="1235989" name="直接连接符 1235988"/>
            <p:cNvSpPr/>
            <p:nvPr/>
          </p:nvSpPr>
          <p:spPr>
            <a:xfrm>
              <a:off x="3000" y="2851"/>
              <a:ext cx="0" cy="991"/>
            </a:xfrm>
            <a:prstGeom prst="line">
              <a:avLst/>
            </a:prstGeom>
            <a:ln w="38100" cap="flat" cmpd="sng">
              <a:solidFill>
                <a:schemeClr val="tx2"/>
              </a:solidFill>
              <a:prstDash val="solid"/>
              <a:headEnd type="none" w="med" len="med"/>
              <a:tailEnd type="triangle" w="med" len="med"/>
            </a:ln>
          </p:spPr>
        </p:sp>
        <p:sp>
          <p:nvSpPr>
            <p:cNvPr id="1235990" name="矩形 1235989"/>
            <p:cNvSpPr/>
            <p:nvPr/>
          </p:nvSpPr>
          <p:spPr>
            <a:xfrm>
              <a:off x="2918" y="2072"/>
              <a:ext cx="164" cy="75"/>
            </a:xfrm>
            <a:prstGeom prst="rect">
              <a:avLst/>
            </a:prstGeom>
          </p:spPr>
          <p:txBody>
            <a:bodyPr wrap="none" fromWordArt="1">
              <a:prstTxWarp prst="textPlain">
                <a:avLst>
                  <a:gd name="adj" fmla="val 50000"/>
                </a:avLst>
              </a:prstTxWarp>
              <a:normAutofit/>
            </a:bodyPr>
            <a:p>
              <a:pPr algn="ctr"/>
              <a:r>
                <a:rPr lang="zh-CN" altLang="en-US" sz="800">
                  <a:ln w="9525" cap="flat" cmpd="sng">
                    <a:solidFill>
                      <a:schemeClr val="tx1"/>
                    </a:solidFill>
                    <a:prstDash val="solid"/>
                    <a:headEnd type="none" w="med" len="med"/>
                    <a:tailEnd type="none" w="med" len="med"/>
                  </a:ln>
                  <a:solidFill>
                    <a:srgbClr val="FFFFFF"/>
                  </a:solidFill>
                  <a:latin typeface="宋体" panose="02010600030101010101" pitchFamily="2" charset="-122"/>
                  <a:ea typeface="宋体" panose="02010600030101010101" pitchFamily="2" charset="-122"/>
                </a:rPr>
                <a:t>1980</a:t>
              </a:r>
              <a:endParaRPr lang="zh-CN" altLang="en-US" sz="800">
                <a:ln w="9525" cap="flat" cmpd="sng">
                  <a:solidFill>
                    <a:schemeClr val="tx1"/>
                  </a:solidFill>
                  <a:prstDash val="solid"/>
                  <a:headEnd type="none" w="med" len="med"/>
                  <a:tailEnd type="none" w="med" len="med"/>
                </a:ln>
                <a:solidFill>
                  <a:srgbClr val="FFFFFF"/>
                </a:solidFill>
                <a:latin typeface="宋体" panose="02010600030101010101" pitchFamily="2" charset="-122"/>
                <a:ea typeface="宋体" panose="02010600030101010101" pitchFamily="2" charset="-122"/>
              </a:endParaRPr>
            </a:p>
          </p:txBody>
        </p:sp>
        <p:sp>
          <p:nvSpPr>
            <p:cNvPr id="1235991" name="矩形 1235990"/>
            <p:cNvSpPr/>
            <p:nvPr/>
          </p:nvSpPr>
          <p:spPr>
            <a:xfrm>
              <a:off x="2918" y="2568"/>
              <a:ext cx="164" cy="75"/>
            </a:xfrm>
            <a:prstGeom prst="rect">
              <a:avLst/>
            </a:prstGeom>
          </p:spPr>
          <p:txBody>
            <a:bodyPr wrap="none" fromWordArt="1">
              <a:prstTxWarp prst="textPlain">
                <a:avLst>
                  <a:gd name="adj" fmla="val 50000"/>
                </a:avLst>
              </a:prstTxWarp>
              <a:normAutofit/>
            </a:bodyPr>
            <a:p>
              <a:pPr algn="ctr"/>
              <a:r>
                <a:rPr lang="zh-CN" altLang="en-US" sz="800">
                  <a:ln w="9525" cap="flat" cmpd="sng">
                    <a:solidFill>
                      <a:srgbClr val="000000"/>
                    </a:solidFill>
                    <a:prstDash val="solid"/>
                    <a:headEnd type="none" w="med" len="med"/>
                    <a:tailEnd type="none" w="med" len="med"/>
                  </a:ln>
                  <a:solidFill>
                    <a:srgbClr val="FFFFFF"/>
                  </a:solidFill>
                  <a:latin typeface="宋体" panose="02010600030101010101" pitchFamily="2" charset="-122"/>
                  <a:ea typeface="宋体" panose="02010600030101010101" pitchFamily="2" charset="-122"/>
                </a:rPr>
                <a:t>1999</a:t>
              </a:r>
              <a:endParaRPr lang="zh-CN" altLang="en-US" sz="800">
                <a:ln w="9525" cap="flat" cmpd="sng">
                  <a:solidFill>
                    <a:srgbClr val="000000"/>
                  </a:solidFill>
                  <a:prstDash val="solid"/>
                  <a:headEnd type="none" w="med" len="med"/>
                  <a:tailEnd type="none" w="med" len="med"/>
                </a:ln>
                <a:solidFill>
                  <a:srgbClr val="FFFFFF"/>
                </a:solidFill>
                <a:latin typeface="宋体" panose="02010600030101010101" pitchFamily="2" charset="-122"/>
                <a:ea typeface="宋体" panose="02010600030101010101" pitchFamily="2" charset="-122"/>
              </a:endParaRPr>
            </a:p>
          </p:txBody>
        </p:sp>
        <p:sp>
          <p:nvSpPr>
            <p:cNvPr id="1235992" name="矩形 1235991"/>
            <p:cNvSpPr/>
            <p:nvPr/>
          </p:nvSpPr>
          <p:spPr>
            <a:xfrm>
              <a:off x="2918" y="1434"/>
              <a:ext cx="218" cy="109"/>
            </a:xfrm>
            <a:prstGeom prst="rect">
              <a:avLst/>
            </a:prstGeom>
          </p:spPr>
          <p:txBody>
            <a:bodyPr wrap="none" fromWordArt="1">
              <a:prstTxWarp prst="textPlain">
                <a:avLst>
                  <a:gd name="adj" fmla="val 50000"/>
                </a:avLst>
              </a:prstTxWarp>
              <a:normAutofit/>
            </a:bodyPr>
            <a:p>
              <a:pPr algn="ctr"/>
              <a:r>
                <a:rPr lang="zh-CN" altLang="en-US" sz="1200">
                  <a:ln w="9525" cap="flat" cmpd="sng">
                    <a:solidFill>
                      <a:schemeClr val="tx2"/>
                    </a:solidFill>
                    <a:prstDash val="solid"/>
                    <a:headEnd type="none" w="med" len="med"/>
                    <a:tailEnd type="none" w="med" len="med"/>
                  </a:ln>
                  <a:solidFill>
                    <a:schemeClr val="tx1"/>
                  </a:solidFill>
                  <a:latin typeface="宋体" panose="02010600030101010101" pitchFamily="2" charset="-122"/>
                  <a:ea typeface="宋体" panose="02010600030101010101" pitchFamily="2" charset="-122"/>
                </a:rPr>
                <a:t>Time</a:t>
              </a:r>
              <a:endParaRPr lang="zh-CN" altLang="en-US" sz="1200">
                <a:ln w="9525" cap="flat" cmpd="sng">
                  <a:solidFill>
                    <a:schemeClr val="tx2"/>
                  </a:solidFill>
                  <a:prstDash val="solid"/>
                  <a:headEnd type="none" w="med" len="med"/>
                  <a:tailEnd type="none" w="med" len="med"/>
                </a:ln>
                <a:solidFill>
                  <a:schemeClr val="tx1"/>
                </a:solidFill>
                <a:latin typeface="宋体" panose="02010600030101010101" pitchFamily="2" charset="-122"/>
                <a:ea typeface="宋体" panose="02010600030101010101" pitchFamily="2" charset="-122"/>
              </a:endParaRPr>
            </a:p>
          </p:txBody>
        </p:sp>
        <p:sp>
          <p:nvSpPr>
            <p:cNvPr id="1235993" name="矩形 1235992"/>
            <p:cNvSpPr/>
            <p:nvPr/>
          </p:nvSpPr>
          <p:spPr>
            <a:xfrm>
              <a:off x="2918" y="1646"/>
              <a:ext cx="164" cy="75"/>
            </a:xfrm>
            <a:prstGeom prst="rect">
              <a:avLst/>
            </a:prstGeom>
          </p:spPr>
          <p:txBody>
            <a:bodyPr wrap="none" fromWordArt="1">
              <a:prstTxWarp prst="textPlain">
                <a:avLst>
                  <a:gd name="adj" fmla="val 50000"/>
                </a:avLst>
              </a:prstTxWarp>
              <a:normAutofit/>
            </a:bodyPr>
            <a:p>
              <a:pPr algn="ctr"/>
              <a:r>
                <a:rPr lang="zh-CN" altLang="en-US" sz="800">
                  <a:ln w="9525" cap="flat" cmpd="sng">
                    <a:solidFill>
                      <a:schemeClr val="tx1"/>
                    </a:solidFill>
                    <a:prstDash val="solid"/>
                    <a:headEnd type="none" w="med" len="med"/>
                    <a:tailEnd type="none" w="med" len="med"/>
                  </a:ln>
                  <a:solidFill>
                    <a:srgbClr val="FFFFFF"/>
                  </a:solidFill>
                  <a:latin typeface="宋体" panose="02010600030101010101" pitchFamily="2" charset="-122"/>
                  <a:ea typeface="宋体" panose="02010600030101010101" pitchFamily="2" charset="-122"/>
                </a:rPr>
                <a:t>1978</a:t>
              </a:r>
              <a:endParaRPr lang="zh-CN" altLang="en-US" sz="800">
                <a:ln w="9525" cap="flat" cmpd="sng">
                  <a:solidFill>
                    <a:schemeClr val="tx1"/>
                  </a:solidFill>
                  <a:prstDash val="solid"/>
                  <a:headEnd type="none" w="med" len="med"/>
                  <a:tailEnd type="none" w="med" len="med"/>
                </a:ln>
                <a:solidFill>
                  <a:srgbClr val="FFFFFF"/>
                </a:solidFill>
                <a:latin typeface="宋体" panose="02010600030101010101" pitchFamily="2" charset="-122"/>
                <a:ea typeface="宋体" panose="02010600030101010101" pitchFamily="2" charset="-122"/>
              </a:endParaRPr>
            </a:p>
          </p:txBody>
        </p:sp>
        <p:sp>
          <p:nvSpPr>
            <p:cNvPr id="1235994" name="矩形 1235993"/>
            <p:cNvSpPr/>
            <p:nvPr/>
          </p:nvSpPr>
          <p:spPr>
            <a:xfrm>
              <a:off x="2918" y="3630"/>
              <a:ext cx="164" cy="75"/>
            </a:xfrm>
            <a:prstGeom prst="rect">
              <a:avLst/>
            </a:prstGeom>
          </p:spPr>
          <p:txBody>
            <a:bodyPr wrap="none" fromWordArt="1">
              <a:prstTxWarp prst="textPlain">
                <a:avLst>
                  <a:gd name="adj" fmla="val 50000"/>
                </a:avLst>
              </a:prstTxWarp>
              <a:normAutofit/>
            </a:bodyPr>
            <a:p>
              <a:pPr algn="ctr"/>
              <a:r>
                <a:rPr lang="zh-CN" altLang="en-US" sz="800">
                  <a:ln w="9525" cap="flat" cmpd="sng">
                    <a:solidFill>
                      <a:schemeClr val="tx1"/>
                    </a:solidFill>
                    <a:prstDash val="solid"/>
                    <a:headEnd type="none" w="med" len="med"/>
                    <a:tailEnd type="none" w="med" len="med"/>
                  </a:ln>
                  <a:solidFill>
                    <a:srgbClr val="FFFFFF"/>
                  </a:solidFill>
                  <a:latin typeface="宋体" panose="02010600030101010101" pitchFamily="2" charset="-122"/>
                  <a:ea typeface="宋体" panose="02010600030101010101" pitchFamily="2" charset="-122"/>
                </a:rPr>
                <a:t>2006</a:t>
              </a:r>
              <a:endParaRPr lang="zh-CN" altLang="en-US" sz="800">
                <a:ln w="9525" cap="flat" cmpd="sng">
                  <a:solidFill>
                    <a:schemeClr val="tx1"/>
                  </a:solidFill>
                  <a:prstDash val="solid"/>
                  <a:headEnd type="none" w="med" len="med"/>
                  <a:tailEnd type="none" w="med" len="med"/>
                </a:ln>
                <a:solidFill>
                  <a:srgbClr val="FFFFFF"/>
                </a:solidFill>
                <a:latin typeface="宋体" panose="02010600030101010101" pitchFamily="2" charset="-122"/>
                <a:ea typeface="宋体" panose="02010600030101010101" pitchFamily="2" charset="-122"/>
              </a:endParaRPr>
            </a:p>
          </p:txBody>
        </p:sp>
        <p:sp>
          <p:nvSpPr>
            <p:cNvPr id="1235995" name="文本框 1235994"/>
            <p:cNvSpPr txBox="1"/>
            <p:nvPr/>
          </p:nvSpPr>
          <p:spPr>
            <a:xfrm>
              <a:off x="2063" y="1991"/>
              <a:ext cx="629" cy="197"/>
            </a:xfrm>
            <a:prstGeom prst="rect">
              <a:avLst/>
            </a:prstGeom>
            <a:solidFill>
              <a:srgbClr val="0000FF"/>
            </a:solidFill>
            <a:ln w="9525" cap="flat" cmpd="sng">
              <a:solidFill>
                <a:srgbClr val="000000"/>
              </a:solidFill>
              <a:prstDash val="solid"/>
              <a:miter/>
              <a:headEnd type="none" w="med" len="med"/>
              <a:tailEnd type="none" w="med" len="med"/>
            </a:ln>
          </p:spPr>
          <p:txBody>
            <a:bodyPr lIns="56785" tIns="28392" rIns="56785" bIns="28392"/>
            <a:p>
              <a:pPr algn="ctr">
                <a:spcBef>
                  <a:spcPct val="0"/>
                </a:spcBef>
              </a:pPr>
              <a:r>
                <a:rPr lang="zh-CN" altLang="en-US" sz="1400" dirty="0">
                  <a:solidFill>
                    <a:srgbClr val="EAEAEA"/>
                  </a:solidFill>
                  <a:latin typeface="Times New Roman" panose="02020603050405020304" pitchFamily="18" charset="0"/>
                </a:rPr>
                <a:t>参考文献</a:t>
              </a:r>
              <a:endParaRPr lang="zh-CN" altLang="en-US" sz="1400" b="0" dirty="0">
                <a:latin typeface="Verdana" panose="020B0604030504040204" pitchFamily="34" charset="0"/>
              </a:endParaRPr>
            </a:p>
          </p:txBody>
        </p:sp>
        <p:sp>
          <p:nvSpPr>
            <p:cNvPr id="1235996" name="文本框 1235995"/>
            <p:cNvSpPr txBox="1"/>
            <p:nvPr/>
          </p:nvSpPr>
          <p:spPr>
            <a:xfrm>
              <a:off x="3424" y="2144"/>
              <a:ext cx="544" cy="197"/>
            </a:xfrm>
            <a:prstGeom prst="rect">
              <a:avLst/>
            </a:prstGeom>
            <a:solidFill>
              <a:srgbClr val="0000FF"/>
            </a:solidFill>
            <a:ln w="9525" cap="flat" cmpd="sng">
              <a:solidFill>
                <a:srgbClr val="000000"/>
              </a:solidFill>
              <a:prstDash val="solid"/>
              <a:miter/>
              <a:headEnd type="none" w="med" len="med"/>
              <a:tailEnd type="none" w="med" len="med"/>
            </a:ln>
          </p:spPr>
          <p:txBody>
            <a:bodyPr lIns="56785" tIns="28392" rIns="56785" bIns="28392"/>
            <a:p>
              <a:pPr algn="ctr">
                <a:spcBef>
                  <a:spcPct val="0"/>
                </a:spcBef>
              </a:pPr>
              <a:r>
                <a:rPr lang="zh-CN" altLang="en-US" sz="1400" dirty="0">
                  <a:latin typeface="Times New Roman" panose="02020603050405020304" pitchFamily="18" charset="0"/>
                </a:rPr>
                <a:t>相关机构</a:t>
              </a:r>
              <a:endParaRPr lang="zh-CN" altLang="en-US" sz="1400" b="0" dirty="0">
                <a:latin typeface="Verdana" panose="020B0604030504040204" pitchFamily="34" charset="0"/>
              </a:endParaRPr>
            </a:p>
          </p:txBody>
        </p:sp>
        <p:sp>
          <p:nvSpPr>
            <p:cNvPr id="1235997" name="文本框 1235996"/>
            <p:cNvSpPr txBox="1"/>
            <p:nvPr/>
          </p:nvSpPr>
          <p:spPr>
            <a:xfrm>
              <a:off x="1805" y="2659"/>
              <a:ext cx="544" cy="197"/>
            </a:xfrm>
            <a:prstGeom prst="rect">
              <a:avLst/>
            </a:prstGeom>
            <a:solidFill>
              <a:srgbClr val="800080"/>
            </a:solidFill>
            <a:ln w="9525" cap="flat" cmpd="sng">
              <a:solidFill>
                <a:srgbClr val="000000"/>
              </a:solidFill>
              <a:prstDash val="solid"/>
              <a:miter/>
              <a:headEnd type="none" w="med" len="med"/>
              <a:tailEnd type="none" w="med" len="med"/>
            </a:ln>
          </p:spPr>
          <p:txBody>
            <a:bodyPr lIns="56785" tIns="28392" rIns="56785" bIns="28392"/>
            <a:p>
              <a:pPr algn="ctr">
                <a:spcBef>
                  <a:spcPct val="0"/>
                </a:spcBef>
              </a:pPr>
              <a:r>
                <a:rPr lang="zh-CN" altLang="en-US" sz="1400" b="0" dirty="0">
                  <a:solidFill>
                    <a:srgbClr val="EAEAEA"/>
                  </a:solidFill>
                  <a:latin typeface="Times New Roman" panose="02020603050405020304" pitchFamily="18" charset="0"/>
                </a:rPr>
                <a:t>同被引文献</a:t>
              </a:r>
              <a:endParaRPr lang="zh-CN" altLang="en-US" sz="1400" b="0" dirty="0">
                <a:latin typeface="Verdana" panose="020B0604030504040204" pitchFamily="34" charset="0"/>
              </a:endParaRPr>
            </a:p>
          </p:txBody>
        </p:sp>
        <p:sp>
          <p:nvSpPr>
            <p:cNvPr id="1235998" name="文本框 1235997"/>
            <p:cNvSpPr txBox="1"/>
            <p:nvPr/>
          </p:nvSpPr>
          <p:spPr>
            <a:xfrm>
              <a:off x="1791" y="2387"/>
              <a:ext cx="558" cy="197"/>
            </a:xfrm>
            <a:prstGeom prst="rect">
              <a:avLst/>
            </a:prstGeom>
            <a:solidFill>
              <a:srgbClr val="9933FF"/>
            </a:solidFill>
            <a:ln w="9525" cap="flat" cmpd="sng">
              <a:solidFill>
                <a:srgbClr val="000000"/>
              </a:solidFill>
              <a:prstDash val="solid"/>
              <a:miter/>
              <a:headEnd type="none" w="med" len="med"/>
              <a:tailEnd type="none" w="med" len="med"/>
            </a:ln>
          </p:spPr>
          <p:txBody>
            <a:bodyPr lIns="56785" tIns="28392" rIns="56785" bIns="28392"/>
            <a:p>
              <a:pPr algn="ctr">
                <a:spcBef>
                  <a:spcPct val="0"/>
                </a:spcBef>
              </a:pPr>
              <a:r>
                <a:rPr lang="zh-CN" altLang="en-US" sz="1400" dirty="0">
                  <a:solidFill>
                    <a:srgbClr val="FFFFFF"/>
                  </a:solidFill>
                  <a:latin typeface="Times New Roman" panose="02020603050405020304" pitchFamily="18" charset="0"/>
                </a:rPr>
                <a:t>共引文献</a:t>
              </a:r>
              <a:endParaRPr lang="zh-CN" altLang="en-US" sz="1400" b="0" dirty="0">
                <a:latin typeface="Verdana" panose="020B0604030504040204" pitchFamily="34" charset="0"/>
              </a:endParaRPr>
            </a:p>
          </p:txBody>
        </p:sp>
        <p:sp>
          <p:nvSpPr>
            <p:cNvPr id="1235999" name="文本框 1235998"/>
            <p:cNvSpPr txBox="1"/>
            <p:nvPr/>
          </p:nvSpPr>
          <p:spPr>
            <a:xfrm>
              <a:off x="3605" y="2886"/>
              <a:ext cx="544" cy="197"/>
            </a:xfrm>
            <a:prstGeom prst="rect">
              <a:avLst/>
            </a:prstGeom>
            <a:solidFill>
              <a:srgbClr val="9933FF"/>
            </a:solidFill>
            <a:ln w="9525" cap="flat" cmpd="sng">
              <a:solidFill>
                <a:srgbClr val="000000"/>
              </a:solidFill>
              <a:prstDash val="solid"/>
              <a:miter/>
              <a:headEnd type="none" w="med" len="med"/>
              <a:tailEnd type="none" w="med" len="med"/>
            </a:ln>
          </p:spPr>
          <p:txBody>
            <a:bodyPr lIns="56785" tIns="28392" rIns="56785" bIns="28392"/>
            <a:p>
              <a:pPr algn="ctr">
                <a:spcBef>
                  <a:spcPct val="0"/>
                </a:spcBef>
              </a:pPr>
              <a:r>
                <a:rPr lang="zh-CN" altLang="en-US" sz="1400" dirty="0">
                  <a:solidFill>
                    <a:srgbClr val="FFFFFF"/>
                  </a:solidFill>
                  <a:latin typeface="Times New Roman" panose="02020603050405020304" pitchFamily="18" charset="0"/>
                </a:rPr>
                <a:t>相关作者</a:t>
              </a:r>
              <a:endParaRPr lang="zh-CN" altLang="en-US" sz="1400" b="0" dirty="0">
                <a:latin typeface="Verdana" panose="020B0604030504040204" pitchFamily="34" charset="0"/>
              </a:endParaRPr>
            </a:p>
          </p:txBody>
        </p:sp>
        <p:sp>
          <p:nvSpPr>
            <p:cNvPr id="1236000" name="文本框 1235999"/>
            <p:cNvSpPr txBox="1"/>
            <p:nvPr/>
          </p:nvSpPr>
          <p:spPr>
            <a:xfrm>
              <a:off x="2264" y="3108"/>
              <a:ext cx="539" cy="198"/>
            </a:xfrm>
            <a:prstGeom prst="rect">
              <a:avLst/>
            </a:prstGeom>
            <a:solidFill>
              <a:srgbClr val="FF00FF"/>
            </a:solidFill>
            <a:ln w="9525" cap="flat" cmpd="sng">
              <a:solidFill>
                <a:srgbClr val="000000"/>
              </a:solidFill>
              <a:prstDash val="solid"/>
              <a:miter/>
              <a:headEnd type="none" w="med" len="med"/>
              <a:tailEnd type="none" w="med" len="med"/>
            </a:ln>
          </p:spPr>
          <p:txBody>
            <a:bodyPr lIns="56785" tIns="28392" rIns="56785" bIns="28392"/>
            <a:p>
              <a:pPr algn="ctr">
                <a:spcBef>
                  <a:spcPct val="0"/>
                </a:spcBef>
              </a:pPr>
              <a:r>
                <a:rPr lang="zh-CN" altLang="en-US" sz="1400" dirty="0">
                  <a:solidFill>
                    <a:srgbClr val="EAEAEA"/>
                  </a:solidFill>
                  <a:latin typeface="Times New Roman" panose="02020603050405020304" pitchFamily="18" charset="0"/>
                </a:rPr>
                <a:t>引证文献</a:t>
              </a:r>
              <a:endParaRPr lang="zh-CN" altLang="en-US" sz="1400" b="0" dirty="0">
                <a:latin typeface="Verdana" panose="020B0604030504040204" pitchFamily="34" charset="0"/>
              </a:endParaRPr>
            </a:p>
          </p:txBody>
        </p:sp>
        <p:sp>
          <p:nvSpPr>
            <p:cNvPr id="1236001" name="直接连接符 1236000"/>
            <p:cNvSpPr/>
            <p:nvPr/>
          </p:nvSpPr>
          <p:spPr>
            <a:xfrm flipH="1" flipV="1">
              <a:off x="2427" y="2213"/>
              <a:ext cx="561" cy="284"/>
            </a:xfrm>
            <a:prstGeom prst="line">
              <a:avLst/>
            </a:prstGeom>
            <a:ln w="9525" cap="flat" cmpd="sng">
              <a:solidFill>
                <a:schemeClr val="tx2"/>
              </a:solidFill>
              <a:prstDash val="solid"/>
              <a:headEnd type="none" w="med" len="med"/>
              <a:tailEnd type="triangle" w="med" len="med"/>
            </a:ln>
          </p:spPr>
        </p:sp>
        <p:sp>
          <p:nvSpPr>
            <p:cNvPr id="1236002" name="直接连接符 1236001"/>
            <p:cNvSpPr/>
            <p:nvPr/>
          </p:nvSpPr>
          <p:spPr>
            <a:xfrm flipV="1">
              <a:off x="3152" y="1706"/>
              <a:ext cx="272" cy="772"/>
            </a:xfrm>
            <a:prstGeom prst="line">
              <a:avLst/>
            </a:prstGeom>
            <a:ln w="9525" cap="flat" cmpd="sng">
              <a:solidFill>
                <a:schemeClr val="tx2"/>
              </a:solidFill>
              <a:prstDash val="solid"/>
              <a:headEnd type="none" w="med" len="med"/>
              <a:tailEnd type="triangle" w="med" len="med"/>
            </a:ln>
          </p:spPr>
        </p:sp>
        <p:sp>
          <p:nvSpPr>
            <p:cNvPr id="1236003" name="直接连接符 1236002"/>
            <p:cNvSpPr/>
            <p:nvPr/>
          </p:nvSpPr>
          <p:spPr>
            <a:xfrm flipV="1">
              <a:off x="2471" y="2795"/>
              <a:ext cx="409" cy="318"/>
            </a:xfrm>
            <a:prstGeom prst="line">
              <a:avLst/>
            </a:prstGeom>
            <a:ln w="9525" cap="flat" cmpd="sng">
              <a:solidFill>
                <a:schemeClr val="tx2"/>
              </a:solidFill>
              <a:prstDash val="solid"/>
              <a:headEnd type="none" w="med" len="med"/>
              <a:tailEnd type="triangle" w="med" len="med"/>
            </a:ln>
          </p:spPr>
        </p:sp>
        <p:sp>
          <p:nvSpPr>
            <p:cNvPr id="1236004" name="椭圆 1236003"/>
            <p:cNvSpPr/>
            <p:nvPr/>
          </p:nvSpPr>
          <p:spPr>
            <a:xfrm>
              <a:off x="2703" y="2478"/>
              <a:ext cx="721" cy="328"/>
            </a:xfrm>
            <a:prstGeom prst="ellipse">
              <a:avLst/>
            </a:prstGeom>
            <a:solidFill>
              <a:srgbClr val="FF0000"/>
            </a:solidFill>
            <a:ln w="9525" cap="flat" cmpd="sng">
              <a:solidFill>
                <a:srgbClr val="000000"/>
              </a:solidFill>
              <a:prstDash val="solid"/>
              <a:headEnd type="none" w="med" len="med"/>
              <a:tailEnd type="none" w="med" len="med"/>
            </a:ln>
          </p:spPr>
          <p:txBody>
            <a:bodyPr lIns="56785" tIns="28392" rIns="56785" bIns="28392"/>
            <a:p>
              <a:pPr algn="ctr">
                <a:spcBef>
                  <a:spcPct val="0"/>
                </a:spcBef>
              </a:pPr>
              <a:r>
                <a:rPr lang="zh-CN" altLang="en-US" sz="1400" dirty="0">
                  <a:solidFill>
                    <a:srgbClr val="FFFFFF"/>
                  </a:solidFill>
                  <a:latin typeface="Times New Roman" panose="02020603050405020304" pitchFamily="18" charset="0"/>
                </a:rPr>
                <a:t>当前文献</a:t>
              </a:r>
              <a:endParaRPr lang="zh-CN" altLang="en-US" sz="1400" b="0" dirty="0">
                <a:latin typeface="Verdana" panose="020B0604030504040204" pitchFamily="34" charset="0"/>
              </a:endParaRPr>
            </a:p>
          </p:txBody>
        </p:sp>
        <p:sp>
          <p:nvSpPr>
            <p:cNvPr id="1236005" name="直接连接符 1236004"/>
            <p:cNvSpPr/>
            <p:nvPr/>
          </p:nvSpPr>
          <p:spPr>
            <a:xfrm>
              <a:off x="3197" y="2795"/>
              <a:ext cx="408" cy="181"/>
            </a:xfrm>
            <a:prstGeom prst="line">
              <a:avLst/>
            </a:prstGeom>
            <a:ln w="9525" cap="flat" cmpd="sng">
              <a:solidFill>
                <a:schemeClr val="tx2"/>
              </a:solidFill>
              <a:prstDash val="solid"/>
              <a:headEnd type="none" w="med" len="med"/>
              <a:tailEnd type="triangle" w="med" len="med"/>
            </a:ln>
          </p:spPr>
        </p:sp>
        <p:sp>
          <p:nvSpPr>
            <p:cNvPr id="1236006" name="直接连接符 1236005"/>
            <p:cNvSpPr/>
            <p:nvPr/>
          </p:nvSpPr>
          <p:spPr>
            <a:xfrm flipV="1">
              <a:off x="2108" y="2213"/>
              <a:ext cx="238" cy="174"/>
            </a:xfrm>
            <a:prstGeom prst="line">
              <a:avLst/>
            </a:prstGeom>
            <a:ln w="9525" cap="flat" cmpd="sng">
              <a:solidFill>
                <a:schemeClr val="tx2"/>
              </a:solidFill>
              <a:prstDash val="solid"/>
              <a:headEnd type="none" w="med" len="med"/>
              <a:tailEnd type="triangle" w="med" len="med"/>
            </a:ln>
          </p:spPr>
        </p:sp>
        <p:sp>
          <p:nvSpPr>
            <p:cNvPr id="1236007" name="直接连接符 1236006"/>
            <p:cNvSpPr/>
            <p:nvPr/>
          </p:nvSpPr>
          <p:spPr>
            <a:xfrm flipH="1" flipV="1">
              <a:off x="1986" y="2841"/>
              <a:ext cx="272" cy="272"/>
            </a:xfrm>
            <a:prstGeom prst="line">
              <a:avLst/>
            </a:prstGeom>
            <a:ln w="9525" cap="flat" cmpd="sng">
              <a:solidFill>
                <a:schemeClr val="tx2"/>
              </a:solidFill>
              <a:prstDash val="solid"/>
              <a:headEnd type="none" w="med" len="med"/>
              <a:tailEnd type="triangle" w="med" len="med"/>
            </a:ln>
          </p:spPr>
        </p:sp>
        <p:sp>
          <p:nvSpPr>
            <p:cNvPr id="1236008" name="矩形 1236007"/>
            <p:cNvSpPr/>
            <p:nvPr/>
          </p:nvSpPr>
          <p:spPr>
            <a:xfrm>
              <a:off x="1927" y="1505"/>
              <a:ext cx="861" cy="212"/>
            </a:xfrm>
            <a:prstGeom prst="rect">
              <a:avLst/>
            </a:prstGeom>
            <a:solidFill>
              <a:srgbClr val="00FF00"/>
            </a:solidFill>
            <a:ln w="9525" cap="flat" cmpd="sng">
              <a:solidFill>
                <a:srgbClr val="000000"/>
              </a:solidFill>
              <a:prstDash val="solid"/>
              <a:miter/>
              <a:headEnd type="none" w="med" len="med"/>
              <a:tailEnd type="none" w="med" len="med"/>
            </a:ln>
          </p:spPr>
          <p:txBody>
            <a:bodyPr/>
            <a:p>
              <a:pPr algn="ctr">
                <a:spcBef>
                  <a:spcPct val="0"/>
                </a:spcBef>
              </a:pPr>
              <a:r>
                <a:rPr lang="zh-CN" altLang="en-US" sz="1400" dirty="0">
                  <a:latin typeface="Times New Roman" panose="02020603050405020304" pitchFamily="18" charset="0"/>
                </a:rPr>
                <a:t>二级参考文献</a:t>
              </a:r>
              <a:endParaRPr lang="zh-CN" altLang="en-US" sz="1400" b="0" dirty="0">
                <a:latin typeface="Verdana" panose="020B0604030504040204" pitchFamily="34" charset="0"/>
              </a:endParaRPr>
            </a:p>
          </p:txBody>
        </p:sp>
        <p:sp>
          <p:nvSpPr>
            <p:cNvPr id="1236009" name="矩形 1236008"/>
            <p:cNvSpPr/>
            <p:nvPr/>
          </p:nvSpPr>
          <p:spPr>
            <a:xfrm>
              <a:off x="3245" y="1505"/>
              <a:ext cx="601" cy="212"/>
            </a:xfrm>
            <a:prstGeom prst="rect">
              <a:avLst/>
            </a:prstGeom>
            <a:solidFill>
              <a:srgbClr val="00FF00"/>
            </a:solidFill>
            <a:ln w="9525" cap="flat" cmpd="sng">
              <a:solidFill>
                <a:srgbClr val="000000"/>
              </a:solidFill>
              <a:prstDash val="solid"/>
              <a:miter/>
              <a:headEnd type="none" w="med" len="med"/>
              <a:tailEnd type="none" w="med" len="med"/>
            </a:ln>
          </p:spPr>
          <p:txBody>
            <a:bodyPr/>
            <a:p>
              <a:pPr algn="ctr">
                <a:spcBef>
                  <a:spcPct val="0"/>
                </a:spcBef>
              </a:pPr>
              <a:r>
                <a:rPr lang="zh-CN" altLang="en-US" sz="1400" dirty="0">
                  <a:latin typeface="Times New Roman" panose="02020603050405020304" pitchFamily="18" charset="0"/>
                </a:rPr>
                <a:t>相似文献</a:t>
              </a:r>
              <a:endParaRPr lang="zh-CN" altLang="en-US" sz="1400" b="0" dirty="0">
                <a:latin typeface="Verdana" panose="020B0604030504040204" pitchFamily="34" charset="0"/>
              </a:endParaRPr>
            </a:p>
          </p:txBody>
        </p:sp>
        <p:sp>
          <p:nvSpPr>
            <p:cNvPr id="1236010" name="矩形 1236009"/>
            <p:cNvSpPr/>
            <p:nvPr/>
          </p:nvSpPr>
          <p:spPr>
            <a:xfrm>
              <a:off x="1941" y="3560"/>
              <a:ext cx="862" cy="212"/>
            </a:xfrm>
            <a:prstGeom prst="rect">
              <a:avLst/>
            </a:prstGeom>
            <a:solidFill>
              <a:srgbClr val="00CCFF"/>
            </a:solidFill>
            <a:ln w="9525" cap="flat" cmpd="sng">
              <a:solidFill>
                <a:srgbClr val="000000"/>
              </a:solidFill>
              <a:prstDash val="solid"/>
              <a:miter/>
              <a:headEnd type="none" w="med" len="med"/>
              <a:tailEnd type="none" w="med" len="med"/>
            </a:ln>
          </p:spPr>
          <p:txBody>
            <a:bodyPr/>
            <a:p>
              <a:pPr algn="ctr">
                <a:spcBef>
                  <a:spcPct val="0"/>
                </a:spcBef>
              </a:pPr>
              <a:r>
                <a:rPr lang="zh-CN" altLang="en-US" sz="1400" dirty="0">
                  <a:latin typeface="Times New Roman" panose="02020603050405020304" pitchFamily="18" charset="0"/>
                </a:rPr>
                <a:t>二级引证文献</a:t>
              </a:r>
              <a:endParaRPr lang="zh-CN" altLang="en-US" sz="1400" b="0" dirty="0">
                <a:latin typeface="Verdana" panose="020B0604030504040204" pitchFamily="34" charset="0"/>
              </a:endParaRPr>
            </a:p>
          </p:txBody>
        </p:sp>
        <p:sp>
          <p:nvSpPr>
            <p:cNvPr id="1236011" name="矩形 1236010"/>
            <p:cNvSpPr/>
            <p:nvPr/>
          </p:nvSpPr>
          <p:spPr>
            <a:xfrm>
              <a:off x="3690" y="3560"/>
              <a:ext cx="822" cy="212"/>
            </a:xfrm>
            <a:prstGeom prst="rect">
              <a:avLst/>
            </a:prstGeom>
            <a:solidFill>
              <a:srgbClr val="00CCFF"/>
            </a:solidFill>
            <a:ln w="9525" cap="flat" cmpd="sng">
              <a:solidFill>
                <a:srgbClr val="000000"/>
              </a:solidFill>
              <a:prstDash val="solid"/>
              <a:miter/>
              <a:headEnd type="none" w="med" len="med"/>
              <a:tailEnd type="none" w="med" len="med"/>
            </a:ln>
          </p:spPr>
          <p:txBody>
            <a:bodyPr/>
            <a:p>
              <a:pPr algn="ctr">
                <a:spcBef>
                  <a:spcPct val="0"/>
                </a:spcBef>
              </a:pPr>
              <a:r>
                <a:rPr lang="zh-CN" altLang="en-US" sz="1400" dirty="0">
                  <a:latin typeface="Times New Roman" panose="02020603050405020304" pitchFamily="18" charset="0"/>
                </a:rPr>
                <a:t>读者推荐文献</a:t>
              </a:r>
              <a:endParaRPr lang="zh-CN" altLang="en-US" sz="1400" b="0" dirty="0">
                <a:latin typeface="Verdana" panose="020B0604030504040204" pitchFamily="34" charset="0"/>
              </a:endParaRPr>
            </a:p>
          </p:txBody>
        </p:sp>
        <p:sp>
          <p:nvSpPr>
            <p:cNvPr id="1236012" name="直接连接符 1236011"/>
            <p:cNvSpPr/>
            <p:nvPr/>
          </p:nvSpPr>
          <p:spPr>
            <a:xfrm flipH="1" flipV="1">
              <a:off x="2427" y="3276"/>
              <a:ext cx="164" cy="284"/>
            </a:xfrm>
            <a:prstGeom prst="line">
              <a:avLst/>
            </a:prstGeom>
            <a:ln w="9525" cap="flat" cmpd="sng">
              <a:solidFill>
                <a:schemeClr val="tx2"/>
              </a:solidFill>
              <a:prstDash val="solid"/>
              <a:headEnd type="none" w="med" len="med"/>
              <a:tailEnd type="triangle" w="med" len="med"/>
            </a:ln>
          </p:spPr>
        </p:sp>
        <p:sp>
          <p:nvSpPr>
            <p:cNvPr id="1236013" name="直接连接符 1236012"/>
            <p:cNvSpPr/>
            <p:nvPr/>
          </p:nvSpPr>
          <p:spPr>
            <a:xfrm>
              <a:off x="3198" y="2795"/>
              <a:ext cx="543" cy="862"/>
            </a:xfrm>
            <a:prstGeom prst="line">
              <a:avLst/>
            </a:prstGeom>
            <a:ln w="9525" cap="flat" cmpd="sng">
              <a:solidFill>
                <a:schemeClr val="tx2"/>
              </a:solidFill>
              <a:prstDash val="solid"/>
              <a:headEnd type="none" w="med" len="med"/>
              <a:tailEnd type="triangle" w="med" len="med"/>
            </a:ln>
          </p:spPr>
        </p:sp>
        <p:sp>
          <p:nvSpPr>
            <p:cNvPr id="1236014" name="直接连接符 1236013"/>
            <p:cNvSpPr/>
            <p:nvPr/>
          </p:nvSpPr>
          <p:spPr>
            <a:xfrm flipV="1">
              <a:off x="2427" y="1717"/>
              <a:ext cx="82" cy="284"/>
            </a:xfrm>
            <a:prstGeom prst="line">
              <a:avLst/>
            </a:prstGeom>
            <a:ln w="9525" cap="flat" cmpd="sng">
              <a:solidFill>
                <a:schemeClr val="tx2"/>
              </a:solidFill>
              <a:prstDash val="solid"/>
              <a:headEnd type="none" w="med" len="med"/>
              <a:tailEnd type="triangle" w="med" len="med"/>
            </a:ln>
          </p:spPr>
        </p:sp>
        <p:sp>
          <p:nvSpPr>
            <p:cNvPr id="1236015" name="直接连接符 1236014"/>
            <p:cNvSpPr/>
            <p:nvPr/>
          </p:nvSpPr>
          <p:spPr>
            <a:xfrm flipV="1">
              <a:off x="3152" y="2341"/>
              <a:ext cx="453" cy="137"/>
            </a:xfrm>
            <a:prstGeom prst="line">
              <a:avLst/>
            </a:prstGeom>
            <a:ln w="9525" cap="flat" cmpd="sng">
              <a:solidFill>
                <a:schemeClr val="tx2"/>
              </a:solidFill>
              <a:prstDash val="solid"/>
              <a:headEnd type="none" w="med" len="med"/>
              <a:tailEnd type="triangle" w="med" len="med"/>
            </a:ln>
          </p:spPr>
        </p:sp>
        <p:sp>
          <p:nvSpPr>
            <p:cNvPr id="1236016" name="矩形 1236015"/>
            <p:cNvSpPr/>
            <p:nvPr/>
          </p:nvSpPr>
          <p:spPr>
            <a:xfrm>
              <a:off x="2918" y="3064"/>
              <a:ext cx="164" cy="75"/>
            </a:xfrm>
            <a:prstGeom prst="rect">
              <a:avLst/>
            </a:prstGeom>
          </p:spPr>
          <p:txBody>
            <a:bodyPr wrap="none" fromWordArt="1">
              <a:prstTxWarp prst="textPlain">
                <a:avLst>
                  <a:gd name="adj" fmla="val 50000"/>
                </a:avLst>
              </a:prstTxWarp>
              <a:normAutofit/>
            </a:bodyPr>
            <a:p>
              <a:pPr algn="ctr"/>
              <a:r>
                <a:rPr lang="zh-CN" altLang="en-US" sz="800">
                  <a:ln w="9525" cap="flat" cmpd="sng">
                    <a:solidFill>
                      <a:schemeClr val="tx1"/>
                    </a:solidFill>
                    <a:prstDash val="solid"/>
                    <a:headEnd type="none" w="med" len="med"/>
                    <a:tailEnd type="none" w="med" len="med"/>
                  </a:ln>
                  <a:solidFill>
                    <a:srgbClr val="FFFFFF"/>
                  </a:solidFill>
                  <a:latin typeface="宋体" panose="02010600030101010101" pitchFamily="2" charset="-122"/>
                  <a:ea typeface="宋体" panose="02010600030101010101" pitchFamily="2" charset="-122"/>
                </a:rPr>
                <a:t>2005</a:t>
              </a:r>
              <a:endParaRPr lang="zh-CN" altLang="en-US" sz="800">
                <a:ln w="9525" cap="flat" cmpd="sng">
                  <a:solidFill>
                    <a:schemeClr val="tx1"/>
                  </a:solidFill>
                  <a:prstDash val="solid"/>
                  <a:headEnd type="none" w="med" len="med"/>
                  <a:tailEnd type="none" w="med" len="med"/>
                </a:ln>
                <a:solidFill>
                  <a:srgbClr val="FFFFFF"/>
                </a:solidFill>
                <a:latin typeface="宋体" panose="02010600030101010101" pitchFamily="2" charset="-122"/>
                <a:ea typeface="宋体" panose="02010600030101010101" pitchFamily="2" charset="-122"/>
              </a:endParaRPr>
            </a:p>
          </p:txBody>
        </p:sp>
      </p:grpSp>
      <p:sp>
        <p:nvSpPr>
          <p:cNvPr id="1236017" name="文本框 1236016"/>
          <p:cNvSpPr txBox="1"/>
          <p:nvPr/>
        </p:nvSpPr>
        <p:spPr>
          <a:xfrm>
            <a:off x="746125" y="935038"/>
            <a:ext cx="184150" cy="457200"/>
          </a:xfrm>
          <a:prstGeom prst="rect">
            <a:avLst/>
          </a:prstGeom>
          <a:noFill/>
          <a:ln w="9525">
            <a:noFill/>
          </a:ln>
        </p:spPr>
        <p:txBody>
          <a:bodyPr wrap="none" anchor="t">
            <a:spAutoFit/>
          </a:bodyPr>
          <a:p>
            <a:pPr>
              <a:spcBef>
                <a:spcPct val="0"/>
              </a:spcBef>
            </a:pPr>
            <a:endParaRPr sz="2400" b="0" dirty="0">
              <a:latin typeface="Times New Roman" panose="02020603050405020304" pitchFamily="18" charset="0"/>
            </a:endParaRPr>
          </a:p>
        </p:txBody>
      </p:sp>
      <p:sp>
        <p:nvSpPr>
          <p:cNvPr id="1236018" name="文本框 1236017"/>
          <p:cNvSpPr txBox="1"/>
          <p:nvPr/>
        </p:nvSpPr>
        <p:spPr>
          <a:xfrm>
            <a:off x="1050925" y="806450"/>
            <a:ext cx="3935413" cy="946150"/>
          </a:xfrm>
          <a:prstGeom prst="rect">
            <a:avLst/>
          </a:prstGeom>
          <a:noFill/>
          <a:ln w="9525">
            <a:noFill/>
          </a:ln>
        </p:spPr>
        <p:txBody>
          <a:bodyPr wrap="none" anchor="t">
            <a:spAutoFit/>
          </a:bodyPr>
          <a:p>
            <a:pPr>
              <a:spcBef>
                <a:spcPct val="50000"/>
              </a:spcBef>
            </a:pPr>
            <a:r>
              <a:rPr lang="en-US" altLang="zh-CN">
                <a:solidFill>
                  <a:schemeClr val="hlink"/>
                </a:solidFill>
                <a:latin typeface="宋体" panose="02010600030101010101" pitchFamily="2" charset="-122"/>
              </a:rPr>
              <a:t> </a:t>
            </a:r>
            <a:r>
              <a:rPr lang="zh-CN" altLang="en-US" dirty="0">
                <a:solidFill>
                  <a:schemeClr val="bg1"/>
                </a:solidFill>
                <a:latin typeface="宋体" panose="02010600030101010101" pitchFamily="2" charset="-122"/>
              </a:rPr>
              <a:t>一</a:t>
            </a:r>
            <a:r>
              <a:rPr lang="zh-CN" altLang="en-US" dirty="0">
                <a:solidFill>
                  <a:srgbClr val="66FF66"/>
                </a:solidFill>
                <a:latin typeface="宋体" panose="02010600030101010101" pitchFamily="2" charset="-122"/>
              </a:rPr>
              <a:t>本系统的专题教科书</a:t>
            </a:r>
            <a:endParaRPr lang="zh-CN" altLang="en-US" dirty="0">
              <a:solidFill>
                <a:srgbClr val="66FF66"/>
              </a:solidFill>
              <a:latin typeface="宋体" panose="02010600030101010101" pitchFamily="2" charset="-122"/>
            </a:endParaRPr>
          </a:p>
          <a:p>
            <a:pPr>
              <a:spcBef>
                <a:spcPct val="0"/>
              </a:spcBef>
            </a:pPr>
            <a:endParaRPr lang="zh-CN" altLang="en-US">
              <a:latin typeface="宋体" panose="02010600030101010101" pitchFamily="2" charset="-122"/>
            </a:endParaRPr>
          </a:p>
        </p:txBody>
      </p:sp>
    </p:spTree>
  </p:cSld>
  <p:clrMapOvr>
    <a:masterClrMapping/>
  </p:clrMapOvr>
  <p:transition spd="med"/>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36994" name="标题 1236993"/>
          <p:cNvSpPr>
            <a:spLocks noGrp="1"/>
          </p:cNvSpPr>
          <p:nvPr>
            <p:ph type="ctrTitle"/>
          </p:nvPr>
        </p:nvSpPr>
        <p:spPr>
          <a:xfrm>
            <a:off x="685800" y="2286000"/>
            <a:ext cx="7772400" cy="1143000"/>
          </a:xfrm>
        </p:spPr>
        <p:txBody>
          <a:bodyPr lIns="92075" tIns="46038" rIns="92075" bIns="46038" anchor="t" anchorCtr="1">
            <a:spAutoFit/>
          </a:bodyPr>
          <a:p>
            <a:pPr defTabSz="914400">
              <a:buClrTx/>
              <a:buSzTx/>
              <a:buFontTx/>
            </a:pPr>
            <a:endParaRPr sz="4800" kern="1200" baseline="0" dirty="0">
              <a:latin typeface="Arial" panose="020B0604020202020204" pitchFamily="34" charset="0"/>
              <a:ea typeface="宋体" panose="02010600030101010101" pitchFamily="2" charset="-122"/>
            </a:endParaRPr>
          </a:p>
        </p:txBody>
      </p:sp>
      <p:sp>
        <p:nvSpPr>
          <p:cNvPr id="1236995" name="副标题 1236994"/>
          <p:cNvSpPr>
            <a:spLocks noGrp="1"/>
          </p:cNvSpPr>
          <p:nvPr>
            <p:ph type="subTitle" idx="1"/>
          </p:nvPr>
        </p:nvSpPr>
        <p:spPr>
          <a:xfrm>
            <a:off x="1371600" y="3886200"/>
            <a:ext cx="6400800" cy="1752600"/>
          </a:xfrm>
        </p:spPr>
        <p:txBody>
          <a:bodyPr lIns="92075" tIns="46038" rIns="92075" bIns="46038" anchor="t" anchorCtr="1">
            <a:spAutoFit/>
          </a:bodyPr>
          <a:p>
            <a:pPr defTabSz="914400">
              <a:buSzPct val="75000"/>
            </a:pPr>
            <a:endParaRPr sz="3200" kern="1200" baseline="0" dirty="0">
              <a:latin typeface="Times New Roman" panose="02020603050405020304" pitchFamily="18" charset="0"/>
              <a:ea typeface="宋体" panose="02010600030101010101" pitchFamily="2" charset="-122"/>
            </a:endParaRPr>
          </a:p>
        </p:txBody>
      </p:sp>
      <p:pic>
        <p:nvPicPr>
          <p:cNvPr id="1236996" name="图片 1236995" descr="PPT"/>
          <p:cNvPicPr>
            <a:picLocks noChangeAspect="1"/>
          </p:cNvPicPr>
          <p:nvPr/>
        </p:nvPicPr>
        <p:blipFill>
          <a:blip r:embed="rId1"/>
          <a:stretch>
            <a:fillRect/>
          </a:stretch>
        </p:blipFill>
        <p:spPr>
          <a:xfrm>
            <a:off x="0" y="0"/>
            <a:ext cx="9144000" cy="6858000"/>
          </a:xfrm>
          <a:prstGeom prst="rect">
            <a:avLst/>
          </a:prstGeom>
          <a:noFill/>
          <a:ln w="9525">
            <a:noFill/>
          </a:ln>
        </p:spPr>
      </p:pic>
      <p:pic>
        <p:nvPicPr>
          <p:cNvPr id="1236997" name="图片 1236996" descr="PPT2"/>
          <p:cNvPicPr>
            <a:picLocks noChangeAspect="1"/>
          </p:cNvPicPr>
          <p:nvPr/>
        </p:nvPicPr>
        <p:blipFill>
          <a:blip r:embed="rId2"/>
          <a:stretch>
            <a:fillRect/>
          </a:stretch>
        </p:blipFill>
        <p:spPr>
          <a:xfrm>
            <a:off x="0" y="0"/>
            <a:ext cx="1749425" cy="560388"/>
          </a:xfrm>
          <a:prstGeom prst="rect">
            <a:avLst/>
          </a:prstGeom>
          <a:noFill/>
          <a:ln w="9525">
            <a:noFill/>
          </a:ln>
        </p:spPr>
      </p:pic>
      <p:graphicFrame>
        <p:nvGraphicFramePr>
          <p:cNvPr id="1236998" name="对象 1236997"/>
          <p:cNvGraphicFramePr/>
          <p:nvPr/>
        </p:nvGraphicFramePr>
        <p:xfrm>
          <a:off x="0" y="1381125"/>
          <a:ext cx="9144000" cy="5476875"/>
        </p:xfrm>
        <a:graphic>
          <a:graphicData uri="http://schemas.openxmlformats.org/presentationml/2006/ole">
            <mc:AlternateContent xmlns:mc="http://schemas.openxmlformats.org/markup-compatibility/2006">
              <mc:Choice xmlns:v="urn:schemas-microsoft-com:vml" Requires="v">
                <p:oleObj spid="_x0000_s3076" name="" r:id="rId3" imgW="6677025" imgH="4095750" progId="Paint.Picture">
                  <p:embed/>
                </p:oleObj>
              </mc:Choice>
              <mc:Fallback>
                <p:oleObj name="" r:id="rId3" imgW="6677025" imgH="4095750" progId="Paint.Picture">
                  <p:embed/>
                  <p:pic>
                    <p:nvPicPr>
                      <p:cNvPr id="0" name="图片 3075"/>
                      <p:cNvPicPr/>
                      <p:nvPr/>
                    </p:nvPicPr>
                    <p:blipFill>
                      <a:blip r:embed="rId4"/>
                      <a:stretch>
                        <a:fillRect/>
                      </a:stretch>
                    </p:blipFill>
                    <p:spPr>
                      <a:xfrm>
                        <a:off x="0" y="1381125"/>
                        <a:ext cx="9144000" cy="5476875"/>
                      </a:xfrm>
                      <a:prstGeom prst="rect">
                        <a:avLst/>
                      </a:prstGeom>
                      <a:noFill/>
                      <a:ln w="38100">
                        <a:noFill/>
                        <a:miter/>
                      </a:ln>
                    </p:spPr>
                  </p:pic>
                </p:oleObj>
              </mc:Fallback>
            </mc:AlternateContent>
          </a:graphicData>
        </a:graphic>
      </p:graphicFrame>
      <p:sp>
        <p:nvSpPr>
          <p:cNvPr id="1236999" name="文本框 1236998"/>
          <p:cNvSpPr txBox="1"/>
          <p:nvPr/>
        </p:nvSpPr>
        <p:spPr>
          <a:xfrm>
            <a:off x="441325" y="630238"/>
            <a:ext cx="184150" cy="457200"/>
          </a:xfrm>
          <a:prstGeom prst="rect">
            <a:avLst/>
          </a:prstGeom>
          <a:noFill/>
          <a:ln w="9525">
            <a:noFill/>
          </a:ln>
        </p:spPr>
        <p:txBody>
          <a:bodyPr wrap="none" anchor="t">
            <a:spAutoFit/>
          </a:bodyPr>
          <a:p>
            <a:pPr>
              <a:spcBef>
                <a:spcPct val="0"/>
              </a:spcBef>
            </a:pPr>
            <a:endParaRPr sz="2400" b="0" dirty="0">
              <a:latin typeface="Times New Roman" panose="02020603050405020304" pitchFamily="18" charset="0"/>
            </a:endParaRPr>
          </a:p>
        </p:txBody>
      </p:sp>
      <p:sp>
        <p:nvSpPr>
          <p:cNvPr id="1237000" name="文本框 1236999"/>
          <p:cNvSpPr txBox="1"/>
          <p:nvPr/>
        </p:nvSpPr>
        <p:spPr>
          <a:xfrm>
            <a:off x="441325" y="501650"/>
            <a:ext cx="3398838" cy="946150"/>
          </a:xfrm>
          <a:prstGeom prst="rect">
            <a:avLst/>
          </a:prstGeom>
          <a:solidFill>
            <a:schemeClr val="bg1"/>
          </a:solidFill>
          <a:ln w="9525">
            <a:noFill/>
          </a:ln>
        </p:spPr>
        <p:txBody>
          <a:bodyPr wrap="none" anchor="t">
            <a:spAutoFit/>
          </a:bodyPr>
          <a:p>
            <a:pPr>
              <a:spcBef>
                <a:spcPct val="50000"/>
              </a:spcBef>
            </a:pPr>
            <a:r>
              <a:rPr lang="zh-CN" altLang="en-US" dirty="0">
                <a:solidFill>
                  <a:srgbClr val="66FF66"/>
                </a:solidFill>
                <a:latin typeface="宋体" panose="02010600030101010101" pitchFamily="2" charset="-122"/>
              </a:rPr>
              <a:t>一个强大的检索平台</a:t>
            </a:r>
            <a:endParaRPr lang="zh-CN" altLang="en-US" dirty="0">
              <a:solidFill>
                <a:srgbClr val="66FF66"/>
              </a:solidFill>
              <a:latin typeface="宋体" panose="02010600030101010101" pitchFamily="2" charset="-122"/>
            </a:endParaRPr>
          </a:p>
          <a:p>
            <a:pPr>
              <a:spcBef>
                <a:spcPct val="0"/>
              </a:spcBef>
            </a:pPr>
            <a:endParaRPr lang="zh-CN" altLang="en-US" b="0">
              <a:solidFill>
                <a:schemeClr val="bg1"/>
              </a:solidFill>
              <a:latin typeface="宋体" panose="02010600030101010101" pitchFamily="2" charset="-122"/>
            </a:endParaRPr>
          </a:p>
        </p:txBody>
      </p:sp>
      <p:sp>
        <p:nvSpPr>
          <p:cNvPr id="1237001" name="文本框 1237000"/>
          <p:cNvSpPr txBox="1"/>
          <p:nvPr/>
        </p:nvSpPr>
        <p:spPr>
          <a:xfrm>
            <a:off x="6804025" y="5949950"/>
            <a:ext cx="387350" cy="336550"/>
          </a:xfrm>
          <a:prstGeom prst="rect">
            <a:avLst/>
          </a:prstGeom>
          <a:noFill/>
          <a:ln w="9525">
            <a:noFill/>
          </a:ln>
        </p:spPr>
        <p:txBody>
          <a:bodyPr wrap="none" anchor="t">
            <a:spAutoFit/>
          </a:bodyPr>
          <a:p>
            <a:pPr>
              <a:spcBef>
                <a:spcPct val="0"/>
              </a:spcBef>
            </a:pPr>
            <a:r>
              <a:rPr lang="zh-CN" altLang="en-US" sz="1600" dirty="0">
                <a:latin typeface="Times New Roman" panose="02020603050405020304" pitchFamily="18" charset="0"/>
              </a:rPr>
              <a:t>脉</a:t>
            </a:r>
            <a:endParaRPr lang="zh-CN" altLang="en-US" sz="1600" dirty="0">
              <a:latin typeface="Times New Roman" panose="02020603050405020304" pitchFamily="18" charset="0"/>
            </a:endParaRPr>
          </a:p>
        </p:txBody>
      </p:sp>
    </p:spTree>
  </p:cSld>
  <p:clrMapOvr>
    <a:masterClrMapping/>
  </p:clrMapOvr>
  <p:transition spd="med"/>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41090" name="矩形 1241089"/>
          <p:cNvSpPr/>
          <p:nvPr/>
        </p:nvSpPr>
        <p:spPr>
          <a:xfrm>
            <a:off x="2484438" y="333375"/>
            <a:ext cx="4895850" cy="641350"/>
          </a:xfrm>
          <a:prstGeom prst="rect">
            <a:avLst/>
          </a:prstGeom>
          <a:noFill/>
          <a:ln w="9525">
            <a:noFill/>
          </a:ln>
        </p:spPr>
        <p:txBody>
          <a:bodyPr>
            <a:spAutoFit/>
          </a:bodyPr>
          <a:p>
            <a:pPr>
              <a:spcBef>
                <a:spcPct val="0"/>
              </a:spcBef>
            </a:pPr>
            <a:r>
              <a:rPr lang="zh-CN" altLang="en-US" sz="3600" dirty="0">
                <a:solidFill>
                  <a:schemeClr val="tx2"/>
                </a:solidFill>
                <a:latin typeface="Arial" panose="020B0604020202020204" pitchFamily="34" charset="0"/>
              </a:rPr>
              <a:t>专业图书馆设计理念</a:t>
            </a:r>
            <a:endParaRPr lang="zh-CN" altLang="en-US" sz="3600" dirty="0">
              <a:solidFill>
                <a:schemeClr val="tx2"/>
              </a:solidFill>
              <a:latin typeface="Arial" panose="020B0604020202020204" pitchFamily="34" charset="0"/>
            </a:endParaRPr>
          </a:p>
        </p:txBody>
      </p:sp>
      <p:sp>
        <p:nvSpPr>
          <p:cNvPr id="1241091" name="矩形 1241090"/>
          <p:cNvSpPr/>
          <p:nvPr/>
        </p:nvSpPr>
        <p:spPr>
          <a:xfrm>
            <a:off x="755650" y="1503363"/>
            <a:ext cx="7848600" cy="4575175"/>
          </a:xfrm>
          <a:prstGeom prst="rect">
            <a:avLst/>
          </a:prstGeom>
          <a:noFill/>
          <a:ln w="9525">
            <a:noFill/>
          </a:ln>
        </p:spPr>
        <p:txBody>
          <a:bodyPr anchor="ctr">
            <a:spAutoFit/>
          </a:bodyPr>
          <a:p>
            <a:pPr>
              <a:spcBef>
                <a:spcPct val="0"/>
              </a:spcBef>
            </a:pPr>
            <a:r>
              <a:rPr lang="en-US" altLang="zh-CN" b="0" dirty="0">
                <a:latin typeface="Arial" panose="020B0604020202020204" pitchFamily="34" charset="0"/>
              </a:rPr>
              <a:t>     </a:t>
            </a:r>
            <a:r>
              <a:rPr lang="en-US" altLang="zh-CN" dirty="0">
                <a:latin typeface="Arial" panose="020B0604020202020204" pitchFamily="34" charset="0"/>
              </a:rPr>
              <a:t>CNKI</a:t>
            </a:r>
            <a:r>
              <a:rPr lang="zh-CN" altLang="en-US" dirty="0">
                <a:latin typeface="Arial" panose="020B0604020202020204" pitchFamily="34" charset="0"/>
              </a:rPr>
              <a:t>收录的所有文献，均按</a:t>
            </a:r>
            <a:r>
              <a:rPr lang="en-US" altLang="zh-CN" dirty="0">
                <a:latin typeface="Arial" panose="020B0604020202020204" pitchFamily="34" charset="0"/>
              </a:rPr>
              <a:t>《</a:t>
            </a:r>
            <a:r>
              <a:rPr lang="zh-CN" altLang="en-US" dirty="0">
                <a:latin typeface="Arial" panose="020B0604020202020204" pitchFamily="34" charset="0"/>
              </a:rPr>
              <a:t>中国图书分类法</a:t>
            </a:r>
            <a:r>
              <a:rPr lang="en-US" altLang="zh-CN" dirty="0">
                <a:latin typeface="Arial" panose="020B0604020202020204" pitchFamily="34" charset="0"/>
              </a:rPr>
              <a:t>》</a:t>
            </a:r>
            <a:r>
              <a:rPr lang="zh-CN" altLang="en-US" dirty="0">
                <a:latin typeface="Arial" panose="020B0604020202020204" pitchFamily="34" charset="0"/>
              </a:rPr>
              <a:t>分成</a:t>
            </a:r>
            <a:r>
              <a:rPr lang="en-US" altLang="zh-CN">
                <a:solidFill>
                  <a:srgbClr val="66FF66"/>
                </a:solidFill>
                <a:latin typeface="Arial" panose="020B0604020202020204" pitchFamily="34" charset="0"/>
              </a:rPr>
              <a:t>3000</a:t>
            </a:r>
            <a:r>
              <a:rPr lang="zh-CN" altLang="en-US" dirty="0">
                <a:latin typeface="Arial" panose="020B0604020202020204" pitchFamily="34" charset="0"/>
              </a:rPr>
              <a:t>多个专业数字图书馆。</a:t>
            </a:r>
            <a:endParaRPr lang="zh-CN" altLang="en-US" dirty="0">
              <a:latin typeface="Arial" panose="020B0604020202020204" pitchFamily="34" charset="0"/>
            </a:endParaRPr>
          </a:p>
          <a:p>
            <a:pPr>
              <a:spcBef>
                <a:spcPct val="0"/>
              </a:spcBef>
            </a:pPr>
            <a:r>
              <a:rPr lang="zh-CN" altLang="en-US" dirty="0">
                <a:latin typeface="Arial" panose="020B0604020202020204" pitchFamily="34" charset="0"/>
              </a:rPr>
              <a:t>    读者选择进入某学科专业领域的数字图书馆</a:t>
            </a:r>
            <a:r>
              <a:rPr lang="en-US" altLang="zh-CN">
                <a:latin typeface="Arial" panose="020B0604020202020204" pitchFamily="34" charset="0"/>
              </a:rPr>
              <a:t>:</a:t>
            </a:r>
            <a:endParaRPr lang="en-US" altLang="zh-CN">
              <a:latin typeface="Arial" panose="020B0604020202020204" pitchFamily="34" charset="0"/>
            </a:endParaRPr>
          </a:p>
          <a:p>
            <a:pPr>
              <a:spcBef>
                <a:spcPct val="0"/>
              </a:spcBef>
            </a:pPr>
            <a:r>
              <a:rPr lang="zh-CN" altLang="en-US" dirty="0">
                <a:latin typeface="Arial" panose="020B0604020202020204" pitchFamily="34" charset="0"/>
              </a:rPr>
              <a:t>既可纵览</a:t>
            </a:r>
            <a:r>
              <a:rPr lang="zh-CN" altLang="en-US" dirty="0">
                <a:solidFill>
                  <a:srgbClr val="66FF66"/>
                </a:solidFill>
                <a:latin typeface="Arial" panose="020B0604020202020204" pitchFamily="34" charset="0"/>
              </a:rPr>
              <a:t>本学科全部文献</a:t>
            </a:r>
            <a:r>
              <a:rPr lang="zh-CN" altLang="en-US" dirty="0">
                <a:latin typeface="Arial" panose="020B0604020202020204" pitchFamily="34" charset="0"/>
              </a:rPr>
              <a:t>内容，又可涉猎</a:t>
            </a:r>
            <a:r>
              <a:rPr lang="zh-CN" altLang="en-US" dirty="0">
                <a:solidFill>
                  <a:srgbClr val="66FF66"/>
                </a:solidFill>
                <a:latin typeface="Arial" panose="020B0604020202020204" pitchFamily="34" charset="0"/>
              </a:rPr>
              <a:t>本学科相关领域。</a:t>
            </a:r>
            <a:endParaRPr lang="zh-CN" altLang="en-US" dirty="0">
              <a:solidFill>
                <a:srgbClr val="66FF66"/>
              </a:solidFill>
              <a:latin typeface="Arial" panose="020B0604020202020204" pitchFamily="34" charset="0"/>
            </a:endParaRPr>
          </a:p>
          <a:p>
            <a:pPr>
              <a:spcBef>
                <a:spcPct val="0"/>
              </a:spcBef>
            </a:pPr>
            <a:r>
              <a:rPr lang="zh-CN" altLang="en-US" dirty="0">
                <a:latin typeface="Arial" panose="020B0604020202020204" pitchFamily="34" charset="0"/>
              </a:rPr>
              <a:t>    各馆一目了然地详细揭示本学科及其边缘和交叉学科的重要</a:t>
            </a:r>
            <a:r>
              <a:rPr lang="zh-CN" altLang="en-US" dirty="0">
                <a:solidFill>
                  <a:srgbClr val="66FF66"/>
                </a:solidFill>
                <a:latin typeface="Arial" panose="020B0604020202020204" pitchFamily="34" charset="0"/>
              </a:rPr>
              <a:t>研究成果、进展与动态</a:t>
            </a:r>
            <a:r>
              <a:rPr lang="zh-CN" altLang="en-US" dirty="0">
                <a:latin typeface="Arial" panose="020B0604020202020204" pitchFamily="34" charset="0"/>
              </a:rPr>
              <a:t>，并可使您了解、掌握重要项目和相关</a:t>
            </a:r>
            <a:r>
              <a:rPr lang="zh-CN" altLang="en-US" dirty="0">
                <a:solidFill>
                  <a:srgbClr val="66FF66"/>
                </a:solidFill>
                <a:latin typeface="Arial" panose="020B0604020202020204" pitchFamily="34" charset="0"/>
              </a:rPr>
              <a:t>研究人员与机构</a:t>
            </a:r>
            <a:r>
              <a:rPr lang="zh-CN" altLang="en-US" dirty="0">
                <a:latin typeface="Arial" panose="020B0604020202020204" pitchFamily="34" charset="0"/>
              </a:rPr>
              <a:t>的研究</a:t>
            </a:r>
            <a:r>
              <a:rPr lang="zh-CN" altLang="en-US" dirty="0">
                <a:solidFill>
                  <a:srgbClr val="66FF66"/>
                </a:solidFill>
                <a:latin typeface="Arial" panose="020B0604020202020204" pitchFamily="34" charset="0"/>
              </a:rPr>
              <a:t>历史和最新动向。</a:t>
            </a:r>
            <a:endParaRPr lang="zh-CN" altLang="en-US" dirty="0">
              <a:solidFill>
                <a:srgbClr val="66FF66"/>
              </a:solidFill>
              <a:latin typeface="Arial" panose="020B0604020202020204" pitchFamily="34" charset="0"/>
            </a:endParaRPr>
          </a:p>
          <a:p>
            <a:pPr algn="ctr">
              <a:spcBef>
                <a:spcPct val="0"/>
              </a:spcBef>
            </a:pPr>
            <a:endParaRPr lang="zh-CN" altLang="en-US" sz="2400" b="0" dirty="0">
              <a:latin typeface="Arial" panose="020B0604020202020204" pitchFamily="34" charset="0"/>
            </a:endParaRPr>
          </a:p>
          <a:p>
            <a:pPr>
              <a:spcBef>
                <a:spcPct val="0"/>
              </a:spcBef>
            </a:pPr>
            <a:endParaRPr lang="zh-CN" altLang="en-US" sz="1800" b="0" dirty="0">
              <a:latin typeface="Arial" panose="020B0604020202020204" pitchFamily="34" charset="0"/>
            </a:endParaRPr>
          </a:p>
        </p:txBody>
      </p:sp>
    </p:spTree>
  </p:cSld>
  <p:clrMapOvr>
    <a:masterClrMapping/>
  </p:clrMapOvr>
  <p:transition spd="med"/>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42114" name="标题 1242113"/>
          <p:cNvSpPr>
            <a:spLocks noGrp="1"/>
          </p:cNvSpPr>
          <p:nvPr>
            <p:ph type="title"/>
          </p:nvPr>
        </p:nvSpPr>
        <p:spPr/>
        <p:txBody>
          <a:bodyPr lIns="92075" tIns="46038" rIns="92075" bIns="46038" anchor="t" anchorCtr="1">
            <a:spAutoFit/>
          </a:bodyPr>
          <a:p>
            <a:endParaRPr dirty="0"/>
          </a:p>
        </p:txBody>
      </p:sp>
      <p:sp>
        <p:nvSpPr>
          <p:cNvPr id="1242115" name="文本占位符 1242114"/>
          <p:cNvSpPr>
            <a:spLocks noGrp="1"/>
          </p:cNvSpPr>
          <p:nvPr>
            <p:ph type="body" idx="1"/>
          </p:nvPr>
        </p:nvSpPr>
        <p:spPr/>
        <p:txBody>
          <a:bodyPr lIns="92075" tIns="46038" rIns="92075" bIns="46038" anchor="t" anchorCtr="1">
            <a:spAutoFit/>
          </a:bodyPr>
          <a:p>
            <a:endParaRPr dirty="0"/>
          </a:p>
        </p:txBody>
      </p:sp>
      <p:pic>
        <p:nvPicPr>
          <p:cNvPr id="1242116" name="图片 1242115"/>
          <p:cNvPicPr>
            <a:picLocks noChangeAspect="1"/>
          </p:cNvPicPr>
          <p:nvPr/>
        </p:nvPicPr>
        <p:blipFill>
          <a:blip r:embed="rId1"/>
          <a:stretch>
            <a:fillRect/>
          </a:stretch>
        </p:blipFill>
        <p:spPr>
          <a:xfrm>
            <a:off x="0" y="0"/>
            <a:ext cx="9144000" cy="6858000"/>
          </a:xfrm>
          <a:prstGeom prst="rect">
            <a:avLst/>
          </a:prstGeom>
          <a:noFill/>
          <a:ln w="9525">
            <a:noFill/>
          </a:ln>
        </p:spPr>
      </p:pic>
    </p:spTree>
  </p:cSld>
  <p:clrMapOvr>
    <a:masterClrMapping/>
  </p:clrMapOvr>
  <p:transition spd="med"/>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43138" name="标题 1243137"/>
          <p:cNvSpPr>
            <a:spLocks noGrp="1"/>
          </p:cNvSpPr>
          <p:nvPr>
            <p:ph type="title"/>
          </p:nvPr>
        </p:nvSpPr>
        <p:spPr/>
        <p:txBody>
          <a:bodyPr lIns="92075" tIns="46038" rIns="92075" bIns="46038" anchor="t" anchorCtr="1">
            <a:spAutoFit/>
          </a:bodyPr>
          <a:p>
            <a:endParaRPr dirty="0"/>
          </a:p>
        </p:txBody>
      </p:sp>
      <p:sp>
        <p:nvSpPr>
          <p:cNvPr id="1243139" name="文本占位符 1243138"/>
          <p:cNvSpPr>
            <a:spLocks noGrp="1"/>
          </p:cNvSpPr>
          <p:nvPr>
            <p:ph type="body" idx="1"/>
          </p:nvPr>
        </p:nvSpPr>
        <p:spPr/>
        <p:txBody>
          <a:bodyPr lIns="92075" tIns="46038" rIns="92075" bIns="46038" anchor="t" anchorCtr="1">
            <a:spAutoFit/>
          </a:bodyPr>
          <a:p>
            <a:endParaRPr dirty="0"/>
          </a:p>
        </p:txBody>
      </p:sp>
      <p:pic>
        <p:nvPicPr>
          <p:cNvPr id="1243140" name="图片 1243139"/>
          <p:cNvPicPr>
            <a:picLocks noChangeAspect="1"/>
          </p:cNvPicPr>
          <p:nvPr/>
        </p:nvPicPr>
        <p:blipFill>
          <a:blip r:embed="rId1"/>
          <a:stretch>
            <a:fillRect/>
          </a:stretch>
        </p:blipFill>
        <p:spPr>
          <a:xfrm>
            <a:off x="0" y="0"/>
            <a:ext cx="9144000" cy="6858000"/>
          </a:xfrm>
          <a:prstGeom prst="rect">
            <a:avLst/>
          </a:prstGeom>
          <a:noFill/>
          <a:ln w="9525">
            <a:noFill/>
          </a:ln>
        </p:spPr>
      </p:pic>
    </p:spTree>
  </p:cSld>
  <p:clrMapOvr>
    <a:masterClrMapping/>
  </p:clrMapOvr>
  <p:transition spd="med"/>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44162" name="标题 1244161"/>
          <p:cNvSpPr>
            <a:spLocks noGrp="1"/>
          </p:cNvSpPr>
          <p:nvPr>
            <p:ph type="title"/>
          </p:nvPr>
        </p:nvSpPr>
        <p:spPr/>
        <p:txBody>
          <a:bodyPr lIns="92075" tIns="46038" rIns="92075" bIns="46038" anchor="t" anchorCtr="1">
            <a:spAutoFit/>
          </a:bodyPr>
          <a:p>
            <a:endParaRPr dirty="0"/>
          </a:p>
        </p:txBody>
      </p:sp>
      <p:sp>
        <p:nvSpPr>
          <p:cNvPr id="1244163" name="文本占位符 1244162"/>
          <p:cNvSpPr>
            <a:spLocks noGrp="1"/>
          </p:cNvSpPr>
          <p:nvPr>
            <p:ph type="body" idx="1"/>
          </p:nvPr>
        </p:nvSpPr>
        <p:spPr/>
        <p:txBody>
          <a:bodyPr lIns="92075" tIns="46038" rIns="92075" bIns="46038" anchor="t" anchorCtr="1">
            <a:spAutoFit/>
          </a:bodyPr>
          <a:p>
            <a:endParaRPr dirty="0"/>
          </a:p>
        </p:txBody>
      </p:sp>
      <p:pic>
        <p:nvPicPr>
          <p:cNvPr id="1244164" name="图片 1244163"/>
          <p:cNvPicPr>
            <a:picLocks noChangeAspect="1"/>
          </p:cNvPicPr>
          <p:nvPr/>
        </p:nvPicPr>
        <p:blipFill>
          <a:blip r:embed="rId1"/>
          <a:stretch>
            <a:fillRect/>
          </a:stretch>
        </p:blipFill>
        <p:spPr>
          <a:xfrm>
            <a:off x="0" y="0"/>
            <a:ext cx="9144000" cy="6858000"/>
          </a:xfrm>
          <a:prstGeom prst="rect">
            <a:avLst/>
          </a:prstGeom>
          <a:noFill/>
          <a:ln w="9525">
            <a:noFill/>
          </a:ln>
        </p:spPr>
      </p:pic>
    </p:spTree>
  </p:cSld>
  <p:clrMapOvr>
    <a:masterClrMapping/>
  </p:clrMapOvr>
  <p:transition spd="med"/>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45186" name="标题 1245185"/>
          <p:cNvSpPr>
            <a:spLocks noGrp="1"/>
          </p:cNvSpPr>
          <p:nvPr>
            <p:ph type="title"/>
          </p:nvPr>
        </p:nvSpPr>
        <p:spPr/>
        <p:txBody>
          <a:bodyPr lIns="92075" tIns="46038" rIns="92075" bIns="46038" anchor="t" anchorCtr="1">
            <a:spAutoFit/>
          </a:bodyPr>
          <a:p>
            <a:endParaRPr dirty="0"/>
          </a:p>
        </p:txBody>
      </p:sp>
      <p:sp>
        <p:nvSpPr>
          <p:cNvPr id="1245187" name="文本占位符 1245186"/>
          <p:cNvSpPr>
            <a:spLocks noGrp="1"/>
          </p:cNvSpPr>
          <p:nvPr>
            <p:ph type="body" idx="1"/>
          </p:nvPr>
        </p:nvSpPr>
        <p:spPr/>
        <p:txBody>
          <a:bodyPr lIns="92075" tIns="46038" rIns="92075" bIns="46038" anchor="t" anchorCtr="1">
            <a:spAutoFit/>
          </a:bodyPr>
          <a:p>
            <a:endParaRPr dirty="0"/>
          </a:p>
        </p:txBody>
      </p:sp>
      <p:pic>
        <p:nvPicPr>
          <p:cNvPr id="1245188" name="图片 1245187"/>
          <p:cNvPicPr>
            <a:picLocks noChangeAspect="1"/>
          </p:cNvPicPr>
          <p:nvPr/>
        </p:nvPicPr>
        <p:blipFill>
          <a:blip r:embed="rId1"/>
          <a:stretch>
            <a:fillRect/>
          </a:stretch>
        </p:blipFill>
        <p:spPr>
          <a:xfrm>
            <a:off x="0" y="0"/>
            <a:ext cx="9144000" cy="6742113"/>
          </a:xfrm>
          <a:prstGeom prst="rect">
            <a:avLst/>
          </a:prstGeom>
          <a:noFill/>
          <a:ln w="9525">
            <a:noFill/>
          </a:ln>
        </p:spPr>
      </p:pic>
    </p:spTree>
  </p:cSld>
  <p:clrMapOvr>
    <a:masterClrMapping/>
  </p:clrMapOvr>
  <p:transition spd="med"/>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46210" name="标题 1246209"/>
          <p:cNvSpPr>
            <a:spLocks noGrp="1"/>
          </p:cNvSpPr>
          <p:nvPr>
            <p:ph type="title"/>
          </p:nvPr>
        </p:nvSpPr>
        <p:spPr/>
        <p:txBody>
          <a:bodyPr lIns="92075" tIns="46038" rIns="92075" bIns="46038" anchor="t" anchorCtr="1">
            <a:spAutoFit/>
          </a:bodyPr>
          <a:p>
            <a:endParaRPr dirty="0"/>
          </a:p>
        </p:txBody>
      </p:sp>
      <p:pic>
        <p:nvPicPr>
          <p:cNvPr id="1246211" name="文本占位符 1246210"/>
          <p:cNvPicPr>
            <a:picLocks noChangeAspect="1"/>
          </p:cNvPicPr>
          <p:nvPr>
            <p:ph type="body" idx="1"/>
          </p:nvPr>
        </p:nvPicPr>
        <p:blipFill>
          <a:blip r:embed="rId1"/>
          <a:stretch>
            <a:fillRect/>
          </a:stretch>
        </p:blipFill>
        <p:spPr>
          <a:xfrm>
            <a:off x="0" y="0"/>
            <a:ext cx="9144000" cy="6858000"/>
          </a:xfrm>
        </p:spPr>
      </p:pic>
      <p:sp>
        <p:nvSpPr>
          <p:cNvPr id="1246212" name="矩形 1246211"/>
          <p:cNvSpPr/>
          <p:nvPr/>
        </p:nvSpPr>
        <p:spPr>
          <a:xfrm>
            <a:off x="0" y="4365625"/>
            <a:ext cx="1835150" cy="503238"/>
          </a:xfrm>
          <a:prstGeom prst="rect">
            <a:avLst/>
          </a:prstGeom>
          <a:noFill/>
          <a:ln w="25400" cap="flat" cmpd="sng">
            <a:solidFill>
              <a:srgbClr val="FF0000"/>
            </a:solidFill>
            <a:prstDash val="solid"/>
            <a:miter/>
            <a:headEnd type="none" w="med" len="med"/>
            <a:tailEnd type="none" w="med" len="med"/>
          </a:ln>
        </p:spPr>
        <p:txBody>
          <a:bodyPr/>
          <a:p>
            <a:endParaRPr lang="zh-CN" altLang="en-US"/>
          </a:p>
        </p:txBody>
      </p:sp>
    </p:spTree>
  </p:cSld>
  <p:clrMapOvr>
    <a:masterClrMapping/>
  </p:clrMapOvr>
  <p:transition spd="med"/>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47234" name="标题 1247233"/>
          <p:cNvSpPr>
            <a:spLocks noGrp="1"/>
          </p:cNvSpPr>
          <p:nvPr>
            <p:ph type="title"/>
          </p:nvPr>
        </p:nvSpPr>
        <p:spPr/>
        <p:txBody>
          <a:bodyPr lIns="92075" tIns="46038" rIns="92075" bIns="46038" anchor="t" anchorCtr="1">
            <a:spAutoFit/>
          </a:bodyPr>
          <a:p>
            <a:endParaRPr dirty="0"/>
          </a:p>
        </p:txBody>
      </p:sp>
      <p:pic>
        <p:nvPicPr>
          <p:cNvPr id="1247235" name="文本占位符 1247234"/>
          <p:cNvPicPr>
            <a:picLocks noChangeAspect="1"/>
          </p:cNvPicPr>
          <p:nvPr>
            <p:ph type="body" idx="1"/>
          </p:nvPr>
        </p:nvPicPr>
        <p:blipFill>
          <a:blip r:embed="rId1"/>
          <a:stretch>
            <a:fillRect/>
          </a:stretch>
        </p:blipFill>
        <p:spPr>
          <a:xfrm>
            <a:off x="1116013" y="692150"/>
            <a:ext cx="7354887" cy="4968875"/>
          </a:xfrm>
        </p:spPr>
      </p:pic>
    </p:spTree>
  </p:cSld>
  <p:clrMapOvr>
    <a:masterClrMapping/>
  </p:clrMapOvr>
  <p:transition spd="med"/>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48258" name="标题 1248257"/>
          <p:cNvSpPr>
            <a:spLocks noGrp="1"/>
          </p:cNvSpPr>
          <p:nvPr>
            <p:ph type="title"/>
          </p:nvPr>
        </p:nvSpPr>
        <p:spPr/>
        <p:txBody>
          <a:bodyPr lIns="92075" tIns="46038" rIns="92075" bIns="46038" anchor="t" anchorCtr="1">
            <a:spAutoFit/>
          </a:bodyPr>
          <a:p>
            <a:endParaRPr dirty="0"/>
          </a:p>
        </p:txBody>
      </p:sp>
      <p:sp>
        <p:nvSpPr>
          <p:cNvPr id="1248259" name="文本占位符 1248258"/>
          <p:cNvSpPr>
            <a:spLocks noGrp="1"/>
          </p:cNvSpPr>
          <p:nvPr>
            <p:ph type="body" idx="1"/>
          </p:nvPr>
        </p:nvSpPr>
        <p:spPr/>
        <p:txBody>
          <a:bodyPr lIns="92075" tIns="46038" rIns="92075" bIns="46038" anchor="t" anchorCtr="1">
            <a:spAutoFit/>
          </a:bodyPr>
          <a:p>
            <a:endParaRPr dirty="0"/>
          </a:p>
        </p:txBody>
      </p:sp>
      <p:pic>
        <p:nvPicPr>
          <p:cNvPr id="1248260" name="图片 1248259"/>
          <p:cNvPicPr>
            <a:picLocks noChangeAspect="1"/>
          </p:cNvPicPr>
          <p:nvPr/>
        </p:nvPicPr>
        <p:blipFill>
          <a:blip r:embed="rId1"/>
          <a:stretch>
            <a:fillRect/>
          </a:stretch>
        </p:blipFill>
        <p:spPr>
          <a:xfrm>
            <a:off x="0" y="0"/>
            <a:ext cx="9144000" cy="6524625"/>
          </a:xfrm>
          <a:prstGeom prst="rect">
            <a:avLst/>
          </a:prstGeom>
          <a:noFill/>
          <a:ln w="9525">
            <a:noFill/>
          </a:ln>
        </p:spPr>
      </p:pic>
    </p:spTree>
  </p:cSld>
  <p:clrMapOvr>
    <a:masterClrMapping/>
  </p:clrMapOvr>
  <p:transition spd="med"/>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49282" name="标题 1249281"/>
          <p:cNvSpPr>
            <a:spLocks noGrp="1"/>
          </p:cNvSpPr>
          <p:nvPr>
            <p:ph type="title"/>
          </p:nvPr>
        </p:nvSpPr>
        <p:spPr/>
        <p:txBody>
          <a:bodyPr lIns="92075" tIns="46038" rIns="92075" bIns="46038" anchor="t" anchorCtr="1">
            <a:spAutoFit/>
          </a:bodyPr>
          <a:p>
            <a:endParaRPr dirty="0"/>
          </a:p>
        </p:txBody>
      </p:sp>
      <p:sp>
        <p:nvSpPr>
          <p:cNvPr id="1249283" name="文本占位符 1249282"/>
          <p:cNvSpPr>
            <a:spLocks noGrp="1"/>
          </p:cNvSpPr>
          <p:nvPr>
            <p:ph type="body" idx="1"/>
          </p:nvPr>
        </p:nvSpPr>
        <p:spPr/>
        <p:txBody>
          <a:bodyPr lIns="92075" tIns="46038" rIns="92075" bIns="46038" anchor="t" anchorCtr="1">
            <a:spAutoFit/>
          </a:bodyPr>
          <a:p>
            <a:endParaRPr dirty="0"/>
          </a:p>
        </p:txBody>
      </p:sp>
      <p:pic>
        <p:nvPicPr>
          <p:cNvPr id="1249284" name="图片 1249283"/>
          <p:cNvPicPr>
            <a:picLocks noChangeAspect="1"/>
          </p:cNvPicPr>
          <p:nvPr/>
        </p:nvPicPr>
        <p:blipFill>
          <a:blip r:embed="rId1"/>
          <a:stretch>
            <a:fillRect/>
          </a:stretch>
        </p:blipFill>
        <p:spPr>
          <a:xfrm>
            <a:off x="468313" y="260350"/>
            <a:ext cx="7770812" cy="5040313"/>
          </a:xfrm>
          <a:prstGeom prst="rect">
            <a:avLst/>
          </a:prstGeom>
          <a:noFill/>
          <a:ln w="9525">
            <a:noFill/>
          </a:ln>
        </p:spPr>
      </p:pic>
    </p:spTree>
  </p:cSld>
  <p:clrMapOvr>
    <a:masterClrMapping/>
  </p:clrMapOvr>
  <p:transition spd="med"/>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50306" name="标题 1250305"/>
          <p:cNvSpPr>
            <a:spLocks noGrp="1"/>
          </p:cNvSpPr>
          <p:nvPr>
            <p:ph type="title"/>
          </p:nvPr>
        </p:nvSpPr>
        <p:spPr>
          <a:xfrm>
            <a:off x="693738" y="228600"/>
            <a:ext cx="7772400" cy="1069975"/>
          </a:xfrm>
        </p:spPr>
        <p:txBody>
          <a:bodyPr lIns="92075" tIns="46038" rIns="92075" bIns="46038" anchor="t" anchorCtr="1">
            <a:spAutoFit/>
          </a:bodyPr>
          <a:p>
            <a:r>
              <a:rPr lang="en-US" altLang="zh-CN" sz="3600" dirty="0">
                <a:latin typeface="华文新魏" panose="02010800040101010101" pitchFamily="2" charset="-122"/>
                <a:ea typeface="华文新魏" panose="02010800040101010101" pitchFamily="2" charset="-122"/>
              </a:rPr>
              <a:t>2.</a:t>
            </a:r>
            <a:r>
              <a:rPr lang="zh-CN" altLang="en-US" sz="3600" dirty="0">
                <a:latin typeface="华文新魏" panose="02010800040101010101" pitchFamily="2" charset="-122"/>
                <a:ea typeface="华文新魏" panose="02010800040101010101" pitchFamily="2" charset="-122"/>
              </a:rPr>
              <a:t>维普资讯</a:t>
            </a:r>
            <a:r>
              <a:rPr lang="en-US" altLang="zh-CN" sz="3600">
                <a:latin typeface="Arial" panose="020B0604020202020204" pitchFamily="34" charset="0"/>
                <a:ea typeface="华文新魏" panose="02010800040101010101" pitchFamily="2" charset="-122"/>
              </a:rPr>
              <a:t>—</a:t>
            </a:r>
            <a:r>
              <a:rPr lang="en-US" altLang="zh-CN" sz="3600" dirty="0">
                <a:latin typeface="华文新魏" panose="02010800040101010101" pitchFamily="2" charset="-122"/>
                <a:ea typeface="华文新魏" panose="02010800040101010101" pitchFamily="2" charset="-122"/>
              </a:rPr>
              <a:t> VIP</a:t>
            </a:r>
            <a:r>
              <a:rPr lang="zh-CN" altLang="en-US" sz="3600" dirty="0">
                <a:latin typeface="华文新魏" panose="02010800040101010101" pitchFamily="2" charset="-122"/>
                <a:ea typeface="华文新魏" panose="02010800040101010101" pitchFamily="2" charset="-122"/>
              </a:rPr>
              <a:t>：中文科技期刊</a:t>
            </a:r>
            <a:br>
              <a:rPr lang="zh-CN" altLang="en-US" sz="3600" dirty="0">
                <a:latin typeface="华文新魏" panose="02010800040101010101" pitchFamily="2" charset="-122"/>
                <a:ea typeface="华文新魏" panose="02010800040101010101" pitchFamily="2" charset="-122"/>
              </a:rPr>
            </a:br>
            <a:r>
              <a:rPr lang="zh-CN" altLang="en-US" sz="3600" dirty="0">
                <a:latin typeface="华文新魏" panose="02010800040101010101" pitchFamily="2" charset="-122"/>
                <a:ea typeface="华文新魏" panose="02010800040101010101" pitchFamily="2" charset="-122"/>
              </a:rPr>
              <a:t>全文数据库</a:t>
            </a:r>
            <a:endParaRPr lang="zh-CN" altLang="en-US" sz="3600" dirty="0">
              <a:latin typeface="华文新魏" panose="02010800040101010101" pitchFamily="2" charset="-122"/>
              <a:ea typeface="华文新魏" panose="02010800040101010101" pitchFamily="2" charset="-122"/>
            </a:endParaRPr>
          </a:p>
        </p:txBody>
      </p:sp>
      <p:sp>
        <p:nvSpPr>
          <p:cNvPr id="1250309" name="文本占位符 1250308"/>
          <p:cNvSpPr>
            <a:spLocks noGrp="1"/>
          </p:cNvSpPr>
          <p:nvPr>
            <p:ph type="body" idx="1"/>
          </p:nvPr>
        </p:nvSpPr>
        <p:spPr>
          <a:xfrm>
            <a:off x="690563" y="1414463"/>
            <a:ext cx="7772400" cy="5292725"/>
          </a:xfrm>
        </p:spPr>
        <p:txBody>
          <a:bodyPr lIns="92075" tIns="46038" rIns="92075" bIns="46038" anchor="t" anchorCtr="1">
            <a:spAutoFit/>
          </a:bodyPr>
          <a:p>
            <a:pPr algn="just">
              <a:lnSpc>
                <a:spcPct val="79000"/>
              </a:lnSpc>
            </a:pPr>
            <a:r>
              <a:rPr lang="zh-CN" altLang="en-US" sz="2800" dirty="0">
                <a:ea typeface="楷体_GB2312" pitchFamily="49" charset="-122"/>
              </a:rPr>
              <a:t>重庆维普资讯有限公司是科学技术部西南信息中心下属的一家大型的专业化数据公司，是中文期刊数据库建设事业的奠基人，主要致力于对海量的报刊数据进行科学严谨的研究、分析、采集、加工等深层次开发和推广应用。</a:t>
            </a:r>
            <a:endParaRPr lang="zh-CN" altLang="en-US" sz="2800" dirty="0"/>
          </a:p>
          <a:p>
            <a:pPr algn="just">
              <a:lnSpc>
                <a:spcPct val="79000"/>
              </a:lnSpc>
            </a:pPr>
            <a:r>
              <a:rPr lang="en-US" altLang="zh-CN" sz="2800" dirty="0">
                <a:ea typeface="楷体_GB2312" pitchFamily="49" charset="-122"/>
              </a:rPr>
              <a:t>1989</a:t>
            </a:r>
            <a:r>
              <a:rPr lang="zh-CN" altLang="en-US" sz="2800" dirty="0">
                <a:ea typeface="楷体_GB2312" pitchFamily="49" charset="-122"/>
              </a:rPr>
              <a:t>年，维普资讯开发建设了我国第一个期刊数据库</a:t>
            </a:r>
            <a:r>
              <a:rPr lang="en-US" altLang="zh-CN" sz="2800">
                <a:latin typeface="宋体" panose="02010600030101010101" pitchFamily="2" charset="-122"/>
                <a:ea typeface="楷体_GB2312" pitchFamily="49" charset="-122"/>
              </a:rPr>
              <a:t>——</a:t>
            </a:r>
            <a:r>
              <a:rPr lang="en-US" altLang="zh-CN" sz="2800" dirty="0">
                <a:ea typeface="楷体_GB2312" pitchFamily="49" charset="-122"/>
              </a:rPr>
              <a:t>《</a:t>
            </a:r>
            <a:r>
              <a:rPr lang="zh-CN" altLang="en-US" sz="2800" dirty="0">
                <a:ea typeface="楷体_GB2312" pitchFamily="49" charset="-122"/>
              </a:rPr>
              <a:t>中文科技期刊数据库</a:t>
            </a:r>
            <a:r>
              <a:rPr lang="en-US" altLang="zh-CN" sz="2800" dirty="0">
                <a:ea typeface="楷体_GB2312" pitchFamily="49" charset="-122"/>
              </a:rPr>
              <a:t>》</a:t>
            </a:r>
            <a:r>
              <a:rPr lang="zh-CN" altLang="en-US" sz="2800" dirty="0">
                <a:ea typeface="楷体_GB2312" pitchFamily="49" charset="-122"/>
              </a:rPr>
              <a:t>。今天，</a:t>
            </a:r>
            <a:r>
              <a:rPr lang="en-US" altLang="zh-CN" sz="2800" dirty="0">
                <a:ea typeface="楷体_GB2312" pitchFamily="49" charset="-122"/>
              </a:rPr>
              <a:t>《</a:t>
            </a:r>
            <a:r>
              <a:rPr lang="zh-CN" altLang="en-US" sz="2800" dirty="0">
                <a:ea typeface="楷体_GB2312" pitchFamily="49" charset="-122"/>
              </a:rPr>
              <a:t>中文科技期刊数据库</a:t>
            </a:r>
            <a:r>
              <a:rPr lang="en-US" altLang="zh-CN" sz="2800" dirty="0">
                <a:ea typeface="楷体_GB2312" pitchFamily="49" charset="-122"/>
              </a:rPr>
              <a:t>》</a:t>
            </a:r>
            <a:r>
              <a:rPr lang="zh-CN" altLang="en-US" sz="2800" dirty="0">
                <a:ea typeface="楷体_GB2312" pitchFamily="49" charset="-122"/>
              </a:rPr>
              <a:t>收录期刊</a:t>
            </a:r>
            <a:r>
              <a:rPr lang="en-US" altLang="zh-CN" sz="2800" dirty="0">
                <a:ea typeface="楷体_GB2312" pitchFamily="49" charset="-122"/>
              </a:rPr>
              <a:t>12000</a:t>
            </a:r>
            <a:r>
              <a:rPr lang="zh-CN" altLang="en-US" sz="2800" dirty="0">
                <a:ea typeface="楷体_GB2312" pitchFamily="49" charset="-122"/>
              </a:rPr>
              <a:t>余种，文献总量超过</a:t>
            </a:r>
            <a:r>
              <a:rPr lang="en-US" altLang="zh-CN" sz="2800" dirty="0">
                <a:ea typeface="楷体_GB2312" pitchFamily="49" charset="-122"/>
              </a:rPr>
              <a:t>1700</a:t>
            </a:r>
            <a:r>
              <a:rPr lang="zh-CN" altLang="en-US" sz="2800" dirty="0">
                <a:ea typeface="楷体_GB2312" pitchFamily="49" charset="-122"/>
              </a:rPr>
              <a:t>万篇，广泛被我国高等院校、公共图书馆、科研机构所采用，成为文献保障系统的重要组成部分，科技工作者进行科技查新和科技查证的必备数据库。目前，该数据库在全国已经拥有</a:t>
            </a:r>
            <a:r>
              <a:rPr lang="en-US" altLang="zh-CN" sz="2800" dirty="0">
                <a:ea typeface="楷体_GB2312" pitchFamily="49" charset="-122"/>
              </a:rPr>
              <a:t>2000</a:t>
            </a:r>
            <a:r>
              <a:rPr lang="zh-CN" altLang="en-US" sz="2800" dirty="0">
                <a:ea typeface="楷体_GB2312" pitchFamily="49" charset="-122"/>
              </a:rPr>
              <a:t>余家大型机构用户。</a:t>
            </a:r>
            <a:endParaRPr lang="zh-CN" altLang="en-US" sz="2800" dirty="0"/>
          </a:p>
        </p:txBody>
      </p:sp>
    </p:spTree>
  </p:cSld>
  <p:clrMapOvr>
    <a:masterClrMapping/>
  </p:clrMapOvr>
  <p:transition spd="med"/>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51330" name="标题 1251329"/>
          <p:cNvSpPr>
            <a:spLocks noGrp="1"/>
          </p:cNvSpPr>
          <p:nvPr>
            <p:ph type="title"/>
          </p:nvPr>
        </p:nvSpPr>
        <p:spPr/>
        <p:txBody>
          <a:bodyPr lIns="92075" tIns="46038" rIns="92075" bIns="46038" anchor="t" anchorCtr="1">
            <a:spAutoFit/>
          </a:bodyPr>
          <a:p>
            <a:endParaRPr dirty="0"/>
          </a:p>
        </p:txBody>
      </p:sp>
      <p:pic>
        <p:nvPicPr>
          <p:cNvPr id="1251332" name="文本占位符 1251331"/>
          <p:cNvPicPr>
            <a:picLocks noChangeAspect="1"/>
          </p:cNvPicPr>
          <p:nvPr>
            <p:ph type="body" idx="1"/>
          </p:nvPr>
        </p:nvPicPr>
        <p:blipFill>
          <a:blip r:embed="rId1"/>
          <a:stretch>
            <a:fillRect/>
          </a:stretch>
        </p:blipFill>
        <p:spPr>
          <a:xfrm>
            <a:off x="0" y="20638"/>
            <a:ext cx="9144000" cy="7085012"/>
          </a:xfrm>
        </p:spPr>
      </p:pic>
    </p:spTree>
  </p:cSld>
  <p:clrMapOvr>
    <a:masterClrMapping/>
  </p:clrMapOvr>
  <p:transition spd="med"/>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52354" name="标题 1252353"/>
          <p:cNvSpPr>
            <a:spLocks noGrp="1"/>
          </p:cNvSpPr>
          <p:nvPr>
            <p:ph type="ctrTitle"/>
          </p:nvPr>
        </p:nvSpPr>
        <p:spPr>
          <a:xfrm>
            <a:off x="2133600" y="2286000"/>
            <a:ext cx="4876800" cy="833438"/>
          </a:xfrm>
          <a:solidFill>
            <a:schemeClr val="bg1"/>
          </a:solidFill>
          <a:ln>
            <a:solidFill>
              <a:srgbClr val="FFCC00"/>
            </a:solidFill>
            <a:miter/>
          </a:ln>
          <a:effectLst>
            <a:outerShdw sy="50000" kx="-2453608" rotWithShape="0">
              <a:schemeClr val="bg2"/>
            </a:outerShdw>
          </a:effectLst>
        </p:spPr>
        <p:txBody>
          <a:bodyPr lIns="92075" tIns="46038" rIns="92075" bIns="46038" anchor="t" anchorCtr="1">
            <a:spAutoFit/>
          </a:bodyPr>
          <a:p>
            <a:pPr defTabSz="914400">
              <a:buClrTx/>
              <a:buSzTx/>
              <a:buFontTx/>
            </a:pPr>
            <a:r>
              <a:rPr lang="zh-CN" altLang="en-US" sz="5400" b="0" kern="1200" baseline="0" dirty="0">
                <a:solidFill>
                  <a:schemeClr val="hlink"/>
                </a:solidFill>
                <a:latin typeface="Arial" panose="020B0604020202020204" pitchFamily="34" charset="0"/>
                <a:ea typeface="华文中宋" panose="02010600040101010101" pitchFamily="2" charset="-122"/>
              </a:rPr>
              <a:t>高级检索</a:t>
            </a:r>
            <a:endParaRPr lang="zh-CN" altLang="en-US" sz="5400" b="0" kern="1200" baseline="0">
              <a:solidFill>
                <a:schemeClr val="hlink"/>
              </a:solidFill>
              <a:latin typeface="Arial" panose="020B0604020202020204" pitchFamily="34" charset="0"/>
              <a:ea typeface="华文中宋" panose="02010600040101010101" pitchFamily="2" charset="-122"/>
            </a:endParaRPr>
          </a:p>
        </p:txBody>
      </p:sp>
    </p:spTree>
  </p:cSld>
  <p:clrMapOvr>
    <a:masterClrMapping/>
  </p:clrMapOvr>
  <p:transition spd="med"/>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53378" name="矩形 1253377"/>
          <p:cNvSpPr/>
          <p:nvPr/>
        </p:nvSpPr>
        <p:spPr>
          <a:xfrm>
            <a:off x="1938338" y="1176338"/>
            <a:ext cx="9144000" cy="0"/>
          </a:xfrm>
          <a:prstGeom prst="rect">
            <a:avLst/>
          </a:prstGeom>
          <a:noFill/>
          <a:ln w="9525">
            <a:noFill/>
          </a:ln>
        </p:spPr>
        <p:txBody>
          <a:bodyPr/>
          <a:p>
            <a:endParaRPr lang="zh-CN" altLang="en-US"/>
          </a:p>
        </p:txBody>
      </p:sp>
      <p:pic>
        <p:nvPicPr>
          <p:cNvPr id="1253379" name="图片 1253378" descr="高级检索"/>
          <p:cNvPicPr>
            <a:picLocks noChangeAspect="1"/>
          </p:cNvPicPr>
          <p:nvPr/>
        </p:nvPicPr>
        <p:blipFill>
          <a:blip r:embed="rId1"/>
          <a:stretch>
            <a:fillRect/>
          </a:stretch>
        </p:blipFill>
        <p:spPr>
          <a:xfrm>
            <a:off x="1143000" y="3451225"/>
            <a:ext cx="6934200" cy="2681288"/>
          </a:xfrm>
          <a:prstGeom prst="rect">
            <a:avLst/>
          </a:prstGeom>
          <a:noFill/>
          <a:ln w="9525">
            <a:noFill/>
          </a:ln>
        </p:spPr>
      </p:pic>
      <p:sp>
        <p:nvSpPr>
          <p:cNvPr id="1253380" name="矩形 1253379"/>
          <p:cNvSpPr/>
          <p:nvPr/>
        </p:nvSpPr>
        <p:spPr>
          <a:xfrm>
            <a:off x="4129088" y="3309938"/>
            <a:ext cx="9144000" cy="0"/>
          </a:xfrm>
          <a:prstGeom prst="rect">
            <a:avLst/>
          </a:prstGeom>
          <a:noFill/>
          <a:ln w="9525">
            <a:noFill/>
          </a:ln>
        </p:spPr>
        <p:txBody>
          <a:bodyPr/>
          <a:p>
            <a:endParaRPr lang="zh-CN" altLang="en-US"/>
          </a:p>
        </p:txBody>
      </p:sp>
      <p:grpSp>
        <p:nvGrpSpPr>
          <p:cNvPr id="1253381" name="组合 1253380"/>
          <p:cNvGrpSpPr/>
          <p:nvPr/>
        </p:nvGrpSpPr>
        <p:grpSpPr>
          <a:xfrm>
            <a:off x="533400" y="1735138"/>
            <a:ext cx="8001000" cy="1617662"/>
            <a:chOff x="336" y="864"/>
            <a:chExt cx="5040" cy="1019"/>
          </a:xfrm>
        </p:grpSpPr>
        <p:sp>
          <p:nvSpPr>
            <p:cNvPr id="1253382" name="矩形 1253381"/>
            <p:cNvSpPr/>
            <p:nvPr/>
          </p:nvSpPr>
          <p:spPr>
            <a:xfrm>
              <a:off x="336" y="864"/>
              <a:ext cx="5040" cy="1019"/>
            </a:xfrm>
            <a:prstGeom prst="rect">
              <a:avLst/>
            </a:prstGeom>
            <a:noFill/>
            <a:ln w="9525">
              <a:noFill/>
            </a:ln>
          </p:spPr>
          <p:txBody>
            <a:bodyPr>
              <a:spAutoFit/>
            </a:bodyPr>
            <a:p>
              <a:pPr>
                <a:lnSpc>
                  <a:spcPct val="90000"/>
                </a:lnSpc>
                <a:spcBef>
                  <a:spcPct val="50000"/>
                </a:spcBef>
              </a:pPr>
              <a:r>
                <a:rPr lang="en-US" altLang="zh-CN" sz="2000" b="0" dirty="0">
                  <a:solidFill>
                    <a:schemeClr val="hlink"/>
                  </a:solidFill>
                  <a:latin typeface="华文中宋" panose="02010600040101010101" pitchFamily="2" charset="-122"/>
                  <a:ea typeface="华文中宋" panose="02010600040101010101" pitchFamily="2" charset="-122"/>
                </a:rPr>
                <a:t>      </a:t>
              </a:r>
              <a:r>
                <a:rPr lang="zh-CN" altLang="en-US" sz="2000" b="0" dirty="0">
                  <a:solidFill>
                    <a:schemeClr val="accent2"/>
                  </a:solidFill>
                  <a:latin typeface="华文中宋" panose="02010600040101010101" pitchFamily="2" charset="-122"/>
                  <a:ea typeface="华文中宋" panose="02010600040101010101" pitchFamily="2" charset="-122"/>
                </a:rPr>
                <a:t>点击               按钮即可进入高级检索页面。高级检索提供两种方式供读者选择使用：向导式检索、直接输入检索式检索。</a:t>
              </a:r>
              <a:endParaRPr lang="zh-CN" altLang="en-US" sz="2000" b="0" dirty="0">
                <a:solidFill>
                  <a:schemeClr val="accent2"/>
                </a:solidFill>
                <a:latin typeface="华文中宋" panose="02010600040101010101" pitchFamily="2" charset="-122"/>
                <a:ea typeface="华文中宋" panose="02010600040101010101" pitchFamily="2" charset="-122"/>
              </a:endParaRPr>
            </a:p>
            <a:p>
              <a:pPr>
                <a:lnSpc>
                  <a:spcPct val="90000"/>
                </a:lnSpc>
                <a:spcBef>
                  <a:spcPct val="50000"/>
                </a:spcBef>
              </a:pPr>
              <a:r>
                <a:rPr lang="zh-CN" altLang="en-US" sz="2000" b="0" dirty="0">
                  <a:solidFill>
                    <a:schemeClr val="accent2"/>
                  </a:solidFill>
                  <a:latin typeface="华文中宋" panose="02010600040101010101" pitchFamily="2" charset="-122"/>
                  <a:ea typeface="华文中宋" panose="02010600040101010101" pitchFamily="2" charset="-122"/>
                </a:rPr>
                <a:t>      向导式检索为读者提供分栏式检索词输入方法。可选择逻辑运算、检索项、匹配度外，还可以进行相应字段扩展信息的限定，最大程度的提高了检准率。</a:t>
              </a:r>
              <a:endParaRPr lang="zh-CN" altLang="en-US" sz="2000" b="0" dirty="0">
                <a:solidFill>
                  <a:schemeClr val="accent2"/>
                </a:solidFill>
                <a:latin typeface="华文中宋" panose="02010600040101010101" pitchFamily="2" charset="-122"/>
                <a:ea typeface="华文中宋" panose="02010600040101010101" pitchFamily="2" charset="-122"/>
              </a:endParaRPr>
            </a:p>
          </p:txBody>
        </p:sp>
        <p:pic>
          <p:nvPicPr>
            <p:cNvPr id="1253383" name="图片 1253382"/>
            <p:cNvPicPr>
              <a:picLocks noChangeAspect="1"/>
            </p:cNvPicPr>
            <p:nvPr/>
          </p:nvPicPr>
          <p:blipFill>
            <a:blip r:embed="rId2"/>
            <a:stretch>
              <a:fillRect/>
            </a:stretch>
          </p:blipFill>
          <p:spPr>
            <a:xfrm>
              <a:off x="1056" y="864"/>
              <a:ext cx="672" cy="181"/>
            </a:xfrm>
            <a:prstGeom prst="rect">
              <a:avLst/>
            </a:prstGeom>
            <a:noFill/>
            <a:ln w="9525">
              <a:noFill/>
            </a:ln>
          </p:spPr>
        </p:pic>
      </p:grpSp>
      <p:sp>
        <p:nvSpPr>
          <p:cNvPr id="1253384" name="标题 1253383"/>
          <p:cNvSpPr>
            <a:spLocks noGrp="1"/>
          </p:cNvSpPr>
          <p:nvPr>
            <p:ph type="title"/>
          </p:nvPr>
        </p:nvSpPr>
        <p:spPr>
          <a:xfrm>
            <a:off x="1912938" y="228600"/>
            <a:ext cx="5334000" cy="698500"/>
          </a:xfrm>
          <a:solidFill>
            <a:schemeClr val="bg1"/>
          </a:solidFill>
          <a:ln>
            <a:solidFill>
              <a:srgbClr val="FFCC00"/>
            </a:solidFill>
            <a:miter/>
          </a:ln>
        </p:spPr>
        <p:txBody>
          <a:bodyPr lIns="92075" tIns="46038" rIns="92075" bIns="46038" anchor="t" anchorCtr="1">
            <a:spAutoFit/>
          </a:bodyPr>
          <a:p>
            <a:r>
              <a:rPr lang="zh-CN" altLang="en-US" sz="4400" dirty="0">
                <a:solidFill>
                  <a:schemeClr val="hlink"/>
                </a:solidFill>
                <a:ea typeface="华文中宋" panose="02010600040101010101" pitchFamily="2" charset="-122"/>
              </a:rPr>
              <a:t>高级检索界面</a:t>
            </a:r>
            <a:endParaRPr lang="zh-CN" altLang="en-US" sz="4400" dirty="0">
              <a:solidFill>
                <a:schemeClr val="hlink"/>
              </a:solidFill>
              <a:ea typeface="华文中宋" panose="02010600040101010101" pitchFamily="2" charset="-122"/>
            </a:endParaRPr>
          </a:p>
        </p:txBody>
      </p:sp>
    </p:spTree>
  </p:cSld>
  <p:clrMapOvr>
    <a:masterClrMapping/>
  </p:clrMapOvr>
  <p:transition spd="med"/>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61570" name="标题 1261569"/>
          <p:cNvSpPr>
            <a:spLocks noGrp="1"/>
          </p:cNvSpPr>
          <p:nvPr>
            <p:ph type="title"/>
          </p:nvPr>
        </p:nvSpPr>
        <p:spPr>
          <a:xfrm>
            <a:off x="609600" y="838200"/>
            <a:ext cx="8077200" cy="968375"/>
          </a:xfrm>
          <a:solidFill>
            <a:schemeClr val="bg1"/>
          </a:solidFill>
          <a:ln>
            <a:solidFill>
              <a:srgbClr val="FFCC00"/>
            </a:solidFill>
            <a:miter/>
          </a:ln>
        </p:spPr>
        <p:txBody>
          <a:bodyPr lIns="92075" tIns="46038" rIns="92075" bIns="46038" anchor="t" anchorCtr="1">
            <a:spAutoFit/>
          </a:bodyPr>
          <a:p>
            <a:pPr algn="l"/>
            <a:r>
              <a:rPr lang="zh-CN" altLang="en-US" sz="3200" dirty="0">
                <a:ea typeface="华文新魏" panose="02010800040101010101" pitchFamily="2" charset="-122"/>
              </a:rPr>
              <a:t>如何利用数据库特殊检索功能</a:t>
            </a:r>
            <a:r>
              <a:rPr lang="en-US" altLang="zh-CN" sz="3200">
                <a:latin typeface="Arial" panose="020B0604020202020204" pitchFamily="34" charset="0"/>
                <a:ea typeface="华文新魏" panose="02010800040101010101" pitchFamily="2" charset="-122"/>
              </a:rPr>
              <a:t>—</a:t>
            </a:r>
            <a:r>
              <a:rPr lang="zh-CN" altLang="en-US" sz="3200" dirty="0">
                <a:ea typeface="华文新魏" panose="02010800040101010101" pitchFamily="2" charset="-122"/>
              </a:rPr>
              <a:t>同义词、同名作者，提高查全率和查准率呢？</a:t>
            </a:r>
            <a:endParaRPr lang="zh-CN" altLang="en-US" sz="3200">
              <a:ea typeface="华文新魏" panose="02010800040101010101" pitchFamily="2" charset="-122"/>
            </a:endParaRPr>
          </a:p>
        </p:txBody>
      </p:sp>
      <p:sp>
        <p:nvSpPr>
          <p:cNvPr id="1261571" name="矩形 1261570"/>
          <p:cNvSpPr/>
          <p:nvPr/>
        </p:nvSpPr>
        <p:spPr>
          <a:xfrm>
            <a:off x="533400" y="5486400"/>
            <a:ext cx="3841750" cy="579438"/>
          </a:xfrm>
          <a:prstGeom prst="rect">
            <a:avLst/>
          </a:prstGeom>
          <a:noFill/>
          <a:ln w="9525">
            <a:noFill/>
          </a:ln>
        </p:spPr>
        <p:txBody>
          <a:bodyPr wrap="none" anchor="t">
            <a:spAutoFit/>
          </a:bodyPr>
          <a:p>
            <a:pPr>
              <a:spcBef>
                <a:spcPct val="20000"/>
              </a:spcBef>
            </a:pPr>
            <a:r>
              <a:rPr lang="zh-CN" altLang="en-US" sz="3200" dirty="0">
                <a:solidFill>
                  <a:srgbClr val="FF3300"/>
                </a:solidFill>
                <a:latin typeface="Arial" panose="020B0604020202020204" pitchFamily="34" charset="0"/>
                <a:ea typeface="华文中宋" panose="02010600040101010101" pitchFamily="2" charset="-122"/>
              </a:rPr>
              <a:t>下面我们来举例说明</a:t>
            </a:r>
            <a:endParaRPr lang="zh-CN" altLang="en-US" sz="3200" dirty="0">
              <a:solidFill>
                <a:srgbClr val="FF3300"/>
              </a:solidFill>
              <a:latin typeface="Arial" panose="020B0604020202020204" pitchFamily="34" charset="0"/>
              <a:ea typeface="华文中宋" panose="02010600040101010101" pitchFamily="2" charset="-122"/>
            </a:endParaRPr>
          </a:p>
        </p:txBody>
      </p:sp>
      <p:sp>
        <p:nvSpPr>
          <p:cNvPr id="1261572" name="矩形 1261571"/>
          <p:cNvSpPr/>
          <p:nvPr/>
        </p:nvSpPr>
        <p:spPr>
          <a:xfrm>
            <a:off x="609600" y="2286000"/>
            <a:ext cx="8077200" cy="3260725"/>
          </a:xfrm>
          <a:prstGeom prst="rect">
            <a:avLst/>
          </a:prstGeom>
          <a:solidFill>
            <a:schemeClr val="bg1"/>
          </a:solidFill>
          <a:ln w="9525">
            <a:noFill/>
          </a:ln>
        </p:spPr>
        <p:txBody>
          <a:bodyPr>
            <a:spAutoFit/>
          </a:bodyPr>
          <a:p>
            <a:pPr>
              <a:spcBef>
                <a:spcPct val="20000"/>
              </a:spcBef>
            </a:pPr>
            <a:r>
              <a:rPr lang="zh-CN" altLang="en-US" sz="2000" b="0" dirty="0">
                <a:solidFill>
                  <a:srgbClr val="66FF66"/>
                </a:solidFill>
                <a:latin typeface="华文中宋" panose="02010600040101010101" pitchFamily="2" charset="-122"/>
                <a:ea typeface="华文中宋" panose="02010600040101010101" pitchFamily="2" charset="-122"/>
              </a:rPr>
              <a:t>同义词：</a:t>
            </a:r>
            <a:r>
              <a:rPr lang="zh-CN" altLang="en-US" sz="2000" b="0" dirty="0">
                <a:latin typeface="华文中宋" panose="02010600040101010101" pitchFamily="2" charset="-122"/>
                <a:ea typeface="华文中宋" panose="02010600040101010101" pitchFamily="2" charset="-122"/>
              </a:rPr>
              <a:t>由于学术用语的多样化造成作者在发表论文提取关键词时不会完全统一一致，如关于土豆的论文，也可以提取关键词为马铃薯、洋芋等。这种情形会导致检索这如果仅输入一个关键词进行检索，会造成漏检。为此，</a:t>
            </a:r>
            <a:r>
              <a:rPr lang="en-US" altLang="zh-CN" sz="2000" b="0" dirty="0">
                <a:latin typeface="华文中宋" panose="02010600040101010101" pitchFamily="2" charset="-122"/>
                <a:ea typeface="华文中宋" panose="02010600040101010101" pitchFamily="2" charset="-122"/>
              </a:rPr>
              <a:t>《</a:t>
            </a:r>
            <a:r>
              <a:rPr lang="zh-CN" altLang="en-US" sz="2000" b="0" dirty="0">
                <a:latin typeface="华文中宋" panose="02010600040101010101" pitchFamily="2" charset="-122"/>
                <a:ea typeface="华文中宋" panose="02010600040101010101" pitchFamily="2" charset="-122"/>
              </a:rPr>
              <a:t>中刊库</a:t>
            </a:r>
            <a:r>
              <a:rPr lang="en-US" altLang="zh-CN" sz="2000" b="0" dirty="0">
                <a:latin typeface="华文中宋" panose="02010600040101010101" pitchFamily="2" charset="-122"/>
                <a:ea typeface="华文中宋" panose="02010600040101010101" pitchFamily="2" charset="-122"/>
              </a:rPr>
              <a:t>》</a:t>
            </a:r>
            <a:r>
              <a:rPr lang="zh-CN" altLang="en-US" sz="2000" b="0" dirty="0">
                <a:latin typeface="华文中宋" panose="02010600040101010101" pitchFamily="2" charset="-122"/>
                <a:ea typeface="华文中宋" panose="02010600040101010101" pitchFamily="2" charset="-122"/>
              </a:rPr>
              <a:t>以</a:t>
            </a:r>
            <a:r>
              <a:rPr lang="en-US" altLang="zh-CN" sz="2000" b="0" dirty="0">
                <a:latin typeface="华文中宋" panose="02010600040101010101" pitchFamily="2" charset="-122"/>
                <a:ea typeface="华文中宋" panose="02010600040101010101" pitchFamily="2" charset="-122"/>
              </a:rPr>
              <a:t>《</a:t>
            </a:r>
            <a:r>
              <a:rPr lang="zh-CN" altLang="en-US" sz="2000" b="0" dirty="0">
                <a:latin typeface="华文中宋" panose="02010600040101010101" pitchFamily="2" charset="-122"/>
                <a:ea typeface="华文中宋" panose="02010600040101010101" pitchFamily="2" charset="-122"/>
              </a:rPr>
              <a:t>汉语主题词表</a:t>
            </a:r>
            <a:r>
              <a:rPr lang="en-US" altLang="zh-CN" sz="2000" b="0" dirty="0">
                <a:latin typeface="华文中宋" panose="02010600040101010101" pitchFamily="2" charset="-122"/>
                <a:ea typeface="华文中宋" panose="02010600040101010101" pitchFamily="2" charset="-122"/>
              </a:rPr>
              <a:t>》</a:t>
            </a:r>
            <a:r>
              <a:rPr lang="zh-CN" altLang="en-US" sz="2000" b="0" dirty="0">
                <a:latin typeface="华文中宋" panose="02010600040101010101" pitchFamily="2" charset="-122"/>
                <a:ea typeface="华文中宋" panose="02010600040101010101" pitchFamily="2" charset="-122"/>
              </a:rPr>
              <a:t>为基础，参考各个学科的主题词表，通过多年的标引实践，编制了规范的关键词用代词表（同义词库），实现高质量的同义词检索，提高查全率。 </a:t>
            </a:r>
            <a:endParaRPr lang="zh-CN" altLang="en-US" sz="2000" b="0" dirty="0">
              <a:latin typeface="华文中宋" panose="02010600040101010101" pitchFamily="2" charset="-122"/>
              <a:ea typeface="华文中宋" panose="02010600040101010101" pitchFamily="2" charset="-122"/>
            </a:endParaRPr>
          </a:p>
          <a:p>
            <a:pPr>
              <a:spcBef>
                <a:spcPct val="20000"/>
              </a:spcBef>
            </a:pPr>
            <a:endParaRPr lang="zh-CN" altLang="en-US" sz="2000" b="0" dirty="0">
              <a:latin typeface="华文中宋" panose="02010600040101010101" pitchFamily="2" charset="-122"/>
              <a:ea typeface="华文中宋" panose="02010600040101010101" pitchFamily="2" charset="-122"/>
            </a:endParaRPr>
          </a:p>
          <a:p>
            <a:pPr>
              <a:spcBef>
                <a:spcPct val="20000"/>
              </a:spcBef>
            </a:pPr>
            <a:r>
              <a:rPr lang="zh-CN" altLang="en-US" sz="2000" dirty="0">
                <a:solidFill>
                  <a:srgbClr val="66FF66"/>
                </a:solidFill>
                <a:latin typeface="华文中宋" panose="02010600040101010101" pitchFamily="2" charset="-122"/>
                <a:ea typeface="华文中宋" panose="02010600040101010101" pitchFamily="2" charset="-122"/>
              </a:rPr>
              <a:t>同名作者：</a:t>
            </a:r>
            <a:r>
              <a:rPr lang="zh-CN" altLang="en-US" sz="2000" b="0" dirty="0">
                <a:latin typeface="华文中宋" panose="02010600040101010101" pitchFamily="2" charset="-122"/>
                <a:ea typeface="华文中宋" panose="02010600040101010101" pitchFamily="2" charset="-122"/>
              </a:rPr>
              <a:t>同样姓名的作者从事不同领域的研究，提交检索请求后，检索结果并不精确，这为检索者带来了不便。为此，</a:t>
            </a:r>
            <a:r>
              <a:rPr lang="en-US" altLang="zh-CN" sz="2000" b="0" dirty="0">
                <a:latin typeface="华文中宋" panose="02010600040101010101" pitchFamily="2" charset="-122"/>
                <a:ea typeface="华文中宋" panose="02010600040101010101" pitchFamily="2" charset="-122"/>
              </a:rPr>
              <a:t>《</a:t>
            </a:r>
            <a:r>
              <a:rPr lang="zh-CN" altLang="en-US" sz="2000" b="0" dirty="0">
                <a:latin typeface="华文中宋" panose="02010600040101010101" pitchFamily="2" charset="-122"/>
                <a:ea typeface="华文中宋" panose="02010600040101010101" pitchFamily="2" charset="-122"/>
              </a:rPr>
              <a:t>中文科技期刊数据库</a:t>
            </a:r>
            <a:r>
              <a:rPr lang="en-US" altLang="zh-CN" sz="2000" b="0" dirty="0">
                <a:latin typeface="华文中宋" panose="02010600040101010101" pitchFamily="2" charset="-122"/>
                <a:ea typeface="华文中宋" panose="02010600040101010101" pitchFamily="2" charset="-122"/>
              </a:rPr>
              <a:t>》</a:t>
            </a:r>
            <a:r>
              <a:rPr lang="zh-CN" altLang="en-US" sz="2000" b="0" dirty="0">
                <a:latin typeface="华文中宋" panose="02010600040101010101" pitchFamily="2" charset="-122"/>
                <a:ea typeface="华文中宋" panose="02010600040101010101" pitchFamily="2" charset="-122"/>
              </a:rPr>
              <a:t>开发了同名作者检索功能，提高查准率。</a:t>
            </a:r>
            <a:r>
              <a:rPr lang="zh-CN" altLang="en-US" sz="2000" b="0" dirty="0">
                <a:solidFill>
                  <a:schemeClr val="accent2"/>
                </a:solidFill>
                <a:latin typeface="华文中宋" panose="02010600040101010101" pitchFamily="2" charset="-122"/>
                <a:ea typeface="华文中宋" panose="02010600040101010101" pitchFamily="2" charset="-122"/>
              </a:rPr>
              <a:t> </a:t>
            </a:r>
            <a:endParaRPr lang="zh-CN" altLang="en-US" sz="2000" b="0">
              <a:solidFill>
                <a:schemeClr val="accent2"/>
              </a:solidFill>
              <a:latin typeface="华文中宋" panose="02010600040101010101" pitchFamily="2" charset="-122"/>
              <a:ea typeface="华文中宋" panose="02010600040101010101" pitchFamily="2" charset="-122"/>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261572"/>
                                        </p:tgtEl>
                                        <p:attrNameLst>
                                          <p:attrName>style.visibility</p:attrName>
                                        </p:attrNameLst>
                                      </p:cBhvr>
                                      <p:to>
                                        <p:strVal val="visible"/>
                                      </p:to>
                                    </p:set>
                                    <p:anim calcmode="lin" valueType="num">
                                      <p:cBhvr additive="base">
                                        <p:cTn id="7" dur="500" fill="hold"/>
                                        <p:tgtEl>
                                          <p:spTgt spid="1261572"/>
                                        </p:tgtEl>
                                        <p:attrNameLst>
                                          <p:attrName>ppt_x</p:attrName>
                                        </p:attrNameLst>
                                      </p:cBhvr>
                                      <p:tavLst>
                                        <p:tav tm="0">
                                          <p:val>
                                            <p:strVal val="0-#ppt_w/2"/>
                                          </p:val>
                                        </p:tav>
                                        <p:tav tm="100000">
                                          <p:val>
                                            <p:strVal val="#ppt_x"/>
                                          </p:val>
                                        </p:tav>
                                      </p:tavLst>
                                    </p:anim>
                                    <p:anim calcmode="lin" valueType="num">
                                      <p:cBhvr additive="base">
                                        <p:cTn id="8" dur="500" fill="hold"/>
                                        <p:tgtEl>
                                          <p:spTgt spid="126157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499"/>
                                          </p:stCondLst>
                                        </p:cTn>
                                        <p:tgtEl>
                                          <p:spTgt spid="126157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61571" grpId="0"/>
      <p:bldP spid="1261572"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62594" name="矩形 1262593"/>
          <p:cNvSpPr/>
          <p:nvPr/>
        </p:nvSpPr>
        <p:spPr>
          <a:xfrm>
            <a:off x="2038350" y="2300288"/>
            <a:ext cx="9144000" cy="0"/>
          </a:xfrm>
          <a:prstGeom prst="rect">
            <a:avLst/>
          </a:prstGeom>
          <a:noFill/>
          <a:ln w="9525">
            <a:noFill/>
          </a:ln>
        </p:spPr>
        <p:txBody>
          <a:bodyPr/>
          <a:p>
            <a:endParaRPr lang="zh-CN" altLang="en-US"/>
          </a:p>
        </p:txBody>
      </p:sp>
      <p:sp>
        <p:nvSpPr>
          <p:cNvPr id="1262595" name="矩形 1262594"/>
          <p:cNvSpPr/>
          <p:nvPr/>
        </p:nvSpPr>
        <p:spPr>
          <a:xfrm>
            <a:off x="3276600" y="5715000"/>
            <a:ext cx="2547938" cy="396875"/>
          </a:xfrm>
          <a:prstGeom prst="rect">
            <a:avLst/>
          </a:prstGeom>
          <a:noFill/>
          <a:ln w="9525">
            <a:noFill/>
          </a:ln>
        </p:spPr>
        <p:txBody>
          <a:bodyPr wrap="none" anchor="t">
            <a:spAutoFit/>
          </a:bodyPr>
          <a:p>
            <a:pPr>
              <a:spcBef>
                <a:spcPct val="0"/>
              </a:spcBef>
            </a:pPr>
            <a:r>
              <a:rPr lang="en-US" altLang="zh-CN" sz="2000" dirty="0">
                <a:solidFill>
                  <a:srgbClr val="FF3300"/>
                </a:solidFill>
                <a:latin typeface="Times New Roman" panose="02020603050405020304" pitchFamily="18" charset="0"/>
                <a:ea typeface="楷体_GB2312" pitchFamily="49" charset="-122"/>
              </a:rPr>
              <a:t> </a:t>
            </a:r>
            <a:r>
              <a:rPr lang="zh-CN" altLang="en-US" sz="2000" dirty="0">
                <a:solidFill>
                  <a:srgbClr val="FF3300"/>
                </a:solidFill>
                <a:latin typeface="Times New Roman" panose="02020603050405020304" pitchFamily="18" charset="0"/>
                <a:ea typeface="楷体_GB2312" pitchFamily="49" charset="-122"/>
              </a:rPr>
              <a:t>（同义词功能图示）</a:t>
            </a:r>
            <a:endParaRPr lang="zh-CN" altLang="en-US" sz="2000" dirty="0">
              <a:solidFill>
                <a:srgbClr val="FF3300"/>
              </a:solidFill>
              <a:latin typeface="Times New Roman" panose="02020603050405020304" pitchFamily="18" charset="0"/>
              <a:ea typeface="楷体_GB2312" pitchFamily="49" charset="-122"/>
            </a:endParaRPr>
          </a:p>
        </p:txBody>
      </p:sp>
      <p:grpSp>
        <p:nvGrpSpPr>
          <p:cNvPr id="1262596" name="组合 1262595"/>
          <p:cNvGrpSpPr/>
          <p:nvPr/>
        </p:nvGrpSpPr>
        <p:grpSpPr>
          <a:xfrm>
            <a:off x="1219200" y="2819400"/>
            <a:ext cx="6629400" cy="3429000"/>
            <a:chOff x="864" y="1824"/>
            <a:chExt cx="3984" cy="2010"/>
          </a:xfrm>
        </p:grpSpPr>
        <p:graphicFrame>
          <p:nvGraphicFramePr>
            <p:cNvPr id="1262597" name="对象 1262596"/>
            <p:cNvGraphicFramePr/>
            <p:nvPr/>
          </p:nvGraphicFramePr>
          <p:xfrm>
            <a:off x="864" y="1824"/>
            <a:ext cx="3984" cy="2010"/>
          </p:xfrm>
          <a:graphic>
            <a:graphicData uri="http://schemas.openxmlformats.org/presentationml/2006/ole">
              <mc:AlternateContent xmlns:mc="http://schemas.openxmlformats.org/markup-compatibility/2006">
                <mc:Choice xmlns:v="urn:schemas-microsoft-com:vml" Requires="v">
                  <p:oleObj spid="_x0000_s3077" name="" r:id="rId1" imgW="6324600" imgH="3190875" progId="Paint.Picture">
                    <p:embed/>
                  </p:oleObj>
                </mc:Choice>
                <mc:Fallback>
                  <p:oleObj name="" r:id="rId1" imgW="6324600" imgH="3190875" progId="Paint.Picture">
                    <p:embed/>
                    <p:pic>
                      <p:nvPicPr>
                        <p:cNvPr id="0" name="图片 3076"/>
                        <p:cNvPicPr/>
                        <p:nvPr/>
                      </p:nvPicPr>
                      <p:blipFill>
                        <a:blip r:embed="rId2"/>
                        <a:stretch>
                          <a:fillRect/>
                        </a:stretch>
                      </p:blipFill>
                      <p:spPr>
                        <a:xfrm>
                          <a:off x="864" y="1824"/>
                          <a:ext cx="3984" cy="2010"/>
                        </a:xfrm>
                        <a:prstGeom prst="rect">
                          <a:avLst/>
                        </a:prstGeom>
                        <a:noFill/>
                        <a:ln w="38100">
                          <a:noFill/>
                          <a:miter/>
                        </a:ln>
                      </p:spPr>
                    </p:pic>
                  </p:oleObj>
                </mc:Fallback>
              </mc:AlternateContent>
            </a:graphicData>
          </a:graphic>
        </p:graphicFrame>
        <p:sp>
          <p:nvSpPr>
            <p:cNvPr id="1262598" name="矩形 1262597"/>
            <p:cNvSpPr/>
            <p:nvPr/>
          </p:nvSpPr>
          <p:spPr>
            <a:xfrm>
              <a:off x="1920" y="2355"/>
              <a:ext cx="960" cy="864"/>
            </a:xfrm>
            <a:prstGeom prst="rect">
              <a:avLst/>
            </a:prstGeom>
            <a:noFill/>
            <a:ln w="22225" cap="flat" cmpd="sng">
              <a:solidFill>
                <a:srgbClr val="800080"/>
              </a:solidFill>
              <a:prstDash val="solid"/>
              <a:miter/>
              <a:headEnd type="none" w="med" len="med"/>
              <a:tailEnd type="none" w="med" len="med"/>
            </a:ln>
          </p:spPr>
          <p:txBody>
            <a:bodyPr/>
            <a:p>
              <a:endParaRPr lang="zh-CN" altLang="en-US"/>
            </a:p>
          </p:txBody>
        </p:sp>
        <p:sp>
          <p:nvSpPr>
            <p:cNvPr id="1262599" name="直接连接符 1262598"/>
            <p:cNvSpPr/>
            <p:nvPr/>
          </p:nvSpPr>
          <p:spPr>
            <a:xfrm flipH="1">
              <a:off x="2880" y="2643"/>
              <a:ext cx="192" cy="48"/>
            </a:xfrm>
            <a:prstGeom prst="line">
              <a:avLst/>
            </a:prstGeom>
            <a:ln w="15875" cap="flat" cmpd="sng">
              <a:solidFill>
                <a:srgbClr val="800080"/>
              </a:solidFill>
              <a:prstDash val="solid"/>
              <a:headEnd type="none" w="med" len="med"/>
              <a:tailEnd type="triangle" w="med" len="med"/>
            </a:ln>
          </p:spPr>
        </p:sp>
        <p:sp>
          <p:nvSpPr>
            <p:cNvPr id="1262600" name="矩形 1262599"/>
            <p:cNvSpPr/>
            <p:nvPr/>
          </p:nvSpPr>
          <p:spPr>
            <a:xfrm>
              <a:off x="3072" y="2499"/>
              <a:ext cx="672" cy="288"/>
            </a:xfrm>
            <a:prstGeom prst="rect">
              <a:avLst/>
            </a:prstGeom>
            <a:noFill/>
            <a:ln w="9525">
              <a:noFill/>
            </a:ln>
          </p:spPr>
          <p:txBody>
            <a:bodyPr wrap="none" anchor="ctr"/>
            <a:p>
              <a:pPr algn="ctr">
                <a:spcBef>
                  <a:spcPct val="0"/>
                </a:spcBef>
              </a:pPr>
              <a:r>
                <a:rPr lang="en-US" altLang="zh-CN" sz="1400" dirty="0">
                  <a:solidFill>
                    <a:srgbClr val="800080"/>
                  </a:solidFill>
                  <a:latin typeface="仿宋_GB2312" pitchFamily="49" charset="-122"/>
                  <a:ea typeface="仿宋_GB2312" pitchFamily="49" charset="-122"/>
                </a:rPr>
                <a:t>“CAD”</a:t>
              </a:r>
              <a:r>
                <a:rPr lang="zh-CN" altLang="en-US" sz="1400" dirty="0">
                  <a:solidFill>
                    <a:srgbClr val="800080"/>
                  </a:solidFill>
                  <a:latin typeface="仿宋_GB2312" pitchFamily="49" charset="-122"/>
                  <a:ea typeface="仿宋_GB2312" pitchFamily="49" charset="-122"/>
                </a:rPr>
                <a:t>的同义词</a:t>
              </a:r>
              <a:endParaRPr lang="zh-CN" altLang="en-US" sz="1400" dirty="0">
                <a:solidFill>
                  <a:srgbClr val="800080"/>
                </a:solidFill>
                <a:latin typeface="仿宋_GB2312" pitchFamily="49" charset="-122"/>
                <a:ea typeface="仿宋_GB2312" pitchFamily="49" charset="-122"/>
              </a:endParaRPr>
            </a:p>
          </p:txBody>
        </p:sp>
        <p:sp>
          <p:nvSpPr>
            <p:cNvPr id="1262601" name="矩形 1262600"/>
            <p:cNvSpPr/>
            <p:nvPr/>
          </p:nvSpPr>
          <p:spPr>
            <a:xfrm>
              <a:off x="864" y="1824"/>
              <a:ext cx="384" cy="144"/>
            </a:xfrm>
            <a:prstGeom prst="rect">
              <a:avLst/>
            </a:prstGeom>
            <a:noFill/>
            <a:ln w="22225" cap="flat" cmpd="sng">
              <a:solidFill>
                <a:srgbClr val="800080"/>
              </a:solidFill>
              <a:prstDash val="solid"/>
              <a:miter/>
              <a:headEnd type="none" w="med" len="med"/>
              <a:tailEnd type="none" w="med" len="med"/>
            </a:ln>
          </p:spPr>
          <p:txBody>
            <a:bodyPr/>
            <a:p>
              <a:endParaRPr lang="zh-CN" altLang="en-US"/>
            </a:p>
          </p:txBody>
        </p:sp>
        <p:sp>
          <p:nvSpPr>
            <p:cNvPr id="1262602" name="矩形 1262601"/>
            <p:cNvSpPr/>
            <p:nvPr/>
          </p:nvSpPr>
          <p:spPr>
            <a:xfrm>
              <a:off x="864" y="2016"/>
              <a:ext cx="2688" cy="147"/>
            </a:xfrm>
            <a:prstGeom prst="rect">
              <a:avLst/>
            </a:prstGeom>
            <a:noFill/>
            <a:ln w="22225" cap="flat" cmpd="sng">
              <a:solidFill>
                <a:srgbClr val="800080"/>
              </a:solidFill>
              <a:prstDash val="solid"/>
              <a:miter/>
              <a:headEnd type="none" w="med" len="med"/>
              <a:tailEnd type="none" w="med" len="med"/>
            </a:ln>
          </p:spPr>
          <p:txBody>
            <a:bodyPr/>
            <a:p>
              <a:endParaRPr lang="zh-CN" altLang="en-US"/>
            </a:p>
          </p:txBody>
        </p:sp>
      </p:grpSp>
      <p:sp>
        <p:nvSpPr>
          <p:cNvPr id="1262603" name="矩形 1262602"/>
          <p:cNvSpPr/>
          <p:nvPr/>
        </p:nvSpPr>
        <p:spPr>
          <a:xfrm>
            <a:off x="533400" y="1828800"/>
            <a:ext cx="7848600" cy="915988"/>
          </a:xfrm>
          <a:prstGeom prst="rect">
            <a:avLst/>
          </a:prstGeom>
          <a:noFill/>
          <a:ln w="9525">
            <a:noFill/>
          </a:ln>
        </p:spPr>
        <p:txBody>
          <a:bodyPr>
            <a:spAutoFit/>
          </a:bodyPr>
          <a:p>
            <a:pPr>
              <a:spcBef>
                <a:spcPct val="20000"/>
              </a:spcBef>
            </a:pPr>
            <a:r>
              <a:rPr lang="zh-CN" altLang="en-US" sz="1800" b="0" dirty="0">
                <a:latin typeface="华文中宋" panose="02010600040101010101" pitchFamily="2" charset="-122"/>
                <a:ea typeface="华文中宋" panose="02010600040101010101" pitchFamily="2" charset="-122"/>
              </a:rPr>
              <a:t>例如：勾选同义词功能，在关键词字段输入“</a:t>
            </a:r>
            <a:r>
              <a:rPr lang="en-US" altLang="zh-CN" sz="1800" b="0" dirty="0">
                <a:latin typeface="华文中宋" panose="02010600040101010101" pitchFamily="2" charset="-122"/>
                <a:ea typeface="华文中宋" panose="02010600040101010101" pitchFamily="2" charset="-122"/>
              </a:rPr>
              <a:t>CAD”</a:t>
            </a:r>
            <a:r>
              <a:rPr lang="zh-CN" altLang="en-US" sz="1800" b="0" dirty="0">
                <a:latin typeface="华文中宋" panose="02010600040101010101" pitchFamily="2" charset="-122"/>
                <a:ea typeface="华文中宋" panose="02010600040101010101" pitchFamily="2" charset="-122"/>
              </a:rPr>
              <a:t>并点击“检索”按钮，可查看到“</a:t>
            </a:r>
            <a:r>
              <a:rPr lang="en-US" altLang="zh-CN" sz="1800" b="0" dirty="0">
                <a:latin typeface="华文中宋" panose="02010600040101010101" pitchFamily="2" charset="-122"/>
                <a:ea typeface="华文中宋" panose="02010600040101010101" pitchFamily="2" charset="-122"/>
              </a:rPr>
              <a:t>CAD”</a:t>
            </a:r>
            <a:r>
              <a:rPr lang="zh-CN" altLang="en-US" sz="1800" b="0" dirty="0">
                <a:latin typeface="华文中宋" panose="02010600040101010101" pitchFamily="2" charset="-122"/>
                <a:ea typeface="华文中宋" panose="02010600040101010101" pitchFamily="2" charset="-122"/>
              </a:rPr>
              <a:t>的同义词，勾选“</a:t>
            </a:r>
            <a:r>
              <a:rPr lang="en-US" altLang="zh-CN" sz="1800" b="0" dirty="0">
                <a:latin typeface="华文中宋" panose="02010600040101010101" pitchFamily="2" charset="-122"/>
                <a:ea typeface="华文中宋" panose="02010600040101010101" pitchFamily="2" charset="-122"/>
              </a:rPr>
              <a:t>CAD</a:t>
            </a:r>
            <a:r>
              <a:rPr lang="zh-CN" altLang="en-US" sz="1800" b="0" dirty="0">
                <a:latin typeface="华文中宋" panose="02010600040101010101" pitchFamily="2" charset="-122"/>
                <a:ea typeface="华文中宋" panose="02010600040101010101" pitchFamily="2" charset="-122"/>
              </a:rPr>
              <a:t>系统”并点击“确定”按钮，即可得到“关键词</a:t>
            </a:r>
            <a:r>
              <a:rPr lang="en-US" altLang="zh-CN" sz="1800" b="0" dirty="0">
                <a:latin typeface="华文中宋" panose="02010600040101010101" pitchFamily="2" charset="-122"/>
                <a:ea typeface="华文中宋" panose="02010600040101010101" pitchFamily="2" charset="-122"/>
              </a:rPr>
              <a:t>=CAD+CAD</a:t>
            </a:r>
            <a:r>
              <a:rPr lang="zh-CN" altLang="en-US" sz="1800" b="0" dirty="0">
                <a:latin typeface="华文中宋" panose="02010600040101010101" pitchFamily="2" charset="-122"/>
                <a:ea typeface="华文中宋" panose="02010600040101010101" pitchFamily="2" charset="-122"/>
              </a:rPr>
              <a:t>系统”的检索结果。</a:t>
            </a:r>
            <a:endParaRPr lang="zh-CN" altLang="en-US" sz="1800" b="0" dirty="0">
              <a:latin typeface="华文中宋" panose="02010600040101010101" pitchFamily="2" charset="-122"/>
              <a:ea typeface="华文中宋" panose="02010600040101010101" pitchFamily="2" charset="-122"/>
            </a:endParaRPr>
          </a:p>
        </p:txBody>
      </p:sp>
      <p:sp>
        <p:nvSpPr>
          <p:cNvPr id="1262604" name="标题 1262603"/>
          <p:cNvSpPr>
            <a:spLocks noGrp="1"/>
          </p:cNvSpPr>
          <p:nvPr>
            <p:ph type="title"/>
          </p:nvPr>
        </p:nvSpPr>
        <p:spPr>
          <a:xfrm>
            <a:off x="2751138" y="327025"/>
            <a:ext cx="3657600" cy="752475"/>
          </a:xfrm>
          <a:solidFill>
            <a:schemeClr val="bg1"/>
          </a:solidFill>
          <a:ln>
            <a:solidFill>
              <a:srgbClr val="FFCC00"/>
            </a:solidFill>
            <a:miter/>
          </a:ln>
        </p:spPr>
        <p:txBody>
          <a:bodyPr lIns="92075" tIns="46038" rIns="92075" bIns="46038" anchor="t" anchorCtr="1">
            <a:spAutoFit/>
          </a:bodyPr>
          <a:p>
            <a:r>
              <a:rPr lang="zh-CN" altLang="en-US" b="0" dirty="0">
                <a:solidFill>
                  <a:schemeClr val="hlink"/>
                </a:solidFill>
                <a:ea typeface="华文中宋" panose="02010600040101010101" pitchFamily="2" charset="-122"/>
              </a:rPr>
              <a:t>同义词</a:t>
            </a:r>
            <a:endParaRPr lang="zh-CN" altLang="en-US" b="0" dirty="0">
              <a:solidFill>
                <a:schemeClr val="hlink"/>
              </a:solidFill>
              <a:ea typeface="华文中宋" panose="02010600040101010101" pitchFamily="2" charset="-122"/>
            </a:endParaRPr>
          </a:p>
        </p:txBody>
      </p:sp>
    </p:spTree>
  </p:cSld>
  <p:clrMapOvr>
    <a:masterClrMapping/>
  </p:clrMapOvr>
  <p:transition spd="med"/>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63618" name="矩形 1263617"/>
          <p:cNvSpPr/>
          <p:nvPr/>
        </p:nvSpPr>
        <p:spPr>
          <a:xfrm>
            <a:off x="2038350" y="2300288"/>
            <a:ext cx="9144000" cy="0"/>
          </a:xfrm>
          <a:prstGeom prst="rect">
            <a:avLst/>
          </a:prstGeom>
          <a:noFill/>
          <a:ln w="9525">
            <a:noFill/>
          </a:ln>
        </p:spPr>
        <p:txBody>
          <a:bodyPr/>
          <a:p>
            <a:endParaRPr lang="zh-CN" altLang="en-US"/>
          </a:p>
        </p:txBody>
      </p:sp>
      <p:sp>
        <p:nvSpPr>
          <p:cNvPr id="1263619" name="矩形 1263618"/>
          <p:cNvSpPr/>
          <p:nvPr/>
        </p:nvSpPr>
        <p:spPr>
          <a:xfrm>
            <a:off x="3352800" y="6172200"/>
            <a:ext cx="2740025" cy="396875"/>
          </a:xfrm>
          <a:prstGeom prst="rect">
            <a:avLst/>
          </a:prstGeom>
          <a:noFill/>
          <a:ln w="9525">
            <a:noFill/>
          </a:ln>
        </p:spPr>
        <p:txBody>
          <a:bodyPr wrap="none" anchor="t">
            <a:spAutoFit/>
          </a:bodyPr>
          <a:p>
            <a:pPr>
              <a:spcBef>
                <a:spcPct val="0"/>
              </a:spcBef>
            </a:pPr>
            <a:r>
              <a:rPr lang="zh-CN" altLang="en-US" sz="2000" dirty="0">
                <a:solidFill>
                  <a:srgbClr val="FF3300"/>
                </a:solidFill>
                <a:latin typeface="Times New Roman" panose="02020603050405020304" pitchFamily="18" charset="0"/>
                <a:ea typeface="楷体_GB2312" pitchFamily="49" charset="-122"/>
              </a:rPr>
              <a:t>（同名作者功能图示）</a:t>
            </a:r>
            <a:endParaRPr lang="zh-CN" altLang="en-US" sz="2000" dirty="0">
              <a:solidFill>
                <a:srgbClr val="FF3300"/>
              </a:solidFill>
              <a:latin typeface="Times New Roman" panose="02020603050405020304" pitchFamily="18" charset="0"/>
              <a:ea typeface="楷体_GB2312" pitchFamily="49" charset="-122"/>
            </a:endParaRPr>
          </a:p>
        </p:txBody>
      </p:sp>
      <p:grpSp>
        <p:nvGrpSpPr>
          <p:cNvPr id="1263620" name="组合 1263619"/>
          <p:cNvGrpSpPr/>
          <p:nvPr/>
        </p:nvGrpSpPr>
        <p:grpSpPr>
          <a:xfrm>
            <a:off x="762000" y="2438400"/>
            <a:ext cx="7315200" cy="3768725"/>
            <a:chOff x="480" y="1536"/>
            <a:chExt cx="4608" cy="2374"/>
          </a:xfrm>
        </p:grpSpPr>
        <p:graphicFrame>
          <p:nvGraphicFramePr>
            <p:cNvPr id="1263621" name="对象 1263620"/>
            <p:cNvGraphicFramePr/>
            <p:nvPr/>
          </p:nvGraphicFramePr>
          <p:xfrm>
            <a:off x="480" y="1536"/>
            <a:ext cx="4608" cy="2374"/>
          </p:xfrm>
          <a:graphic>
            <a:graphicData uri="http://schemas.openxmlformats.org/presentationml/2006/ole">
              <mc:AlternateContent xmlns:mc="http://schemas.openxmlformats.org/markup-compatibility/2006">
                <mc:Choice xmlns:v="urn:schemas-microsoft-com:vml" Requires="v">
                  <p:oleObj spid="_x0000_s3078" name="" r:id="rId1" imgW="6334125" imgH="3209925" progId="Paint.Picture">
                    <p:embed/>
                  </p:oleObj>
                </mc:Choice>
                <mc:Fallback>
                  <p:oleObj name="" r:id="rId1" imgW="6334125" imgH="3209925" progId="Paint.Picture">
                    <p:embed/>
                    <p:pic>
                      <p:nvPicPr>
                        <p:cNvPr id="0" name="图片 3077"/>
                        <p:cNvPicPr/>
                        <p:nvPr/>
                      </p:nvPicPr>
                      <p:blipFill>
                        <a:blip r:embed="rId2"/>
                        <a:stretch>
                          <a:fillRect/>
                        </a:stretch>
                      </p:blipFill>
                      <p:spPr>
                        <a:xfrm>
                          <a:off x="480" y="1536"/>
                          <a:ext cx="4608" cy="2374"/>
                        </a:xfrm>
                        <a:prstGeom prst="rect">
                          <a:avLst/>
                        </a:prstGeom>
                        <a:noFill/>
                        <a:ln w="38100">
                          <a:noFill/>
                          <a:miter/>
                        </a:ln>
                      </p:spPr>
                    </p:pic>
                  </p:oleObj>
                </mc:Fallback>
              </mc:AlternateContent>
            </a:graphicData>
          </a:graphic>
        </p:graphicFrame>
        <p:sp>
          <p:nvSpPr>
            <p:cNvPr id="1263622" name="矩形 1263621"/>
            <p:cNvSpPr/>
            <p:nvPr/>
          </p:nvSpPr>
          <p:spPr>
            <a:xfrm>
              <a:off x="1008" y="1536"/>
              <a:ext cx="506" cy="164"/>
            </a:xfrm>
            <a:prstGeom prst="rect">
              <a:avLst/>
            </a:prstGeom>
            <a:noFill/>
            <a:ln w="19050" cap="flat" cmpd="sng">
              <a:solidFill>
                <a:srgbClr val="800080"/>
              </a:solidFill>
              <a:prstDash val="solid"/>
              <a:miter/>
              <a:headEnd type="none" w="med" len="med"/>
              <a:tailEnd type="none" w="med" len="med"/>
            </a:ln>
          </p:spPr>
          <p:txBody>
            <a:bodyPr/>
            <a:p>
              <a:endParaRPr lang="zh-CN" altLang="en-US"/>
            </a:p>
          </p:txBody>
        </p:sp>
        <p:sp>
          <p:nvSpPr>
            <p:cNvPr id="1263623" name="矩形 1263622"/>
            <p:cNvSpPr/>
            <p:nvPr/>
          </p:nvSpPr>
          <p:spPr>
            <a:xfrm>
              <a:off x="1728" y="2448"/>
              <a:ext cx="1872" cy="1440"/>
            </a:xfrm>
            <a:prstGeom prst="rect">
              <a:avLst/>
            </a:prstGeom>
            <a:noFill/>
            <a:ln w="22225" cap="flat" cmpd="sng">
              <a:solidFill>
                <a:srgbClr val="800080"/>
              </a:solidFill>
              <a:prstDash val="solid"/>
              <a:miter/>
              <a:headEnd type="none" w="med" len="med"/>
              <a:tailEnd type="none" w="med" len="med"/>
            </a:ln>
          </p:spPr>
          <p:txBody>
            <a:bodyPr/>
            <a:p>
              <a:endParaRPr lang="zh-CN" altLang="en-US"/>
            </a:p>
          </p:txBody>
        </p:sp>
        <p:sp>
          <p:nvSpPr>
            <p:cNvPr id="1263624" name="矩形 1263623"/>
            <p:cNvSpPr/>
            <p:nvPr/>
          </p:nvSpPr>
          <p:spPr>
            <a:xfrm>
              <a:off x="3628" y="2806"/>
              <a:ext cx="1316" cy="383"/>
            </a:xfrm>
            <a:prstGeom prst="rect">
              <a:avLst/>
            </a:prstGeom>
            <a:noFill/>
            <a:ln w="9525">
              <a:noFill/>
            </a:ln>
          </p:spPr>
          <p:txBody>
            <a:bodyPr wrap="none" lIns="18000" tIns="0" rIns="18000" bIns="0" anchor="ctr"/>
            <a:p>
              <a:pPr algn="ctr">
                <a:spcBef>
                  <a:spcPct val="0"/>
                </a:spcBef>
              </a:pPr>
              <a:r>
                <a:rPr lang="zh-CN" altLang="en-US" sz="1400" b="0" dirty="0">
                  <a:solidFill>
                    <a:srgbClr val="800080"/>
                  </a:solidFill>
                  <a:latin typeface="Times New Roman" panose="02020603050405020304" pitchFamily="18" charset="0"/>
                  <a:ea typeface="仿宋_GB2312" pitchFamily="49" charset="-122"/>
                </a:rPr>
                <a:t>同名作者单位列表</a:t>
              </a:r>
              <a:endParaRPr lang="zh-CN" altLang="en-US" sz="1400" b="0">
                <a:solidFill>
                  <a:srgbClr val="800080"/>
                </a:solidFill>
                <a:latin typeface="Times New Roman" panose="02020603050405020304" pitchFamily="18" charset="0"/>
                <a:ea typeface="仿宋_GB2312" pitchFamily="49" charset="-122"/>
              </a:endParaRPr>
            </a:p>
          </p:txBody>
        </p:sp>
        <p:sp>
          <p:nvSpPr>
            <p:cNvPr id="1263625" name="直接连接符 1263624"/>
            <p:cNvSpPr/>
            <p:nvPr/>
          </p:nvSpPr>
          <p:spPr>
            <a:xfrm flipH="1">
              <a:off x="3606" y="3014"/>
              <a:ext cx="203" cy="0"/>
            </a:xfrm>
            <a:prstGeom prst="line">
              <a:avLst/>
            </a:prstGeom>
            <a:ln w="19050" cap="flat" cmpd="sng">
              <a:solidFill>
                <a:srgbClr val="800080"/>
              </a:solidFill>
              <a:prstDash val="solid"/>
              <a:headEnd type="none" w="med" len="med"/>
              <a:tailEnd type="triangle" w="med" len="med"/>
            </a:ln>
          </p:spPr>
        </p:sp>
        <p:sp>
          <p:nvSpPr>
            <p:cNvPr id="1263626" name="矩形 1263625"/>
            <p:cNvSpPr/>
            <p:nvPr/>
          </p:nvSpPr>
          <p:spPr>
            <a:xfrm>
              <a:off x="480" y="1741"/>
              <a:ext cx="3120" cy="219"/>
            </a:xfrm>
            <a:prstGeom prst="rect">
              <a:avLst/>
            </a:prstGeom>
            <a:noFill/>
            <a:ln w="22225" cap="flat" cmpd="sng">
              <a:solidFill>
                <a:srgbClr val="800080"/>
              </a:solidFill>
              <a:prstDash val="solid"/>
              <a:miter/>
              <a:headEnd type="none" w="med" len="med"/>
              <a:tailEnd type="none" w="med" len="med"/>
            </a:ln>
          </p:spPr>
          <p:txBody>
            <a:bodyPr/>
            <a:p>
              <a:endParaRPr lang="zh-CN" altLang="en-US"/>
            </a:p>
          </p:txBody>
        </p:sp>
        <p:sp>
          <p:nvSpPr>
            <p:cNvPr id="1263627" name="直接连接符 1263626"/>
            <p:cNvSpPr/>
            <p:nvPr/>
          </p:nvSpPr>
          <p:spPr>
            <a:xfrm flipH="1" flipV="1">
              <a:off x="3408" y="1968"/>
              <a:ext cx="144" cy="144"/>
            </a:xfrm>
            <a:prstGeom prst="line">
              <a:avLst/>
            </a:prstGeom>
            <a:ln w="9525" cap="flat" cmpd="sng">
              <a:solidFill>
                <a:srgbClr val="800080"/>
              </a:solidFill>
              <a:prstDash val="solid"/>
              <a:headEnd type="none" w="med" len="med"/>
              <a:tailEnd type="triangle" w="med" len="med"/>
            </a:ln>
          </p:spPr>
        </p:sp>
      </p:grpSp>
      <p:sp>
        <p:nvSpPr>
          <p:cNvPr id="1263628" name="矩形 1263627"/>
          <p:cNvSpPr/>
          <p:nvPr/>
        </p:nvSpPr>
        <p:spPr>
          <a:xfrm>
            <a:off x="609600" y="1524000"/>
            <a:ext cx="7848600" cy="915988"/>
          </a:xfrm>
          <a:prstGeom prst="rect">
            <a:avLst/>
          </a:prstGeom>
          <a:noFill/>
          <a:ln w="9525">
            <a:noFill/>
          </a:ln>
        </p:spPr>
        <p:txBody>
          <a:bodyPr>
            <a:spAutoFit/>
          </a:bodyPr>
          <a:p>
            <a:pPr>
              <a:spcBef>
                <a:spcPct val="0"/>
              </a:spcBef>
            </a:pPr>
            <a:r>
              <a:rPr lang="zh-CN" altLang="en-US" sz="1800" b="0" dirty="0">
                <a:latin typeface="Times New Roman" panose="02020603050405020304" pitchFamily="18" charset="0"/>
                <a:ea typeface="华文中宋" panose="02010600040101010101" pitchFamily="2" charset="-122"/>
              </a:rPr>
              <a:t>例如：</a:t>
            </a:r>
            <a:r>
              <a:rPr lang="zh-CN" altLang="en-US" sz="1800" b="0" dirty="0">
                <a:latin typeface="宋体" panose="02010600030101010101" pitchFamily="2" charset="-122"/>
                <a:ea typeface="华文中宋" panose="02010600040101010101" pitchFamily="2" charset="-122"/>
              </a:rPr>
              <a:t>勾选页面左上角的同名作者，选择检索入口为作者（或第一作者），输入检索词“张三”，点击“检索”按钮，即可找到作者名为“张三”的作者单位列表，用户可以查找需要的信息以做进一步选择。</a:t>
            </a:r>
            <a:endParaRPr lang="zh-CN" altLang="en-US" sz="1800" b="0" dirty="0">
              <a:latin typeface="宋体" panose="02010600030101010101" pitchFamily="2" charset="-122"/>
              <a:ea typeface="华文中宋" panose="02010600040101010101" pitchFamily="2" charset="-122"/>
            </a:endParaRPr>
          </a:p>
        </p:txBody>
      </p:sp>
      <p:sp>
        <p:nvSpPr>
          <p:cNvPr id="1263629" name="标题 1263628"/>
          <p:cNvSpPr>
            <a:spLocks noGrp="1"/>
          </p:cNvSpPr>
          <p:nvPr>
            <p:ph type="title"/>
          </p:nvPr>
        </p:nvSpPr>
        <p:spPr>
          <a:xfrm>
            <a:off x="2370138" y="228600"/>
            <a:ext cx="4419600" cy="752475"/>
          </a:xfrm>
          <a:solidFill>
            <a:schemeClr val="bg1"/>
          </a:solidFill>
          <a:ln>
            <a:solidFill>
              <a:srgbClr val="FFCC00"/>
            </a:solidFill>
            <a:miter/>
          </a:ln>
        </p:spPr>
        <p:txBody>
          <a:bodyPr lIns="92075" tIns="46038" rIns="92075" bIns="46038" anchor="t" anchorCtr="1">
            <a:spAutoFit/>
          </a:bodyPr>
          <a:p>
            <a:r>
              <a:rPr lang="zh-CN" altLang="en-US" dirty="0">
                <a:solidFill>
                  <a:schemeClr val="hlink"/>
                </a:solidFill>
                <a:ea typeface="华文中宋" panose="02010600040101010101" pitchFamily="2" charset="-122"/>
              </a:rPr>
              <a:t>同名作者库</a:t>
            </a:r>
            <a:endParaRPr lang="zh-CN" altLang="en-US" dirty="0">
              <a:solidFill>
                <a:schemeClr val="hlink"/>
              </a:solidFill>
              <a:ea typeface="华文中宋" panose="02010600040101010101" pitchFamily="2" charset="-122"/>
            </a:endParaRPr>
          </a:p>
        </p:txBody>
      </p:sp>
    </p:spTree>
  </p:cSld>
  <p:clrMapOvr>
    <a:masterClrMapping/>
  </p:clrMapOvr>
  <p:transition spd="med"/>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64642" name="矩形 1264641"/>
          <p:cNvSpPr/>
          <p:nvPr/>
        </p:nvSpPr>
        <p:spPr>
          <a:xfrm>
            <a:off x="2038350" y="2300288"/>
            <a:ext cx="9144000" cy="0"/>
          </a:xfrm>
          <a:prstGeom prst="rect">
            <a:avLst/>
          </a:prstGeom>
          <a:noFill/>
          <a:ln w="9525">
            <a:noFill/>
          </a:ln>
        </p:spPr>
        <p:txBody>
          <a:bodyPr/>
          <a:p>
            <a:endParaRPr lang="zh-CN" altLang="en-US"/>
          </a:p>
        </p:txBody>
      </p:sp>
      <p:sp>
        <p:nvSpPr>
          <p:cNvPr id="1264643" name="矩形 1264642"/>
          <p:cNvSpPr/>
          <p:nvPr/>
        </p:nvSpPr>
        <p:spPr>
          <a:xfrm>
            <a:off x="990600" y="2819400"/>
            <a:ext cx="6781800" cy="2543175"/>
          </a:xfrm>
          <a:prstGeom prst="rect">
            <a:avLst/>
          </a:prstGeom>
          <a:solidFill>
            <a:schemeClr val="bg1"/>
          </a:solidFill>
          <a:ln w="9525">
            <a:noFill/>
          </a:ln>
        </p:spPr>
        <p:txBody>
          <a:bodyPr lIns="0" tIns="0" rIns="0" bIns="0">
            <a:spAutoFit/>
          </a:bodyPr>
          <a:p>
            <a:pPr algn="ctr" eaLnBrk="0" hangingPunct="0">
              <a:spcBef>
                <a:spcPct val="0"/>
              </a:spcBef>
              <a:spcAft>
                <a:spcPct val="50000"/>
              </a:spcAft>
            </a:pPr>
            <a:r>
              <a:rPr lang="zh-CN" altLang="en-US" sz="2400" dirty="0">
                <a:latin typeface="Times New Roman" panose="02020603050405020304" pitchFamily="18" charset="0"/>
                <a:ea typeface="仿宋_GB2312" pitchFamily="49" charset="-122"/>
              </a:rPr>
              <a:t>同义词功能只适用于三个检索字段：</a:t>
            </a:r>
            <a:endParaRPr lang="zh-CN" altLang="en-US" sz="2400" dirty="0">
              <a:latin typeface="Times New Roman" panose="02020603050405020304" pitchFamily="18" charset="0"/>
              <a:ea typeface="仿宋_GB2312" pitchFamily="49" charset="-122"/>
            </a:endParaRPr>
          </a:p>
          <a:p>
            <a:pPr eaLnBrk="0" hangingPunct="0">
              <a:spcBef>
                <a:spcPct val="0"/>
              </a:spcBef>
            </a:pPr>
            <a:r>
              <a:rPr lang="zh-CN" altLang="en-US" sz="2400" dirty="0">
                <a:latin typeface="Times New Roman" panose="02020603050405020304" pitchFamily="18" charset="0"/>
                <a:ea typeface="仿宋_GB2312" pitchFamily="49" charset="-122"/>
              </a:rPr>
              <a:t>            </a:t>
            </a:r>
            <a:r>
              <a:rPr lang="zh-CN" altLang="en-US" sz="3200" dirty="0">
                <a:latin typeface="Times New Roman" panose="02020603050405020304" pitchFamily="18" charset="0"/>
                <a:ea typeface="仿宋_GB2312" pitchFamily="49" charset="-122"/>
              </a:rPr>
              <a:t>关键词、题名或题名与关键词</a:t>
            </a:r>
            <a:endParaRPr lang="zh-CN" altLang="en-US" sz="3200" dirty="0">
              <a:latin typeface="Times New Roman" panose="02020603050405020304" pitchFamily="18" charset="0"/>
              <a:ea typeface="仿宋_GB2312" pitchFamily="49" charset="-122"/>
            </a:endParaRPr>
          </a:p>
          <a:p>
            <a:pPr eaLnBrk="0" hangingPunct="0">
              <a:spcBef>
                <a:spcPct val="0"/>
              </a:spcBef>
            </a:pPr>
            <a:endParaRPr lang="zh-CN" altLang="en-US" sz="3200" dirty="0">
              <a:latin typeface="Times New Roman" panose="02020603050405020304" pitchFamily="18" charset="0"/>
              <a:ea typeface="仿宋_GB2312" pitchFamily="49" charset="-122"/>
            </a:endParaRPr>
          </a:p>
          <a:p>
            <a:pPr eaLnBrk="0" hangingPunct="0">
              <a:spcBef>
                <a:spcPct val="0"/>
              </a:spcBef>
            </a:pPr>
            <a:r>
              <a:rPr lang="zh-CN" altLang="en-US" sz="2400" dirty="0">
                <a:latin typeface="Times New Roman" panose="02020603050405020304" pitchFamily="18" charset="0"/>
                <a:ea typeface="仿宋_GB2312" pitchFamily="49" charset="-122"/>
              </a:rPr>
              <a:t>             同名作者功能只适用于两个检索字段：</a:t>
            </a:r>
            <a:endParaRPr lang="zh-CN" altLang="en-US" sz="2400" dirty="0">
              <a:latin typeface="Times New Roman" panose="02020603050405020304" pitchFamily="18" charset="0"/>
              <a:ea typeface="仿宋_GB2312" pitchFamily="49" charset="-122"/>
            </a:endParaRPr>
          </a:p>
          <a:p>
            <a:pPr eaLnBrk="0" hangingPunct="0">
              <a:spcBef>
                <a:spcPct val="0"/>
              </a:spcBef>
            </a:pPr>
            <a:r>
              <a:rPr lang="zh-CN" altLang="en-US" sz="3200" dirty="0">
                <a:latin typeface="Times New Roman" panose="02020603050405020304" pitchFamily="18" charset="0"/>
                <a:ea typeface="仿宋_GB2312" pitchFamily="49" charset="-122"/>
              </a:rPr>
              <a:t>                      作者、第一作者</a:t>
            </a:r>
            <a:endParaRPr lang="zh-CN" altLang="en-US" sz="3200" dirty="0">
              <a:latin typeface="Times New Roman" panose="02020603050405020304" pitchFamily="18" charset="0"/>
              <a:ea typeface="仿宋_GB2312" pitchFamily="49" charset="-122"/>
            </a:endParaRPr>
          </a:p>
          <a:p>
            <a:pPr eaLnBrk="0" hangingPunct="0">
              <a:spcBef>
                <a:spcPct val="0"/>
              </a:spcBef>
            </a:pPr>
            <a:r>
              <a:rPr lang="zh-CN" altLang="en-US" sz="1100" b="0" dirty="0">
                <a:latin typeface="Times New Roman" panose="02020603050405020304" pitchFamily="18" charset="0"/>
              </a:rPr>
              <a:t> </a:t>
            </a:r>
            <a:endParaRPr lang="zh-CN" altLang="en-US" sz="1100" b="0" dirty="0">
              <a:latin typeface="Times New Roman" panose="02020603050405020304" pitchFamily="18" charset="0"/>
            </a:endParaRPr>
          </a:p>
        </p:txBody>
      </p:sp>
      <p:sp>
        <p:nvSpPr>
          <p:cNvPr id="1264644" name="标题 1264643"/>
          <p:cNvSpPr>
            <a:spLocks noGrp="1"/>
          </p:cNvSpPr>
          <p:nvPr>
            <p:ph type="title"/>
          </p:nvPr>
        </p:nvSpPr>
        <p:spPr>
          <a:xfrm>
            <a:off x="1524000" y="1295400"/>
            <a:ext cx="6553200" cy="752475"/>
          </a:xfrm>
          <a:solidFill>
            <a:schemeClr val="bg1"/>
          </a:solidFill>
          <a:ln>
            <a:solidFill>
              <a:srgbClr val="FFCC00"/>
            </a:solidFill>
            <a:miter/>
          </a:ln>
        </p:spPr>
        <p:txBody>
          <a:bodyPr lIns="92075" tIns="46038" rIns="92075" bIns="46038" anchor="t" anchorCtr="1">
            <a:spAutoFit/>
          </a:bodyPr>
          <a:p>
            <a:r>
              <a:rPr lang="zh-CN" altLang="en-US" dirty="0">
                <a:solidFill>
                  <a:schemeClr val="hlink"/>
                </a:solidFill>
                <a:ea typeface="华文中宋" panose="02010600040101010101" pitchFamily="2" charset="-122"/>
              </a:rPr>
              <a:t>注    意</a:t>
            </a:r>
            <a:endParaRPr lang="zh-CN" altLang="en-US" dirty="0">
              <a:solidFill>
                <a:schemeClr val="hlink"/>
              </a:solidFill>
              <a:ea typeface="华文中宋" panose="02010600040101010101" pitchFamily="2" charset="-122"/>
            </a:endParaRPr>
          </a:p>
        </p:txBody>
      </p:sp>
    </p:spTree>
  </p:cSld>
  <p:clrMapOvr>
    <a:masterClrMapping/>
  </p:clrMapOvr>
  <p:transition spd="med"/>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1255426" name="对象 1255425"/>
          <p:cNvGraphicFramePr/>
          <p:nvPr/>
        </p:nvGraphicFramePr>
        <p:xfrm>
          <a:off x="2133600" y="1371600"/>
          <a:ext cx="7010400" cy="2552700"/>
        </p:xfrm>
        <a:graphic>
          <a:graphicData uri="http://schemas.openxmlformats.org/presentationml/2006/ole">
            <mc:AlternateContent xmlns:mc="http://schemas.openxmlformats.org/markup-compatibility/2006">
              <mc:Choice xmlns:v="urn:schemas-microsoft-com:vml" Requires="v">
                <p:oleObj spid="_x0000_s3079" name="" r:id="rId1" imgW="6667500" imgH="2428875" progId="Paint.Picture">
                  <p:embed/>
                </p:oleObj>
              </mc:Choice>
              <mc:Fallback>
                <p:oleObj name="" r:id="rId1" imgW="6667500" imgH="2428875" progId="Paint.Picture">
                  <p:embed/>
                  <p:pic>
                    <p:nvPicPr>
                      <p:cNvPr id="0" name="图片 3078"/>
                      <p:cNvPicPr/>
                      <p:nvPr/>
                    </p:nvPicPr>
                    <p:blipFill>
                      <a:blip r:embed="rId2"/>
                      <a:stretch>
                        <a:fillRect/>
                      </a:stretch>
                    </p:blipFill>
                    <p:spPr>
                      <a:xfrm>
                        <a:off x="2133600" y="1371600"/>
                        <a:ext cx="7010400" cy="2552700"/>
                      </a:xfrm>
                      <a:prstGeom prst="rect">
                        <a:avLst/>
                      </a:prstGeom>
                      <a:noFill/>
                      <a:ln w="38100">
                        <a:noFill/>
                        <a:miter/>
                      </a:ln>
                    </p:spPr>
                  </p:pic>
                </p:oleObj>
              </mc:Fallback>
            </mc:AlternateContent>
          </a:graphicData>
        </a:graphic>
      </p:graphicFrame>
      <p:sp>
        <p:nvSpPr>
          <p:cNvPr id="1255427" name="标题 1255426"/>
          <p:cNvSpPr>
            <a:spLocks noGrp="1"/>
          </p:cNvSpPr>
          <p:nvPr>
            <p:ph type="title"/>
          </p:nvPr>
        </p:nvSpPr>
        <p:spPr>
          <a:xfrm>
            <a:off x="228600" y="457200"/>
            <a:ext cx="4419600" cy="590550"/>
          </a:xfrm>
          <a:solidFill>
            <a:schemeClr val="bg1"/>
          </a:solidFill>
          <a:ln>
            <a:solidFill>
              <a:srgbClr val="FFCC00"/>
            </a:solidFill>
            <a:miter/>
          </a:ln>
        </p:spPr>
        <p:txBody>
          <a:bodyPr lIns="92075" tIns="46038" rIns="92075" bIns="46038" anchor="t" anchorCtr="1">
            <a:spAutoFit/>
          </a:bodyPr>
          <a:p>
            <a:r>
              <a:rPr lang="zh-CN" altLang="en-US" sz="3600" b="0" dirty="0">
                <a:solidFill>
                  <a:schemeClr val="hlink"/>
                </a:solidFill>
                <a:latin typeface="华文中宋" panose="02010600040101010101" pitchFamily="2" charset="-122"/>
                <a:ea typeface="华文中宋" panose="02010600040101010101" pitchFamily="2" charset="-122"/>
              </a:rPr>
              <a:t>扩展功能</a:t>
            </a:r>
            <a:r>
              <a:rPr lang="zh-CN" altLang="en-US" sz="3600" b="0">
                <a:solidFill>
                  <a:schemeClr val="hlink"/>
                </a:solidFill>
                <a:latin typeface="华文中宋" panose="02010600040101010101" pitchFamily="2" charset="-122"/>
                <a:ea typeface="华文中宋" panose="02010600040101010101" pitchFamily="2" charset="-122"/>
              </a:rPr>
              <a:t> </a:t>
            </a:r>
            <a:endParaRPr lang="zh-CN" altLang="en-US" sz="3600" b="0">
              <a:solidFill>
                <a:schemeClr val="hlink"/>
              </a:solidFill>
              <a:latin typeface="华文中宋" panose="02010600040101010101" pitchFamily="2" charset="-122"/>
              <a:ea typeface="华文中宋" panose="02010600040101010101" pitchFamily="2" charset="-122"/>
            </a:endParaRPr>
          </a:p>
        </p:txBody>
      </p:sp>
      <p:sp>
        <p:nvSpPr>
          <p:cNvPr id="1255428" name="矩形 1255427"/>
          <p:cNvSpPr/>
          <p:nvPr/>
        </p:nvSpPr>
        <p:spPr>
          <a:xfrm>
            <a:off x="1938338" y="1176338"/>
            <a:ext cx="9144000" cy="0"/>
          </a:xfrm>
          <a:prstGeom prst="rect">
            <a:avLst/>
          </a:prstGeom>
          <a:noFill/>
          <a:ln w="9525">
            <a:noFill/>
          </a:ln>
        </p:spPr>
        <p:txBody>
          <a:bodyPr/>
          <a:p>
            <a:endParaRPr lang="zh-CN" altLang="en-US"/>
          </a:p>
        </p:txBody>
      </p:sp>
      <p:sp>
        <p:nvSpPr>
          <p:cNvPr id="1255429" name="矩形 1255428"/>
          <p:cNvSpPr/>
          <p:nvPr/>
        </p:nvSpPr>
        <p:spPr>
          <a:xfrm>
            <a:off x="2228850" y="2524125"/>
            <a:ext cx="9144000" cy="0"/>
          </a:xfrm>
          <a:prstGeom prst="rect">
            <a:avLst/>
          </a:prstGeom>
          <a:noFill/>
          <a:ln w="9525">
            <a:noFill/>
          </a:ln>
        </p:spPr>
        <p:txBody>
          <a:bodyPr/>
          <a:p>
            <a:endParaRPr lang="zh-CN" altLang="en-US"/>
          </a:p>
        </p:txBody>
      </p:sp>
      <p:grpSp>
        <p:nvGrpSpPr>
          <p:cNvPr id="1255430" name="组合 1255429"/>
          <p:cNvGrpSpPr/>
          <p:nvPr/>
        </p:nvGrpSpPr>
        <p:grpSpPr>
          <a:xfrm>
            <a:off x="228600" y="2514600"/>
            <a:ext cx="7391400" cy="3962400"/>
            <a:chOff x="0" y="1152"/>
            <a:chExt cx="4896" cy="2448"/>
          </a:xfrm>
        </p:grpSpPr>
        <p:sp>
          <p:nvSpPr>
            <p:cNvPr id="1255431" name="矩形 1255430"/>
            <p:cNvSpPr/>
            <p:nvPr/>
          </p:nvSpPr>
          <p:spPr>
            <a:xfrm>
              <a:off x="0" y="1152"/>
              <a:ext cx="4896" cy="2448"/>
            </a:xfrm>
            <a:prstGeom prst="rect">
              <a:avLst/>
            </a:prstGeom>
            <a:solidFill>
              <a:srgbClr val="FFFF00"/>
            </a:solidFill>
            <a:ln w="9525" cap="flat" cmpd="sng">
              <a:solidFill>
                <a:srgbClr val="000000"/>
              </a:solidFill>
              <a:prstDash val="solid"/>
              <a:miter/>
              <a:headEnd type="none" w="med" len="med"/>
              <a:tailEnd type="none" w="med" len="med"/>
            </a:ln>
          </p:spPr>
          <p:txBody>
            <a:bodyPr/>
            <a:p>
              <a:pPr algn="just" eaLnBrk="0" hangingPunct="0">
                <a:spcBef>
                  <a:spcPct val="0"/>
                </a:spcBef>
              </a:pPr>
              <a:r>
                <a:rPr lang="zh-CN" altLang="en-US" sz="1600" b="0" dirty="0">
                  <a:solidFill>
                    <a:schemeClr val="bg2"/>
                  </a:solidFill>
                  <a:latin typeface="华文中宋" panose="02010600040101010101" pitchFamily="2" charset="-122"/>
                  <a:ea typeface="华文中宋" panose="02010600040101010101" pitchFamily="2" charset="-122"/>
                </a:rPr>
                <a:t>您可以在           的旁边进行相关的同义词、同名作者、分类表、相关机构和变更情况的扩展功能的查询（</a:t>
              </a:r>
              <a:r>
                <a:rPr lang="zh-CN" altLang="en-US" sz="1600" dirty="0">
                  <a:solidFill>
                    <a:schemeClr val="bg2"/>
                  </a:solidFill>
                  <a:latin typeface="华文中宋" panose="02010600040101010101" pitchFamily="2" charset="-122"/>
                  <a:ea typeface="华文中宋" panose="02010600040101010101" pitchFamily="2" charset="-122"/>
                </a:rPr>
                <a:t>请注意，在进行这些信息的查询时，必须在前面输入相应的检索词，否则不能进行操作</a:t>
              </a:r>
              <a:r>
                <a:rPr lang="zh-CN" altLang="en-US" sz="1600" b="0" dirty="0">
                  <a:solidFill>
                    <a:schemeClr val="bg2"/>
                  </a:solidFill>
                  <a:latin typeface="华文中宋" panose="02010600040101010101" pitchFamily="2" charset="-122"/>
                  <a:ea typeface="华文中宋" panose="02010600040101010101" pitchFamily="2" charset="-122"/>
                </a:rPr>
                <a:t>）。</a:t>
              </a:r>
              <a:endParaRPr lang="zh-CN" altLang="en-US" sz="1600" b="0" dirty="0">
                <a:solidFill>
                  <a:schemeClr val="bg2"/>
                </a:solidFill>
                <a:latin typeface="华文中宋" panose="02010600040101010101" pitchFamily="2" charset="-122"/>
                <a:ea typeface="华文中宋" panose="02010600040101010101" pitchFamily="2" charset="-122"/>
              </a:endParaRPr>
            </a:p>
            <a:p>
              <a:pPr algn="just" eaLnBrk="0" hangingPunct="0">
                <a:spcBef>
                  <a:spcPct val="0"/>
                </a:spcBef>
              </a:pPr>
              <a:endParaRPr lang="zh-CN" altLang="en-US" sz="1800" b="0" dirty="0">
                <a:solidFill>
                  <a:schemeClr val="bg2"/>
                </a:solidFill>
                <a:latin typeface="华文中宋" panose="02010600040101010101" pitchFamily="2" charset="-122"/>
                <a:ea typeface="华文中宋" panose="02010600040101010101" pitchFamily="2" charset="-122"/>
              </a:endParaRPr>
            </a:p>
            <a:p>
              <a:pPr algn="just" eaLnBrk="0" hangingPunct="0">
                <a:spcBef>
                  <a:spcPct val="0"/>
                </a:spcBef>
              </a:pPr>
              <a:r>
                <a:rPr lang="zh-CN" altLang="en-US" sz="1700" b="0" dirty="0">
                  <a:solidFill>
                    <a:srgbClr val="FF3300"/>
                  </a:solidFill>
                  <a:latin typeface="华文中宋" panose="02010600040101010101" pitchFamily="2" charset="-122"/>
                  <a:ea typeface="华文中宋" panose="02010600040101010101" pitchFamily="2" charset="-122"/>
                </a:rPr>
                <a:t>查看同义词：</a:t>
              </a:r>
              <a:r>
                <a:rPr lang="zh-CN" altLang="en-US" sz="1700" b="0" dirty="0">
                  <a:solidFill>
                    <a:srgbClr val="333333"/>
                  </a:solidFill>
                  <a:latin typeface="华文中宋" panose="02010600040101010101" pitchFamily="2" charset="-122"/>
                  <a:ea typeface="华文中宋" panose="02010600040101010101" pitchFamily="2" charset="-122"/>
                </a:rPr>
                <a:t>点击查看同义词，即可检索出该检索词的同义词，以扩大搜索范围。</a:t>
              </a:r>
              <a:endParaRPr lang="zh-CN" altLang="en-US" sz="1700" b="0" dirty="0">
                <a:latin typeface="华文中宋" panose="02010600040101010101" pitchFamily="2" charset="-122"/>
                <a:ea typeface="华文中宋" panose="02010600040101010101" pitchFamily="2" charset="-122"/>
              </a:endParaRPr>
            </a:p>
            <a:p>
              <a:pPr algn="just" eaLnBrk="0" hangingPunct="0">
                <a:lnSpc>
                  <a:spcPct val="105000"/>
                </a:lnSpc>
                <a:spcBef>
                  <a:spcPct val="5000"/>
                </a:spcBef>
                <a:spcAft>
                  <a:spcPct val="20000"/>
                </a:spcAft>
              </a:pPr>
              <a:r>
                <a:rPr lang="zh-CN" altLang="en-US" sz="1700" b="0" dirty="0">
                  <a:solidFill>
                    <a:srgbClr val="FF3300"/>
                  </a:solidFill>
                  <a:latin typeface="华文中宋" panose="02010600040101010101" pitchFamily="2" charset="-122"/>
                  <a:ea typeface="华文中宋" panose="02010600040101010101" pitchFamily="2" charset="-122"/>
                </a:rPr>
                <a:t>查看同名作者：</a:t>
              </a:r>
              <a:r>
                <a:rPr lang="zh-CN" altLang="en-US" sz="1700" b="0" dirty="0">
                  <a:solidFill>
                    <a:srgbClr val="333333"/>
                  </a:solidFill>
                  <a:latin typeface="华文中宋" panose="02010600040101010101" pitchFamily="2" charset="-122"/>
                  <a:ea typeface="华文中宋" panose="02010600040101010101" pitchFamily="2" charset="-122"/>
                </a:rPr>
                <a:t>点击查看同名作者，即可以列表形式显示不同单位同名作者</a:t>
              </a:r>
              <a:r>
                <a:rPr lang="en-US" altLang="zh-CN" sz="1700" b="0" dirty="0">
                  <a:solidFill>
                    <a:srgbClr val="333333"/>
                  </a:solidFill>
                  <a:latin typeface="华文中宋" panose="02010600040101010101" pitchFamily="2" charset="-122"/>
                  <a:ea typeface="华文中宋" panose="02010600040101010101" pitchFamily="2" charset="-122"/>
                </a:rPr>
                <a:t>,</a:t>
              </a:r>
              <a:r>
                <a:rPr lang="zh-CN" altLang="en-US" sz="1700" b="0" dirty="0">
                  <a:solidFill>
                    <a:srgbClr val="333333"/>
                  </a:solidFill>
                  <a:latin typeface="华文中宋" panose="02010600040101010101" pitchFamily="2" charset="-122"/>
                  <a:ea typeface="华文中宋" panose="02010600040101010101" pitchFamily="2" charset="-122"/>
                </a:rPr>
                <a:t>用户可以选择作者单位来限制同名作者范围。 最多勾选数据不超过</a:t>
              </a:r>
              <a:r>
                <a:rPr lang="en-US" altLang="zh-CN" sz="1700" b="0" dirty="0">
                  <a:solidFill>
                    <a:srgbClr val="333333"/>
                  </a:solidFill>
                  <a:latin typeface="华文中宋" panose="02010600040101010101" pitchFamily="2" charset="-122"/>
                  <a:ea typeface="华文中宋" panose="02010600040101010101" pitchFamily="2" charset="-122"/>
                </a:rPr>
                <a:t>5</a:t>
              </a:r>
              <a:r>
                <a:rPr lang="zh-CN" altLang="en-US" sz="1700" b="0" dirty="0">
                  <a:solidFill>
                    <a:srgbClr val="333333"/>
                  </a:solidFill>
                  <a:latin typeface="华文中宋" panose="02010600040101010101" pitchFamily="2" charset="-122"/>
                  <a:ea typeface="华文中宋" panose="02010600040101010101" pitchFamily="2" charset="-122"/>
                </a:rPr>
                <a:t>个。</a:t>
              </a:r>
              <a:r>
                <a:rPr lang="zh-CN" altLang="en-US" sz="1700" b="0" dirty="0">
                  <a:solidFill>
                    <a:srgbClr val="FF3300"/>
                  </a:solidFill>
                  <a:latin typeface="华文中宋" panose="02010600040101010101" pitchFamily="2" charset="-122"/>
                  <a:ea typeface="华文中宋" panose="02010600040101010101" pitchFamily="2" charset="-122"/>
                </a:rPr>
                <a:t>查查看分类表：</a:t>
              </a:r>
              <a:r>
                <a:rPr lang="zh-CN" altLang="en-US" sz="1700" b="0" dirty="0">
                  <a:solidFill>
                    <a:srgbClr val="333333"/>
                  </a:solidFill>
                  <a:latin typeface="华文中宋" panose="02010600040101010101" pitchFamily="2" charset="-122"/>
                  <a:ea typeface="华文中宋" panose="02010600040101010101" pitchFamily="2" charset="-122"/>
                </a:rPr>
                <a:t>读者可以直接点击按钮，会弹出分类表页，操作方法同分类检索。</a:t>
              </a:r>
              <a:endParaRPr lang="zh-CN" altLang="en-US" sz="1700" b="0" dirty="0">
                <a:latin typeface="华文中宋" panose="02010600040101010101" pitchFamily="2" charset="-122"/>
                <a:ea typeface="华文中宋" panose="02010600040101010101" pitchFamily="2" charset="-122"/>
              </a:endParaRPr>
            </a:p>
            <a:p>
              <a:pPr algn="just" eaLnBrk="0" hangingPunct="0">
                <a:lnSpc>
                  <a:spcPct val="105000"/>
                </a:lnSpc>
                <a:spcBef>
                  <a:spcPct val="5000"/>
                </a:spcBef>
                <a:spcAft>
                  <a:spcPct val="20000"/>
                </a:spcAft>
              </a:pPr>
              <a:r>
                <a:rPr lang="zh-CN" altLang="en-US" sz="1700" b="0" dirty="0">
                  <a:solidFill>
                    <a:srgbClr val="FF3300"/>
                  </a:solidFill>
                  <a:latin typeface="华文中宋" panose="02010600040101010101" pitchFamily="2" charset="-122"/>
                  <a:ea typeface="华文中宋" panose="02010600040101010101" pitchFamily="2" charset="-122"/>
                </a:rPr>
                <a:t>查看相关机构：</a:t>
              </a:r>
              <a:r>
                <a:rPr lang="zh-CN" altLang="en-US" sz="1700" b="0" dirty="0">
                  <a:solidFill>
                    <a:srgbClr val="333333"/>
                  </a:solidFill>
                  <a:latin typeface="华文中宋" panose="02010600040101010101" pitchFamily="2" charset="-122"/>
                  <a:ea typeface="华文中宋" panose="02010600040101010101" pitchFamily="2" charset="-122"/>
                </a:rPr>
                <a:t>点击查看相关机构，即可显示以该机构为主办（管）机构的所属期刊社列表。 最多勾选数据不超过</a:t>
              </a:r>
              <a:r>
                <a:rPr lang="en-US" altLang="zh-CN" sz="1700" b="0" dirty="0">
                  <a:solidFill>
                    <a:srgbClr val="333333"/>
                  </a:solidFill>
                  <a:latin typeface="华文中宋" panose="02010600040101010101" pitchFamily="2" charset="-122"/>
                  <a:ea typeface="华文中宋" panose="02010600040101010101" pitchFamily="2" charset="-122"/>
                </a:rPr>
                <a:t>5</a:t>
              </a:r>
              <a:r>
                <a:rPr lang="zh-CN" altLang="en-US" sz="1700" b="0" dirty="0">
                  <a:solidFill>
                    <a:srgbClr val="333333"/>
                  </a:solidFill>
                  <a:latin typeface="华文中宋" panose="02010600040101010101" pitchFamily="2" charset="-122"/>
                  <a:ea typeface="华文中宋" panose="02010600040101010101" pitchFamily="2" charset="-122"/>
                </a:rPr>
                <a:t>个。</a:t>
              </a:r>
              <a:endParaRPr lang="zh-CN" altLang="en-US" sz="1700" b="0" dirty="0">
                <a:solidFill>
                  <a:srgbClr val="333333"/>
                </a:solidFill>
                <a:latin typeface="华文中宋" panose="02010600040101010101" pitchFamily="2" charset="-122"/>
                <a:ea typeface="华文中宋" panose="02010600040101010101" pitchFamily="2" charset="-122"/>
              </a:endParaRPr>
            </a:p>
            <a:p>
              <a:pPr algn="just" eaLnBrk="0" hangingPunct="0">
                <a:lnSpc>
                  <a:spcPct val="105000"/>
                </a:lnSpc>
                <a:spcBef>
                  <a:spcPct val="5000"/>
                </a:spcBef>
                <a:spcAft>
                  <a:spcPct val="20000"/>
                </a:spcAft>
              </a:pPr>
              <a:r>
                <a:rPr lang="zh-CN" altLang="en-US" sz="1700" b="0" dirty="0">
                  <a:solidFill>
                    <a:srgbClr val="FF3300"/>
                  </a:solidFill>
                  <a:latin typeface="华文中宋" panose="02010600040101010101" pitchFamily="2" charset="-122"/>
                  <a:ea typeface="华文中宋" panose="02010600040101010101" pitchFamily="2" charset="-122"/>
                </a:rPr>
                <a:t>期刊导航：</a:t>
              </a:r>
              <a:r>
                <a:rPr lang="zh-CN" altLang="en-US" sz="1700" b="0" dirty="0">
                  <a:solidFill>
                    <a:srgbClr val="333333"/>
                  </a:solidFill>
                  <a:latin typeface="华文中宋" panose="02010600040101010101" pitchFamily="2" charset="-122"/>
                  <a:ea typeface="华文中宋" panose="02010600040101010101" pitchFamily="2" charset="-122"/>
                </a:rPr>
                <a:t>点击进行期刊检索，可以查看该期刊的详细信息，如曾用刊名记录等，使用户可以获得更多的信息。</a:t>
              </a:r>
              <a:endParaRPr lang="zh-CN" altLang="en-US" sz="1700" b="0" dirty="0">
                <a:latin typeface="华文中宋" panose="02010600040101010101" pitchFamily="2" charset="-122"/>
                <a:ea typeface="华文中宋" panose="02010600040101010101" pitchFamily="2" charset="-122"/>
              </a:endParaRPr>
            </a:p>
          </p:txBody>
        </p:sp>
        <p:graphicFrame>
          <p:nvGraphicFramePr>
            <p:cNvPr id="1255432" name="对象 1255431" descr="查看关键词检索词表"/>
            <p:cNvGraphicFramePr/>
            <p:nvPr/>
          </p:nvGraphicFramePr>
          <p:xfrm>
            <a:off x="624" y="1152"/>
            <a:ext cx="480" cy="155"/>
          </p:xfrm>
          <a:graphic>
            <a:graphicData uri="http://schemas.openxmlformats.org/presentationml/2006/ole">
              <mc:AlternateContent xmlns:mc="http://schemas.openxmlformats.org/markup-compatibility/2006">
                <mc:Choice xmlns:v="urn:schemas-microsoft-com:vml" Requires="v">
                  <p:oleObj spid="_x0000_s3080" name="" r:id="rId3" imgW="591185" imgH="190500" progId="Word.Picture.8">
                    <p:embed/>
                  </p:oleObj>
                </mc:Choice>
                <mc:Fallback>
                  <p:oleObj name="" r:id="rId3" imgW="591185" imgH="190500" progId="Word.Picture.8">
                    <p:embed/>
                    <p:pic>
                      <p:nvPicPr>
                        <p:cNvPr id="0" name="图片 3079"/>
                        <p:cNvPicPr/>
                        <p:nvPr/>
                      </p:nvPicPr>
                      <p:blipFill>
                        <a:blip r:embed="rId4"/>
                        <a:stretch>
                          <a:fillRect/>
                        </a:stretch>
                      </p:blipFill>
                      <p:spPr>
                        <a:xfrm>
                          <a:off x="624" y="1152"/>
                          <a:ext cx="480" cy="155"/>
                        </a:xfrm>
                        <a:prstGeom prst="rect">
                          <a:avLst/>
                        </a:prstGeom>
                        <a:noFill/>
                        <a:ln w="38100">
                          <a:noFill/>
                          <a:miter/>
                        </a:ln>
                      </p:spPr>
                    </p:pic>
                  </p:oleObj>
                </mc:Fallback>
              </mc:AlternateContent>
            </a:graphicData>
          </a:graphic>
        </p:graphicFrame>
      </p:gr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255430"/>
                                        </p:tgtEl>
                                        <p:attrNameLst>
                                          <p:attrName>style.visibility</p:attrName>
                                        </p:attrNameLst>
                                      </p:cBhvr>
                                      <p:to>
                                        <p:strVal val="visible"/>
                                      </p:to>
                                    </p:set>
                                    <p:anim calcmode="lin" valueType="num">
                                      <p:cBhvr additive="base">
                                        <p:cTn id="7" dur="500" fill="hold"/>
                                        <p:tgtEl>
                                          <p:spTgt spid="1255430"/>
                                        </p:tgtEl>
                                        <p:attrNameLst>
                                          <p:attrName>ppt_x</p:attrName>
                                        </p:attrNameLst>
                                      </p:cBhvr>
                                      <p:tavLst>
                                        <p:tav tm="0">
                                          <p:val>
                                            <p:strVal val="0-#ppt_w/2"/>
                                          </p:val>
                                        </p:tav>
                                        <p:tav tm="100000">
                                          <p:val>
                                            <p:strVal val="#ppt_x"/>
                                          </p:val>
                                        </p:tav>
                                      </p:tavLst>
                                    </p:anim>
                                    <p:anim calcmode="lin" valueType="num">
                                      <p:cBhvr additive="base">
                                        <p:cTn id="8" dur="500" fill="hold"/>
                                        <p:tgtEl>
                                          <p:spTgt spid="125543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1256450" name="对象 1256449"/>
          <p:cNvGraphicFramePr/>
          <p:nvPr/>
        </p:nvGraphicFramePr>
        <p:xfrm>
          <a:off x="2474913" y="1371600"/>
          <a:ext cx="6669087" cy="2428875"/>
        </p:xfrm>
        <a:graphic>
          <a:graphicData uri="http://schemas.openxmlformats.org/presentationml/2006/ole">
            <mc:AlternateContent xmlns:mc="http://schemas.openxmlformats.org/markup-compatibility/2006">
              <mc:Choice xmlns:v="urn:schemas-microsoft-com:vml" Requires="v">
                <p:oleObj spid="_x0000_s3081" name="" r:id="rId1" imgW="6667500" imgH="2428875" progId="Paint.Picture">
                  <p:embed/>
                </p:oleObj>
              </mc:Choice>
              <mc:Fallback>
                <p:oleObj name="" r:id="rId1" imgW="6667500" imgH="2428875" progId="Paint.Picture">
                  <p:embed/>
                  <p:pic>
                    <p:nvPicPr>
                      <p:cNvPr id="0" name="图片 3080"/>
                      <p:cNvPicPr/>
                      <p:nvPr/>
                    </p:nvPicPr>
                    <p:blipFill>
                      <a:blip r:embed="rId2"/>
                      <a:stretch>
                        <a:fillRect/>
                      </a:stretch>
                    </p:blipFill>
                    <p:spPr>
                      <a:xfrm>
                        <a:off x="2474913" y="1371600"/>
                        <a:ext cx="6669087" cy="2428875"/>
                      </a:xfrm>
                      <a:prstGeom prst="rect">
                        <a:avLst/>
                      </a:prstGeom>
                      <a:noFill/>
                      <a:ln w="38100">
                        <a:noFill/>
                        <a:miter/>
                      </a:ln>
                      <a:effectLst>
                        <a:outerShdw dist="107763" dir="18900000" algn="ctr" rotWithShape="0">
                          <a:schemeClr val="hlink"/>
                        </a:outerShdw>
                      </a:effectLst>
                    </p:spPr>
                  </p:pic>
                </p:oleObj>
              </mc:Fallback>
            </mc:AlternateContent>
          </a:graphicData>
        </a:graphic>
      </p:graphicFrame>
      <p:sp>
        <p:nvSpPr>
          <p:cNvPr id="1256451" name="标题 1256450"/>
          <p:cNvSpPr>
            <a:spLocks noGrp="1"/>
          </p:cNvSpPr>
          <p:nvPr>
            <p:ph type="title"/>
          </p:nvPr>
        </p:nvSpPr>
        <p:spPr>
          <a:xfrm>
            <a:off x="228600" y="457200"/>
            <a:ext cx="4876800" cy="698500"/>
          </a:xfrm>
          <a:solidFill>
            <a:schemeClr val="bg1"/>
          </a:solidFill>
          <a:ln>
            <a:solidFill>
              <a:srgbClr val="FFCC00"/>
            </a:solidFill>
            <a:miter/>
          </a:ln>
        </p:spPr>
        <p:txBody>
          <a:bodyPr lIns="92075" tIns="46038" rIns="92075" bIns="46038" anchor="t" anchorCtr="1">
            <a:spAutoFit/>
          </a:bodyPr>
          <a:p>
            <a:r>
              <a:rPr lang="zh-CN" altLang="en-US" sz="4400" dirty="0">
                <a:solidFill>
                  <a:schemeClr val="hlink"/>
                </a:solidFill>
                <a:latin typeface="华文中宋" panose="02010600040101010101" pitchFamily="2" charset="-122"/>
                <a:ea typeface="华文中宋" panose="02010600040101010101" pitchFamily="2" charset="-122"/>
              </a:rPr>
              <a:t>扩展检索条件</a:t>
            </a:r>
            <a:r>
              <a:rPr lang="zh-CN" altLang="en-US" sz="4400">
                <a:solidFill>
                  <a:schemeClr val="hlink"/>
                </a:solidFill>
                <a:latin typeface="华文中宋" panose="02010600040101010101" pitchFamily="2" charset="-122"/>
                <a:ea typeface="华文中宋" panose="02010600040101010101" pitchFamily="2" charset="-122"/>
              </a:rPr>
              <a:t> </a:t>
            </a:r>
            <a:endParaRPr lang="zh-CN" altLang="en-US" sz="4400">
              <a:solidFill>
                <a:schemeClr val="hlink"/>
              </a:solidFill>
              <a:latin typeface="华文中宋" panose="02010600040101010101" pitchFamily="2" charset="-122"/>
              <a:ea typeface="华文中宋" panose="02010600040101010101" pitchFamily="2" charset="-122"/>
            </a:endParaRPr>
          </a:p>
        </p:txBody>
      </p:sp>
      <p:sp>
        <p:nvSpPr>
          <p:cNvPr id="1256452" name="矩形 1256451"/>
          <p:cNvSpPr/>
          <p:nvPr/>
        </p:nvSpPr>
        <p:spPr>
          <a:xfrm>
            <a:off x="1938338" y="1176338"/>
            <a:ext cx="9144000" cy="0"/>
          </a:xfrm>
          <a:prstGeom prst="rect">
            <a:avLst/>
          </a:prstGeom>
          <a:noFill/>
          <a:ln w="9525">
            <a:noFill/>
          </a:ln>
        </p:spPr>
        <p:txBody>
          <a:bodyPr/>
          <a:p>
            <a:endParaRPr lang="zh-CN" altLang="en-US"/>
          </a:p>
        </p:txBody>
      </p:sp>
      <p:sp>
        <p:nvSpPr>
          <p:cNvPr id="1256453" name="矩形 1256452"/>
          <p:cNvSpPr/>
          <p:nvPr/>
        </p:nvSpPr>
        <p:spPr>
          <a:xfrm>
            <a:off x="2228850" y="2524125"/>
            <a:ext cx="9144000" cy="0"/>
          </a:xfrm>
          <a:prstGeom prst="rect">
            <a:avLst/>
          </a:prstGeom>
          <a:noFill/>
          <a:ln w="9525">
            <a:noFill/>
          </a:ln>
        </p:spPr>
        <p:txBody>
          <a:bodyPr/>
          <a:p>
            <a:endParaRPr lang="zh-CN" altLang="en-US"/>
          </a:p>
        </p:txBody>
      </p:sp>
      <p:sp>
        <p:nvSpPr>
          <p:cNvPr id="1256454" name="矩形 1256453"/>
          <p:cNvSpPr/>
          <p:nvPr/>
        </p:nvSpPr>
        <p:spPr>
          <a:xfrm>
            <a:off x="0" y="2057400"/>
            <a:ext cx="7543800" cy="1295400"/>
          </a:xfrm>
          <a:prstGeom prst="rect">
            <a:avLst/>
          </a:prstGeom>
          <a:solidFill>
            <a:srgbClr val="FFFF00"/>
          </a:solidFill>
          <a:ln w="9525">
            <a:noFill/>
          </a:ln>
          <a:effectLst>
            <a:prstShdw prst="shdw17" dist="17961" dir="2699999">
              <a:srgbClr val="FFFF00">
                <a:gamma/>
                <a:shade val="60000"/>
                <a:invGamma/>
              </a:srgbClr>
            </a:prstShdw>
          </a:effectLst>
        </p:spPr>
        <p:txBody>
          <a:bodyPr/>
          <a:p>
            <a:pPr algn="just" eaLnBrk="0" hangingPunct="0">
              <a:spcBef>
                <a:spcPct val="0"/>
              </a:spcBef>
              <a:buChar char="•"/>
            </a:pPr>
            <a:r>
              <a:rPr lang="en-US" altLang="zh-CN" sz="1800" b="0" dirty="0">
                <a:solidFill>
                  <a:srgbClr val="333333"/>
                </a:solidFill>
                <a:latin typeface="宋体" panose="02010600030101010101" pitchFamily="2" charset="-122"/>
                <a:ea typeface="华文中宋" panose="02010600040101010101" pitchFamily="2" charset="-122"/>
              </a:rPr>
              <a:t>“</a:t>
            </a:r>
            <a:r>
              <a:rPr lang="zh-CN" altLang="en-US" sz="1800" dirty="0">
                <a:solidFill>
                  <a:srgbClr val="333333"/>
                </a:solidFill>
                <a:latin typeface="宋体" panose="02010600030101010101" pitchFamily="2" charset="-122"/>
                <a:ea typeface="华文中宋" panose="02010600040101010101" pitchFamily="2" charset="-122"/>
              </a:rPr>
              <a:t>扩展检索条件</a:t>
            </a:r>
            <a:r>
              <a:rPr lang="zh-CN" altLang="en-US" sz="1800" b="0" dirty="0">
                <a:solidFill>
                  <a:srgbClr val="333333"/>
                </a:solidFill>
                <a:latin typeface="宋体" panose="02010600030101010101" pitchFamily="2" charset="-122"/>
                <a:ea typeface="华文中宋" panose="02010600040101010101" pitchFamily="2" charset="-122"/>
              </a:rPr>
              <a:t>”功能，可以进一步的减小搜索范围，获得符合检索需求的检索结果。</a:t>
            </a:r>
            <a:endParaRPr lang="zh-CN" altLang="en-US" sz="1800" b="0" dirty="0">
              <a:latin typeface="宋体" panose="02010600030101010101" pitchFamily="2" charset="-122"/>
              <a:ea typeface="华文中宋" panose="02010600040101010101" pitchFamily="2" charset="-122"/>
            </a:endParaRPr>
          </a:p>
          <a:p>
            <a:pPr eaLnBrk="0" hangingPunct="0">
              <a:spcBef>
                <a:spcPct val="0"/>
              </a:spcBef>
              <a:buChar char="•"/>
            </a:pPr>
            <a:r>
              <a:rPr lang="zh-CN" altLang="en-US" sz="1800" b="0" dirty="0">
                <a:solidFill>
                  <a:schemeClr val="bg2"/>
                </a:solidFill>
                <a:latin typeface="宋体" panose="02010600030101010101" pitchFamily="2" charset="-122"/>
                <a:ea typeface="华文中宋" panose="02010600040101010101" pitchFamily="2" charset="-122"/>
              </a:rPr>
              <a:t>点击按钮，弹出对话框，在“扩展检索功能”部分，用户可以根据需要以时间条件、专业限制、期刊范围进一步限制检索范围。</a:t>
            </a:r>
            <a:endParaRPr lang="zh-CN" altLang="en-US" sz="1800" b="0" dirty="0">
              <a:solidFill>
                <a:schemeClr val="bg2"/>
              </a:solidFill>
              <a:latin typeface="宋体" panose="02010600030101010101" pitchFamily="2" charset="-122"/>
              <a:ea typeface="华文中宋" panose="02010600040101010101" pitchFamily="2" charset="-122"/>
            </a:endParaRPr>
          </a:p>
        </p:txBody>
      </p:sp>
      <p:sp>
        <p:nvSpPr>
          <p:cNvPr id="1256455" name="矩形 1256454"/>
          <p:cNvSpPr/>
          <p:nvPr/>
        </p:nvSpPr>
        <p:spPr>
          <a:xfrm>
            <a:off x="2514600" y="2605088"/>
            <a:ext cx="9144000" cy="0"/>
          </a:xfrm>
          <a:prstGeom prst="rect">
            <a:avLst/>
          </a:prstGeom>
          <a:noFill/>
          <a:ln w="9525">
            <a:noFill/>
          </a:ln>
        </p:spPr>
        <p:txBody>
          <a:bodyPr/>
          <a:p>
            <a:endParaRPr lang="zh-CN" altLang="en-US"/>
          </a:p>
        </p:txBody>
      </p:sp>
      <p:grpSp>
        <p:nvGrpSpPr>
          <p:cNvPr id="1256456" name="组合 1256455"/>
          <p:cNvGrpSpPr/>
          <p:nvPr/>
        </p:nvGrpSpPr>
        <p:grpSpPr>
          <a:xfrm>
            <a:off x="76200" y="3381375"/>
            <a:ext cx="6172200" cy="3354388"/>
            <a:chOff x="0" y="2064"/>
            <a:chExt cx="3888" cy="2113"/>
          </a:xfrm>
        </p:grpSpPr>
        <p:pic>
          <p:nvPicPr>
            <p:cNvPr id="1256457" name="图片 1256456"/>
            <p:cNvPicPr>
              <a:picLocks noChangeAspect="1"/>
            </p:cNvPicPr>
            <p:nvPr/>
          </p:nvPicPr>
          <p:blipFill>
            <a:blip r:embed="rId3"/>
            <a:stretch>
              <a:fillRect/>
            </a:stretch>
          </p:blipFill>
          <p:spPr>
            <a:xfrm>
              <a:off x="0" y="2064"/>
              <a:ext cx="3744" cy="1499"/>
            </a:xfrm>
            <a:prstGeom prst="rect">
              <a:avLst/>
            </a:prstGeom>
            <a:noFill/>
            <a:ln w="9525">
              <a:noFill/>
            </a:ln>
          </p:spPr>
        </p:pic>
        <p:sp>
          <p:nvSpPr>
            <p:cNvPr id="1256458" name="矩形 1256457"/>
            <p:cNvSpPr/>
            <p:nvPr/>
          </p:nvSpPr>
          <p:spPr>
            <a:xfrm>
              <a:off x="48" y="3600"/>
              <a:ext cx="3840" cy="577"/>
            </a:xfrm>
            <a:prstGeom prst="rect">
              <a:avLst/>
            </a:prstGeom>
            <a:noFill/>
            <a:ln w="9525">
              <a:noFill/>
            </a:ln>
          </p:spPr>
          <p:txBody>
            <a:bodyPr>
              <a:spAutoFit/>
            </a:bodyPr>
            <a:p>
              <a:pPr algn="just">
                <a:spcBef>
                  <a:spcPct val="0"/>
                </a:spcBef>
              </a:pPr>
              <a:r>
                <a:rPr lang="zh-CN" altLang="en-US" sz="1800" b="0" dirty="0">
                  <a:solidFill>
                    <a:schemeClr val="accent2"/>
                  </a:solidFill>
                  <a:latin typeface="宋体" panose="02010600030101010101" pitchFamily="2" charset="-122"/>
                  <a:ea typeface="华文中宋" panose="02010600040101010101" pitchFamily="2" charset="-122"/>
                </a:rPr>
                <a:t>读者在选定限制分类，并输入检索词检索后，页面自动跳转到搜索结果页面，后面的检索操作同快速检索。</a:t>
              </a:r>
              <a:endParaRPr lang="zh-CN" altLang="en-US" sz="1800" b="0" dirty="0">
                <a:solidFill>
                  <a:schemeClr val="accent2"/>
                </a:solidFill>
                <a:latin typeface="Times New Roman" panose="02020603050405020304" pitchFamily="18" charset="0"/>
                <a:ea typeface="华文中宋" panose="02010600040101010101" pitchFamily="2" charset="-122"/>
              </a:endParaRPr>
            </a:p>
            <a:p>
              <a:pPr eaLnBrk="0" hangingPunct="0">
                <a:spcBef>
                  <a:spcPct val="0"/>
                </a:spcBef>
              </a:pPr>
              <a:endParaRPr lang="zh-CN" altLang="en-US" sz="1800" b="0" dirty="0">
                <a:solidFill>
                  <a:schemeClr val="accent2"/>
                </a:solidFill>
                <a:latin typeface="Times New Roman" panose="02020603050405020304" pitchFamily="18" charset="0"/>
                <a:ea typeface="华文中宋" panose="02010600040101010101" pitchFamily="2" charset="-122"/>
              </a:endParaRPr>
            </a:p>
          </p:txBody>
        </p:sp>
      </p:grpSp>
      <p:sp>
        <p:nvSpPr>
          <p:cNvPr id="1256459" name="椭圆 1256458"/>
          <p:cNvSpPr/>
          <p:nvPr/>
        </p:nvSpPr>
        <p:spPr>
          <a:xfrm>
            <a:off x="7315200" y="3276600"/>
            <a:ext cx="1219200" cy="609600"/>
          </a:xfrm>
          <a:prstGeom prst="ellipse">
            <a:avLst/>
          </a:prstGeom>
          <a:noFill/>
          <a:ln w="22225" cap="flat" cmpd="sng">
            <a:solidFill>
              <a:srgbClr val="FF0000"/>
            </a:solidFill>
            <a:prstDash val="solid"/>
            <a:headEnd type="none" w="med" len="med"/>
            <a:tailEnd type="none" w="med" len="med"/>
          </a:ln>
        </p:spPr>
        <p:txBody>
          <a:bodyPr/>
          <a:p>
            <a:endParaRPr lang="zh-CN" altLang="en-US"/>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256454"/>
                                        </p:tgtEl>
                                        <p:attrNameLst>
                                          <p:attrName>style.visibility</p:attrName>
                                        </p:attrNameLst>
                                      </p:cBhvr>
                                      <p:to>
                                        <p:strVal val="visible"/>
                                      </p:to>
                                    </p:set>
                                    <p:anim calcmode="lin" valueType="num">
                                      <p:cBhvr additive="base">
                                        <p:cTn id="7" dur="500" fill="hold"/>
                                        <p:tgtEl>
                                          <p:spTgt spid="1256454"/>
                                        </p:tgtEl>
                                        <p:attrNameLst>
                                          <p:attrName>ppt_x</p:attrName>
                                        </p:attrNameLst>
                                      </p:cBhvr>
                                      <p:tavLst>
                                        <p:tav tm="0">
                                          <p:val>
                                            <p:strVal val="0-#ppt_w/2"/>
                                          </p:val>
                                        </p:tav>
                                        <p:tav tm="100000">
                                          <p:val>
                                            <p:strVal val="#ppt_x"/>
                                          </p:val>
                                        </p:tav>
                                      </p:tavLst>
                                    </p:anim>
                                    <p:anim calcmode="lin" valueType="num">
                                      <p:cBhvr additive="base">
                                        <p:cTn id="8" dur="500" fill="hold"/>
                                        <p:tgtEl>
                                          <p:spTgt spid="125645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42" fill="hold" nodeType="clickEffect">
                                  <p:stCondLst>
                                    <p:cond delay="0"/>
                                  </p:stCondLst>
                                  <p:childTnLst>
                                    <p:set>
                                      <p:cBhvr>
                                        <p:cTn id="12" dur="1" fill="hold">
                                          <p:stCondLst>
                                            <p:cond delay="0"/>
                                          </p:stCondLst>
                                        </p:cTn>
                                        <p:tgtEl>
                                          <p:spTgt spid="1256456"/>
                                        </p:tgtEl>
                                        <p:attrNameLst>
                                          <p:attrName>style.visibility</p:attrName>
                                        </p:attrNameLst>
                                      </p:cBhvr>
                                      <p:to>
                                        <p:strVal val="visible"/>
                                      </p:to>
                                    </p:set>
                                    <p:animEffect transition="in" filter="barn(outHorizontal)">
                                      <p:cBhvr>
                                        <p:cTn id="13" dur="500"/>
                                        <p:tgtEl>
                                          <p:spTgt spid="1256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6454"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57474" name="文本占位符 1257473"/>
          <p:cNvSpPr>
            <a:spLocks noGrp="1"/>
          </p:cNvSpPr>
          <p:nvPr>
            <p:ph type="body" idx="1"/>
          </p:nvPr>
        </p:nvSpPr>
        <p:spPr>
          <a:xfrm>
            <a:off x="304800" y="1752600"/>
            <a:ext cx="8305800" cy="838200"/>
          </a:xfrm>
        </p:spPr>
        <p:txBody>
          <a:bodyPr lIns="92075" tIns="46038" rIns="92075" bIns="46038" anchor="t" anchorCtr="1">
            <a:spAutoFit/>
          </a:bodyPr>
          <a:p>
            <a:pPr algn="just">
              <a:buNone/>
            </a:pPr>
            <a:r>
              <a:rPr lang="en-US" altLang="zh-CN" sz="2000" dirty="0">
                <a:solidFill>
                  <a:schemeClr val="hlink"/>
                </a:solidFill>
                <a:latin typeface="华文中宋" panose="02010600040101010101" pitchFamily="2" charset="-122"/>
                <a:ea typeface="华文中宋" panose="02010600040101010101" pitchFamily="2" charset="-122"/>
              </a:rPr>
              <a:t>    </a:t>
            </a:r>
            <a:r>
              <a:rPr lang="zh-CN" altLang="en-US" sz="2000" dirty="0">
                <a:solidFill>
                  <a:schemeClr val="accent2"/>
                </a:solidFill>
                <a:latin typeface="华文中宋" panose="02010600040101010101" pitchFamily="2" charset="-122"/>
                <a:ea typeface="华文中宋" panose="02010600040101010101" pitchFamily="2" charset="-122"/>
              </a:rPr>
              <a:t>读者可在检索框中直接输入逻辑运算符、检索代码等，点击“扩展检索条件”并对相关检索条件进行限制后点击“检索”按钮即可。</a:t>
            </a:r>
            <a:endParaRPr lang="zh-CN" altLang="en-US">
              <a:solidFill>
                <a:schemeClr val="accent2"/>
              </a:solidFill>
              <a:latin typeface="华文中宋" panose="02010600040101010101" pitchFamily="2" charset="-122"/>
              <a:ea typeface="华文中宋" panose="02010600040101010101" pitchFamily="2" charset="-122"/>
            </a:endParaRPr>
          </a:p>
        </p:txBody>
      </p:sp>
      <p:sp>
        <p:nvSpPr>
          <p:cNvPr id="1257475" name="矩形 1257474"/>
          <p:cNvSpPr/>
          <p:nvPr/>
        </p:nvSpPr>
        <p:spPr>
          <a:xfrm>
            <a:off x="2328863" y="2524125"/>
            <a:ext cx="9144000" cy="0"/>
          </a:xfrm>
          <a:prstGeom prst="rect">
            <a:avLst/>
          </a:prstGeom>
          <a:noFill/>
          <a:ln w="9525">
            <a:noFill/>
          </a:ln>
        </p:spPr>
        <p:txBody>
          <a:bodyPr/>
          <a:p>
            <a:endParaRPr lang="zh-CN" altLang="en-US"/>
          </a:p>
        </p:txBody>
      </p:sp>
      <p:pic>
        <p:nvPicPr>
          <p:cNvPr id="1257476" name="图片 1257475" descr="高级检索帮助页面7"/>
          <p:cNvPicPr>
            <a:picLocks noChangeAspect="1"/>
          </p:cNvPicPr>
          <p:nvPr/>
        </p:nvPicPr>
        <p:blipFill>
          <a:blip r:embed="rId1"/>
          <a:stretch>
            <a:fillRect/>
          </a:stretch>
        </p:blipFill>
        <p:spPr>
          <a:xfrm>
            <a:off x="1066800" y="2514600"/>
            <a:ext cx="7010400" cy="2705100"/>
          </a:xfrm>
          <a:prstGeom prst="rect">
            <a:avLst/>
          </a:prstGeom>
          <a:noFill/>
          <a:ln w="9525">
            <a:noFill/>
          </a:ln>
        </p:spPr>
      </p:pic>
      <p:sp>
        <p:nvSpPr>
          <p:cNvPr id="1257477" name="矩形 1257476"/>
          <p:cNvSpPr/>
          <p:nvPr/>
        </p:nvSpPr>
        <p:spPr>
          <a:xfrm>
            <a:off x="685800" y="5257800"/>
            <a:ext cx="7772400" cy="1069975"/>
          </a:xfrm>
          <a:prstGeom prst="rect">
            <a:avLst/>
          </a:prstGeom>
          <a:noFill/>
          <a:ln w="9525">
            <a:noFill/>
          </a:ln>
        </p:spPr>
        <p:txBody>
          <a:bodyPr>
            <a:spAutoFit/>
          </a:bodyPr>
          <a:p>
            <a:pPr indent="200025" algn="just">
              <a:spcBef>
                <a:spcPct val="0"/>
              </a:spcBef>
              <a:buChar char="•"/>
            </a:pPr>
            <a:r>
              <a:rPr lang="zh-CN" altLang="en-US" sz="1600" b="0" dirty="0">
                <a:solidFill>
                  <a:schemeClr val="accent2"/>
                </a:solidFill>
                <a:latin typeface="华文中宋" panose="02010600040101010101" pitchFamily="2" charset="-122"/>
                <a:ea typeface="华文中宋" panose="02010600040101010101" pitchFamily="2" charset="-122"/>
              </a:rPr>
              <a:t>检索式输入有错时检索后会返回“查询表达式语法错误”的提示，看见此提示后请使用浏览器的【后退】按钮返回检索界面重新输入正确的检索表达式。</a:t>
            </a:r>
            <a:endParaRPr lang="zh-CN" altLang="en-US" sz="1600" b="0" dirty="0">
              <a:solidFill>
                <a:schemeClr val="accent2"/>
              </a:solidFill>
              <a:latin typeface="华文中宋" panose="02010600040101010101" pitchFamily="2" charset="-122"/>
              <a:ea typeface="华文中宋" panose="02010600040101010101" pitchFamily="2" charset="-122"/>
            </a:endParaRPr>
          </a:p>
          <a:p>
            <a:pPr indent="200025" algn="just">
              <a:spcBef>
                <a:spcPct val="0"/>
              </a:spcBef>
              <a:buChar char="•"/>
            </a:pPr>
            <a:endParaRPr lang="zh-CN" altLang="en-US" sz="1600" b="0" dirty="0">
              <a:solidFill>
                <a:schemeClr val="accent2"/>
              </a:solidFill>
              <a:latin typeface="华文中宋" panose="02010600040101010101" pitchFamily="2" charset="-122"/>
              <a:ea typeface="华文中宋" panose="02010600040101010101" pitchFamily="2" charset="-122"/>
            </a:endParaRPr>
          </a:p>
          <a:p>
            <a:pPr indent="200025" eaLnBrk="0" hangingPunct="0">
              <a:spcBef>
                <a:spcPct val="0"/>
              </a:spcBef>
              <a:buChar char="•"/>
            </a:pPr>
            <a:r>
              <a:rPr lang="zh-CN" altLang="en-US" sz="1600" b="0" dirty="0">
                <a:solidFill>
                  <a:schemeClr val="accent2"/>
                </a:solidFill>
                <a:latin typeface="华文中宋" panose="02010600040101010101" pitchFamily="2" charset="-122"/>
                <a:ea typeface="华文中宋" panose="02010600040101010101" pitchFamily="2" charset="-122"/>
              </a:rPr>
              <a:t>扩展检索条件</a:t>
            </a:r>
            <a:r>
              <a:rPr lang="zh-CN" altLang="en-US" sz="1600" dirty="0">
                <a:solidFill>
                  <a:schemeClr val="accent2"/>
                </a:solidFill>
                <a:latin typeface="华文中宋" panose="02010600040101010101" pitchFamily="2" charset="-122"/>
                <a:ea typeface="华文中宋" panose="02010600040101010101" pitchFamily="2" charset="-122"/>
              </a:rPr>
              <a:t>：</a:t>
            </a:r>
            <a:r>
              <a:rPr lang="zh-CN" altLang="en-US" sz="1600" b="0" dirty="0">
                <a:solidFill>
                  <a:schemeClr val="accent2"/>
                </a:solidFill>
                <a:latin typeface="华文中宋" panose="02010600040101010101" pitchFamily="2" charset="-122"/>
                <a:ea typeface="华文中宋" panose="02010600040101010101" pitchFamily="2" charset="-122"/>
              </a:rPr>
              <a:t>与“向导式检索”中的“扩展检索条件”同 </a:t>
            </a:r>
            <a:endParaRPr lang="zh-CN" altLang="en-US" sz="1600" b="0" dirty="0">
              <a:solidFill>
                <a:schemeClr val="accent2"/>
              </a:solidFill>
              <a:latin typeface="华文中宋" panose="02010600040101010101" pitchFamily="2" charset="-122"/>
              <a:ea typeface="华文中宋" panose="02010600040101010101" pitchFamily="2" charset="-122"/>
            </a:endParaRPr>
          </a:p>
        </p:txBody>
      </p:sp>
      <p:sp>
        <p:nvSpPr>
          <p:cNvPr id="1257478" name="矩形 1257477"/>
          <p:cNvSpPr/>
          <p:nvPr/>
        </p:nvSpPr>
        <p:spPr>
          <a:xfrm>
            <a:off x="685800" y="457200"/>
            <a:ext cx="7772400" cy="1066800"/>
          </a:xfrm>
          <a:prstGeom prst="rect">
            <a:avLst/>
          </a:prstGeom>
          <a:solidFill>
            <a:schemeClr val="bg1"/>
          </a:solidFill>
          <a:ln w="9525" cap="flat" cmpd="sng">
            <a:solidFill>
              <a:srgbClr val="FFCC00"/>
            </a:solidFill>
            <a:prstDash val="solid"/>
            <a:miter/>
            <a:headEnd type="none" w="med" len="med"/>
            <a:tailEnd type="none" w="med" len="med"/>
          </a:ln>
        </p:spPr>
        <p:txBody>
          <a:bodyPr anchor="ctr"/>
          <a:p>
            <a:pPr algn="ctr">
              <a:spcBef>
                <a:spcPct val="20000"/>
              </a:spcBef>
            </a:pPr>
            <a:r>
              <a:rPr lang="zh-CN" altLang="en-US" sz="4000" dirty="0">
                <a:solidFill>
                  <a:schemeClr val="hlink"/>
                </a:solidFill>
                <a:latin typeface="宋体" panose="02010600030101010101" pitchFamily="2" charset="-122"/>
                <a:ea typeface="华文中宋" panose="02010600040101010101" pitchFamily="2" charset="-122"/>
              </a:rPr>
              <a:t>直接输入检索式检索</a:t>
            </a:r>
            <a:endParaRPr lang="zh-CN" altLang="en-US" sz="4000" b="0" dirty="0">
              <a:solidFill>
                <a:schemeClr val="hlink"/>
              </a:solidFill>
              <a:latin typeface="Times New Roman" panose="02020603050405020304" pitchFamily="18" charset="0"/>
              <a:ea typeface="华文中宋" panose="02010600040101010101" pitchFamily="2" charset="-122"/>
            </a:endParaRPr>
          </a:p>
        </p:txBody>
      </p:sp>
      <p:sp>
        <p:nvSpPr>
          <p:cNvPr id="1257479" name="椭圆 1257478"/>
          <p:cNvSpPr/>
          <p:nvPr/>
        </p:nvSpPr>
        <p:spPr>
          <a:xfrm>
            <a:off x="5943600" y="4724400"/>
            <a:ext cx="1524000" cy="381000"/>
          </a:xfrm>
          <a:prstGeom prst="ellipse">
            <a:avLst/>
          </a:prstGeom>
          <a:noFill/>
          <a:ln w="22225" cap="flat" cmpd="sng">
            <a:solidFill>
              <a:srgbClr val="FF0000"/>
            </a:solidFill>
            <a:prstDash val="solid"/>
            <a:headEnd type="none" w="med" len="med"/>
            <a:tailEnd type="none" w="med" len="med"/>
          </a:ln>
        </p:spPr>
        <p:txBody>
          <a:bodyPr/>
          <a:p>
            <a:endParaRPr lang="zh-CN" altLang="en-US"/>
          </a:p>
        </p:txBody>
      </p:sp>
    </p:spTree>
  </p:cSld>
  <p:clrMapOvr>
    <a:masterClrMapping/>
  </p:clrMapOvr>
  <p:transition spd="med"/>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58498" name="标题 1258497"/>
          <p:cNvSpPr>
            <a:spLocks noGrp="1"/>
          </p:cNvSpPr>
          <p:nvPr>
            <p:ph type="ctrTitle"/>
          </p:nvPr>
        </p:nvSpPr>
        <p:spPr>
          <a:xfrm>
            <a:off x="2286000" y="2286000"/>
            <a:ext cx="4572000" cy="833438"/>
          </a:xfrm>
          <a:solidFill>
            <a:schemeClr val="bg1"/>
          </a:solidFill>
          <a:ln>
            <a:solidFill>
              <a:srgbClr val="FFCC00"/>
            </a:solidFill>
            <a:miter/>
          </a:ln>
          <a:effectLst>
            <a:outerShdw sy="50000" kx="-2453608" rotWithShape="0">
              <a:schemeClr val="bg2"/>
            </a:outerShdw>
          </a:effectLst>
        </p:spPr>
        <p:txBody>
          <a:bodyPr lIns="92075" tIns="46038" rIns="92075" bIns="46038" anchor="t" anchorCtr="1">
            <a:spAutoFit/>
          </a:bodyPr>
          <a:p>
            <a:pPr defTabSz="914400">
              <a:buClrTx/>
              <a:buSzTx/>
              <a:buFontTx/>
            </a:pPr>
            <a:r>
              <a:rPr lang="zh-CN" altLang="en-US" sz="5400" kern="1200" baseline="0" dirty="0">
                <a:solidFill>
                  <a:schemeClr val="hlink"/>
                </a:solidFill>
                <a:latin typeface="Arial" panose="020B0604020202020204" pitchFamily="34" charset="0"/>
                <a:ea typeface="华文中宋" panose="02010600040101010101" pitchFamily="2" charset="-122"/>
              </a:rPr>
              <a:t>分类检索</a:t>
            </a:r>
            <a:endParaRPr lang="zh-CN" altLang="en-US" sz="5400" kern="1200" baseline="0" dirty="0">
              <a:solidFill>
                <a:schemeClr val="hlink"/>
              </a:solidFill>
              <a:latin typeface="Arial" panose="020B0604020202020204" pitchFamily="34" charset="0"/>
              <a:ea typeface="华文中宋" panose="02010600040101010101" pitchFamily="2" charset="-122"/>
            </a:endParaRPr>
          </a:p>
        </p:txBody>
      </p:sp>
    </p:spTree>
  </p:cSld>
  <p:clrMapOvr>
    <a:masterClrMapping/>
  </p:clrMapOvr>
  <p:transition spd="med"/>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aphicFrame>
        <p:nvGraphicFramePr>
          <p:cNvPr id="1331202" name="对象 1331201"/>
          <p:cNvGraphicFramePr/>
          <p:nvPr/>
        </p:nvGraphicFramePr>
        <p:xfrm>
          <a:off x="381000" y="1905000"/>
          <a:ext cx="7391400" cy="4678363"/>
        </p:xfrm>
        <a:graphic>
          <a:graphicData uri="http://schemas.openxmlformats.org/presentationml/2006/ole">
            <mc:AlternateContent xmlns:mc="http://schemas.openxmlformats.org/markup-compatibility/2006">
              <mc:Choice xmlns:v="urn:schemas-microsoft-com:vml" Requires="v">
                <p:oleObj spid="_x0000_s3082" name="" r:id="rId1" imgW="6781800" imgH="4429125" progId="Paint.Picture">
                  <p:embed/>
                </p:oleObj>
              </mc:Choice>
              <mc:Fallback>
                <p:oleObj name="" r:id="rId1" imgW="6781800" imgH="4429125" progId="Paint.Picture">
                  <p:embed/>
                  <p:pic>
                    <p:nvPicPr>
                      <p:cNvPr id="0" name="图片 3081"/>
                      <p:cNvPicPr/>
                      <p:nvPr/>
                    </p:nvPicPr>
                    <p:blipFill>
                      <a:blip r:embed="rId2"/>
                      <a:stretch>
                        <a:fillRect/>
                      </a:stretch>
                    </p:blipFill>
                    <p:spPr>
                      <a:xfrm>
                        <a:off x="381000" y="1905000"/>
                        <a:ext cx="7391400" cy="4678363"/>
                      </a:xfrm>
                      <a:prstGeom prst="rect">
                        <a:avLst/>
                      </a:prstGeom>
                      <a:noFill/>
                      <a:ln w="38100">
                        <a:noFill/>
                        <a:miter/>
                      </a:ln>
                    </p:spPr>
                  </p:pic>
                </p:oleObj>
              </mc:Fallback>
            </mc:AlternateContent>
          </a:graphicData>
        </a:graphic>
      </p:graphicFrame>
      <p:sp>
        <p:nvSpPr>
          <p:cNvPr id="1331203" name="文本占位符 1331202"/>
          <p:cNvSpPr>
            <a:spLocks noGrp="1"/>
          </p:cNvSpPr>
          <p:nvPr>
            <p:ph type="body" idx="1"/>
          </p:nvPr>
        </p:nvSpPr>
        <p:spPr>
          <a:xfrm>
            <a:off x="381000" y="609600"/>
            <a:ext cx="8305800" cy="914400"/>
          </a:xfrm>
        </p:spPr>
        <p:txBody>
          <a:bodyPr lIns="92075" tIns="46038" rIns="92075" bIns="46038" anchor="t" anchorCtr="1">
            <a:spAutoFit/>
          </a:bodyPr>
          <a:p>
            <a:pPr algn="just">
              <a:lnSpc>
                <a:spcPct val="90000"/>
              </a:lnSpc>
            </a:pPr>
            <a:r>
              <a:rPr lang="zh-CN" altLang="en-US" sz="2000" dirty="0">
                <a:solidFill>
                  <a:schemeClr val="accent2"/>
                </a:solidFill>
                <a:latin typeface="华文中宋" panose="02010600040101010101" pitchFamily="2" charset="-122"/>
                <a:ea typeface="华文中宋" panose="02010600040101010101" pitchFamily="2" charset="-122"/>
              </a:rPr>
              <a:t>通过专业的学科分类表，可以选择不同的学科范围进行检索。</a:t>
            </a:r>
            <a:endParaRPr lang="zh-CN" altLang="en-US" sz="2000" dirty="0">
              <a:solidFill>
                <a:schemeClr val="accent2"/>
              </a:solidFill>
              <a:latin typeface="华文中宋" panose="02010600040101010101" pitchFamily="2" charset="-122"/>
              <a:ea typeface="华文中宋" panose="02010600040101010101" pitchFamily="2" charset="-122"/>
            </a:endParaRPr>
          </a:p>
          <a:p>
            <a:pPr algn="just">
              <a:lnSpc>
                <a:spcPct val="90000"/>
              </a:lnSpc>
            </a:pPr>
            <a:r>
              <a:rPr lang="zh-CN" altLang="en-US" sz="2000" dirty="0">
                <a:solidFill>
                  <a:schemeClr val="accent2"/>
                </a:solidFill>
                <a:latin typeface="华文中宋" panose="02010600040101010101" pitchFamily="2" charset="-122"/>
                <a:ea typeface="华文中宋" panose="02010600040101010101" pitchFamily="2" charset="-122"/>
              </a:rPr>
              <a:t>分类检索相当于传统检索的分类导航限制检索，这里采用的是</a:t>
            </a:r>
            <a:r>
              <a:rPr lang="en-US" altLang="zh-CN" sz="2000" dirty="0">
                <a:solidFill>
                  <a:schemeClr val="accent2"/>
                </a:solidFill>
                <a:latin typeface="华文中宋" panose="02010600040101010101" pitchFamily="2" charset="-122"/>
                <a:ea typeface="华文中宋" panose="02010600040101010101" pitchFamily="2" charset="-122"/>
              </a:rPr>
              <a:t>《</a:t>
            </a:r>
            <a:r>
              <a:rPr lang="zh-CN" altLang="en-US" sz="2000" dirty="0">
                <a:solidFill>
                  <a:schemeClr val="accent2"/>
                </a:solidFill>
                <a:latin typeface="华文中宋" panose="02010600040101010101" pitchFamily="2" charset="-122"/>
                <a:ea typeface="华文中宋" panose="02010600040101010101" pitchFamily="2" charset="-122"/>
              </a:rPr>
              <a:t>中国图书馆分类法</a:t>
            </a:r>
            <a:r>
              <a:rPr lang="en-US" altLang="zh-CN" sz="2000" dirty="0">
                <a:solidFill>
                  <a:schemeClr val="accent2"/>
                </a:solidFill>
                <a:latin typeface="华文中宋" panose="02010600040101010101" pitchFamily="2" charset="-122"/>
                <a:ea typeface="华文中宋" panose="02010600040101010101" pitchFamily="2" charset="-122"/>
              </a:rPr>
              <a:t>》</a:t>
            </a:r>
            <a:r>
              <a:rPr lang="zh-CN" altLang="en-US" sz="2000" dirty="0">
                <a:solidFill>
                  <a:schemeClr val="accent2"/>
                </a:solidFill>
                <a:latin typeface="华文中宋" panose="02010600040101010101" pitchFamily="2" charset="-122"/>
                <a:ea typeface="华文中宋" panose="02010600040101010101" pitchFamily="2" charset="-122"/>
              </a:rPr>
              <a:t>（第四版）的原版分类体系，分类细化到最小一级分类，满足读者对分类细化的不同要求。</a:t>
            </a:r>
            <a:endParaRPr lang="zh-CN" altLang="en-US" sz="2000" dirty="0">
              <a:solidFill>
                <a:schemeClr val="accent2"/>
              </a:solidFill>
              <a:latin typeface="华文中宋" panose="02010600040101010101" pitchFamily="2" charset="-122"/>
              <a:ea typeface="华文中宋" panose="02010600040101010101" pitchFamily="2" charset="-122"/>
            </a:endParaRPr>
          </a:p>
        </p:txBody>
      </p:sp>
      <p:grpSp>
        <p:nvGrpSpPr>
          <p:cNvPr id="1331204" name="组合 1331203"/>
          <p:cNvGrpSpPr/>
          <p:nvPr/>
        </p:nvGrpSpPr>
        <p:grpSpPr>
          <a:xfrm>
            <a:off x="381000" y="5715000"/>
            <a:ext cx="7086600" cy="609600"/>
            <a:chOff x="576" y="3360"/>
            <a:chExt cx="3936" cy="384"/>
          </a:xfrm>
        </p:grpSpPr>
        <p:sp>
          <p:nvSpPr>
            <p:cNvPr id="1331205" name="矩形 1331204"/>
            <p:cNvSpPr/>
            <p:nvPr/>
          </p:nvSpPr>
          <p:spPr>
            <a:xfrm>
              <a:off x="576" y="3360"/>
              <a:ext cx="2400" cy="192"/>
            </a:xfrm>
            <a:prstGeom prst="rect">
              <a:avLst/>
            </a:prstGeom>
            <a:noFill/>
            <a:ln w="19050" cap="flat" cmpd="sng">
              <a:solidFill>
                <a:srgbClr val="FF0000"/>
              </a:solidFill>
              <a:prstDash val="solid"/>
              <a:miter/>
              <a:headEnd type="none" w="med" len="med"/>
              <a:tailEnd type="none" w="med" len="med"/>
            </a:ln>
          </p:spPr>
          <p:txBody>
            <a:bodyPr/>
            <a:p>
              <a:endParaRPr lang="zh-CN" altLang="en-US"/>
            </a:p>
          </p:txBody>
        </p:sp>
        <p:sp>
          <p:nvSpPr>
            <p:cNvPr id="1331206" name="矩形 1331205"/>
            <p:cNvSpPr/>
            <p:nvPr/>
          </p:nvSpPr>
          <p:spPr>
            <a:xfrm>
              <a:off x="3168" y="3360"/>
              <a:ext cx="1344" cy="384"/>
            </a:xfrm>
            <a:prstGeom prst="rect">
              <a:avLst/>
            </a:prstGeom>
            <a:noFill/>
            <a:ln w="9525">
              <a:noFill/>
            </a:ln>
          </p:spPr>
          <p:txBody>
            <a:bodyPr wrap="none" anchor="ctr"/>
            <a:p>
              <a:pPr algn="ctr">
                <a:spcBef>
                  <a:spcPct val="0"/>
                </a:spcBef>
              </a:pPr>
              <a:r>
                <a:rPr lang="zh-CN" altLang="en-US" sz="1400" dirty="0">
                  <a:solidFill>
                    <a:srgbClr val="FF3300"/>
                  </a:solidFill>
                  <a:latin typeface="Times New Roman" panose="02020603050405020304" pitchFamily="18" charset="0"/>
                </a:rPr>
                <a:t>在选中的分类中进行检索</a:t>
              </a:r>
              <a:endParaRPr lang="zh-CN" altLang="en-US" sz="1400">
                <a:solidFill>
                  <a:srgbClr val="FF3300"/>
                </a:solidFill>
                <a:latin typeface="Times New Roman" panose="02020603050405020304" pitchFamily="18" charset="0"/>
              </a:endParaRPr>
            </a:p>
          </p:txBody>
        </p:sp>
        <p:sp>
          <p:nvSpPr>
            <p:cNvPr id="1331207" name="直接连接符 1331206"/>
            <p:cNvSpPr/>
            <p:nvPr/>
          </p:nvSpPr>
          <p:spPr>
            <a:xfrm flipH="1" flipV="1">
              <a:off x="2928" y="3504"/>
              <a:ext cx="288" cy="48"/>
            </a:xfrm>
            <a:prstGeom prst="line">
              <a:avLst/>
            </a:prstGeom>
            <a:ln w="19050" cap="flat" cmpd="sng">
              <a:solidFill>
                <a:srgbClr val="FF0000"/>
              </a:solidFill>
              <a:prstDash val="solid"/>
              <a:headEnd type="none" w="med" len="med"/>
              <a:tailEnd type="triangle" w="med" len="med"/>
            </a:ln>
          </p:spPr>
        </p:sp>
      </p:grpSp>
      <p:grpSp>
        <p:nvGrpSpPr>
          <p:cNvPr id="1331208" name="组合 1331207"/>
          <p:cNvGrpSpPr/>
          <p:nvPr/>
        </p:nvGrpSpPr>
        <p:grpSpPr>
          <a:xfrm>
            <a:off x="533400" y="2286000"/>
            <a:ext cx="6477000" cy="3200400"/>
            <a:chOff x="672" y="1536"/>
            <a:chExt cx="3648" cy="1824"/>
          </a:xfrm>
        </p:grpSpPr>
        <p:sp>
          <p:nvSpPr>
            <p:cNvPr id="1331209" name="直接连接符 1331208"/>
            <p:cNvSpPr/>
            <p:nvPr/>
          </p:nvSpPr>
          <p:spPr>
            <a:xfrm flipH="1" flipV="1">
              <a:off x="2736" y="2592"/>
              <a:ext cx="432" cy="528"/>
            </a:xfrm>
            <a:prstGeom prst="line">
              <a:avLst/>
            </a:prstGeom>
            <a:ln w="19050" cap="flat" cmpd="sng">
              <a:solidFill>
                <a:srgbClr val="FF0000"/>
              </a:solidFill>
              <a:prstDash val="solid"/>
              <a:headEnd type="none" w="med" len="med"/>
              <a:tailEnd type="triangle" w="med" len="med"/>
            </a:ln>
          </p:spPr>
        </p:sp>
        <p:sp>
          <p:nvSpPr>
            <p:cNvPr id="1331210" name="矩形 1331209"/>
            <p:cNvSpPr/>
            <p:nvPr/>
          </p:nvSpPr>
          <p:spPr>
            <a:xfrm>
              <a:off x="672" y="1536"/>
              <a:ext cx="2064" cy="1776"/>
            </a:xfrm>
            <a:prstGeom prst="rect">
              <a:avLst/>
            </a:prstGeom>
            <a:noFill/>
            <a:ln w="19050" cap="flat" cmpd="sng">
              <a:solidFill>
                <a:srgbClr val="FF0000"/>
              </a:solidFill>
              <a:prstDash val="solid"/>
              <a:miter/>
              <a:headEnd type="none" w="med" len="med"/>
              <a:tailEnd type="none" w="med" len="med"/>
            </a:ln>
          </p:spPr>
          <p:txBody>
            <a:bodyPr/>
            <a:p>
              <a:endParaRPr lang="zh-CN" altLang="en-US"/>
            </a:p>
          </p:txBody>
        </p:sp>
        <p:sp>
          <p:nvSpPr>
            <p:cNvPr id="1331211" name="矩形 1331210"/>
            <p:cNvSpPr/>
            <p:nvPr/>
          </p:nvSpPr>
          <p:spPr>
            <a:xfrm>
              <a:off x="2976" y="2976"/>
              <a:ext cx="1344" cy="384"/>
            </a:xfrm>
            <a:prstGeom prst="rect">
              <a:avLst/>
            </a:prstGeom>
            <a:noFill/>
            <a:ln w="9525">
              <a:noFill/>
            </a:ln>
          </p:spPr>
          <p:txBody>
            <a:bodyPr wrap="none" anchor="ctr"/>
            <a:p>
              <a:pPr algn="ctr">
                <a:spcBef>
                  <a:spcPct val="0"/>
                </a:spcBef>
              </a:pPr>
              <a:r>
                <a:rPr lang="zh-CN" altLang="en-US" sz="1400" dirty="0">
                  <a:solidFill>
                    <a:srgbClr val="FF3300"/>
                  </a:solidFill>
                  <a:latin typeface="Times New Roman" panose="02020603050405020304" pitchFamily="18" charset="0"/>
                </a:rPr>
                <a:t>点击分类表中某一分</a:t>
              </a:r>
              <a:endParaRPr lang="zh-CN" altLang="en-US" sz="1400" dirty="0">
                <a:solidFill>
                  <a:srgbClr val="FF3300"/>
                </a:solidFill>
                <a:latin typeface="Times New Roman" panose="02020603050405020304" pitchFamily="18" charset="0"/>
              </a:endParaRPr>
            </a:p>
            <a:p>
              <a:pPr algn="ctr">
                <a:spcBef>
                  <a:spcPct val="0"/>
                </a:spcBef>
              </a:pPr>
              <a:r>
                <a:rPr lang="zh-CN" altLang="en-US" sz="1400" dirty="0">
                  <a:solidFill>
                    <a:srgbClr val="FF3300"/>
                  </a:solidFill>
                  <a:latin typeface="Times New Roman" panose="02020603050405020304" pitchFamily="18" charset="0"/>
                </a:rPr>
                <a:t>类可展开下一级分类</a:t>
              </a:r>
              <a:endParaRPr lang="zh-CN" altLang="en-US" sz="1400">
                <a:solidFill>
                  <a:srgbClr val="FF3300"/>
                </a:solidFill>
                <a:latin typeface="Times New Roman" panose="02020603050405020304" pitchFamily="18" charset="0"/>
              </a:endParaRPr>
            </a:p>
          </p:txBody>
        </p:sp>
      </p:grpSp>
      <p:grpSp>
        <p:nvGrpSpPr>
          <p:cNvPr id="1331212" name="组合 1331211"/>
          <p:cNvGrpSpPr/>
          <p:nvPr/>
        </p:nvGrpSpPr>
        <p:grpSpPr>
          <a:xfrm>
            <a:off x="4876800" y="2819400"/>
            <a:ext cx="3124200" cy="1219200"/>
            <a:chOff x="3168" y="1968"/>
            <a:chExt cx="1968" cy="768"/>
          </a:xfrm>
        </p:grpSpPr>
        <p:grpSp>
          <p:nvGrpSpPr>
            <p:cNvPr id="1331213" name="组合 1331212"/>
            <p:cNvGrpSpPr/>
            <p:nvPr/>
          </p:nvGrpSpPr>
          <p:grpSpPr>
            <a:xfrm>
              <a:off x="3168" y="1968"/>
              <a:ext cx="1920" cy="432"/>
              <a:chOff x="3072" y="1968"/>
              <a:chExt cx="1680" cy="432"/>
            </a:xfrm>
          </p:grpSpPr>
          <p:sp>
            <p:nvSpPr>
              <p:cNvPr id="1331214" name="矩形 1331213"/>
              <p:cNvSpPr/>
              <p:nvPr/>
            </p:nvSpPr>
            <p:spPr>
              <a:xfrm>
                <a:off x="3072" y="1968"/>
                <a:ext cx="288" cy="144"/>
              </a:xfrm>
              <a:prstGeom prst="rect">
                <a:avLst/>
              </a:prstGeom>
              <a:noFill/>
              <a:ln w="19050" cap="flat" cmpd="sng">
                <a:solidFill>
                  <a:srgbClr val="FF0000"/>
                </a:solidFill>
                <a:prstDash val="solid"/>
                <a:miter/>
                <a:headEnd type="none" w="med" len="med"/>
                <a:tailEnd type="none" w="med" len="med"/>
              </a:ln>
            </p:spPr>
            <p:txBody>
              <a:bodyPr/>
              <a:p>
                <a:endParaRPr lang="zh-CN" altLang="en-US"/>
              </a:p>
            </p:txBody>
          </p:sp>
          <p:sp>
            <p:nvSpPr>
              <p:cNvPr id="1331215" name="直接连接符 1331214"/>
              <p:cNvSpPr/>
              <p:nvPr/>
            </p:nvSpPr>
            <p:spPr>
              <a:xfrm flipH="1" flipV="1">
                <a:off x="3312" y="2064"/>
                <a:ext cx="240" cy="96"/>
              </a:xfrm>
              <a:prstGeom prst="line">
                <a:avLst/>
              </a:prstGeom>
              <a:ln w="19050" cap="flat" cmpd="sng">
                <a:solidFill>
                  <a:srgbClr val="FF0000"/>
                </a:solidFill>
                <a:prstDash val="solid"/>
                <a:headEnd type="none" w="med" len="med"/>
                <a:tailEnd type="triangle" w="med" len="med"/>
              </a:ln>
            </p:spPr>
          </p:sp>
          <p:sp>
            <p:nvSpPr>
              <p:cNvPr id="1331216" name="矩形 1331215"/>
              <p:cNvSpPr/>
              <p:nvPr/>
            </p:nvSpPr>
            <p:spPr>
              <a:xfrm>
                <a:off x="3504" y="2016"/>
                <a:ext cx="1248" cy="384"/>
              </a:xfrm>
              <a:prstGeom prst="rect">
                <a:avLst/>
              </a:prstGeom>
              <a:noFill/>
              <a:ln w="9525">
                <a:noFill/>
              </a:ln>
            </p:spPr>
            <p:txBody>
              <a:bodyPr wrap="none" anchor="ctr"/>
              <a:p>
                <a:pPr>
                  <a:spcBef>
                    <a:spcPct val="0"/>
                  </a:spcBef>
                </a:pPr>
                <a:r>
                  <a:rPr lang="zh-CN" altLang="en-US" sz="1400" b="0" dirty="0">
                    <a:solidFill>
                      <a:srgbClr val="FF3300"/>
                    </a:solidFill>
                    <a:latin typeface="Times New Roman" panose="02020603050405020304" pitchFamily="18" charset="0"/>
                  </a:rPr>
                  <a:t>点击可将选中的分类</a:t>
                </a:r>
                <a:endParaRPr lang="zh-CN" altLang="en-US" sz="1400" b="0" dirty="0">
                  <a:solidFill>
                    <a:srgbClr val="FF3300"/>
                  </a:solidFill>
                  <a:latin typeface="Times New Roman" panose="02020603050405020304" pitchFamily="18" charset="0"/>
                </a:endParaRPr>
              </a:p>
              <a:p>
                <a:pPr>
                  <a:spcBef>
                    <a:spcPct val="0"/>
                  </a:spcBef>
                </a:pPr>
                <a:r>
                  <a:rPr lang="zh-CN" altLang="en-US" sz="1400" b="0" dirty="0">
                    <a:solidFill>
                      <a:srgbClr val="FF3300"/>
                    </a:solidFill>
                    <a:latin typeface="Times New Roman" panose="02020603050405020304" pitchFamily="18" charset="0"/>
                  </a:rPr>
                  <a:t>添加到右边的方框中</a:t>
                </a:r>
                <a:endParaRPr lang="zh-CN" altLang="en-US" sz="1400" b="0">
                  <a:solidFill>
                    <a:srgbClr val="FF3300"/>
                  </a:solidFill>
                  <a:latin typeface="Times New Roman" panose="02020603050405020304" pitchFamily="18" charset="0"/>
                </a:endParaRPr>
              </a:p>
            </p:txBody>
          </p:sp>
        </p:grpSp>
        <p:grpSp>
          <p:nvGrpSpPr>
            <p:cNvPr id="1331217" name="组合 1331216"/>
            <p:cNvGrpSpPr/>
            <p:nvPr/>
          </p:nvGrpSpPr>
          <p:grpSpPr>
            <a:xfrm>
              <a:off x="3168" y="2112"/>
              <a:ext cx="1968" cy="624"/>
              <a:chOff x="3072" y="2112"/>
              <a:chExt cx="1680" cy="624"/>
            </a:xfrm>
          </p:grpSpPr>
          <p:sp>
            <p:nvSpPr>
              <p:cNvPr id="1331218" name="矩形 1331217"/>
              <p:cNvSpPr/>
              <p:nvPr/>
            </p:nvSpPr>
            <p:spPr>
              <a:xfrm>
                <a:off x="3072" y="2112"/>
                <a:ext cx="288" cy="144"/>
              </a:xfrm>
              <a:prstGeom prst="rect">
                <a:avLst/>
              </a:prstGeom>
              <a:noFill/>
              <a:ln w="19050" cap="flat" cmpd="sng">
                <a:solidFill>
                  <a:srgbClr val="FF0000"/>
                </a:solidFill>
                <a:prstDash val="solid"/>
                <a:miter/>
                <a:headEnd type="none" w="med" len="med"/>
                <a:tailEnd type="none" w="med" len="med"/>
              </a:ln>
            </p:spPr>
            <p:txBody>
              <a:bodyPr/>
              <a:p>
                <a:endParaRPr lang="zh-CN" altLang="en-US"/>
              </a:p>
            </p:txBody>
          </p:sp>
          <p:sp>
            <p:nvSpPr>
              <p:cNvPr id="1331219" name="直接连接符 1331218"/>
              <p:cNvSpPr/>
              <p:nvPr/>
            </p:nvSpPr>
            <p:spPr>
              <a:xfrm flipH="1" flipV="1">
                <a:off x="3312" y="2256"/>
                <a:ext cx="240" cy="288"/>
              </a:xfrm>
              <a:prstGeom prst="line">
                <a:avLst/>
              </a:prstGeom>
              <a:ln w="19050" cap="flat" cmpd="sng">
                <a:solidFill>
                  <a:srgbClr val="FF0000"/>
                </a:solidFill>
                <a:prstDash val="solid"/>
                <a:headEnd type="none" w="med" len="med"/>
                <a:tailEnd type="triangle" w="med" len="med"/>
              </a:ln>
            </p:spPr>
          </p:sp>
          <p:sp>
            <p:nvSpPr>
              <p:cNvPr id="1331220" name="矩形 1331219"/>
              <p:cNvSpPr/>
              <p:nvPr/>
            </p:nvSpPr>
            <p:spPr>
              <a:xfrm>
                <a:off x="3504" y="2352"/>
                <a:ext cx="1248" cy="384"/>
              </a:xfrm>
              <a:prstGeom prst="rect">
                <a:avLst/>
              </a:prstGeom>
              <a:noFill/>
              <a:ln w="9525">
                <a:noFill/>
              </a:ln>
            </p:spPr>
            <p:txBody>
              <a:bodyPr wrap="none" anchor="ctr"/>
              <a:p>
                <a:pPr>
                  <a:spcBef>
                    <a:spcPct val="0"/>
                  </a:spcBef>
                </a:pPr>
                <a:r>
                  <a:rPr lang="zh-CN" altLang="en-US" sz="1400" b="0" dirty="0">
                    <a:solidFill>
                      <a:srgbClr val="FF3300"/>
                    </a:solidFill>
                    <a:latin typeface="Times New Roman" panose="02020603050405020304" pitchFamily="18" charset="0"/>
                  </a:rPr>
                  <a:t>点击可将选中的分类</a:t>
                </a:r>
                <a:endParaRPr lang="zh-CN" altLang="en-US" sz="1400" b="0" dirty="0">
                  <a:solidFill>
                    <a:srgbClr val="FF3300"/>
                  </a:solidFill>
                  <a:latin typeface="Times New Roman" panose="02020603050405020304" pitchFamily="18" charset="0"/>
                </a:endParaRPr>
              </a:p>
              <a:p>
                <a:pPr>
                  <a:spcBef>
                    <a:spcPct val="0"/>
                  </a:spcBef>
                </a:pPr>
                <a:r>
                  <a:rPr lang="zh-CN" altLang="en-US" sz="1400" b="0" dirty="0">
                    <a:solidFill>
                      <a:srgbClr val="FF3300"/>
                    </a:solidFill>
                    <a:latin typeface="Times New Roman" panose="02020603050405020304" pitchFamily="18" charset="0"/>
                  </a:rPr>
                  <a:t>从方框中删除</a:t>
                </a:r>
                <a:endParaRPr lang="zh-CN" altLang="en-US" sz="1400" b="0">
                  <a:solidFill>
                    <a:srgbClr val="FF3300"/>
                  </a:solidFill>
                  <a:latin typeface="Times New Roman" panose="02020603050405020304" pitchFamily="18" charset="0"/>
                </a:endParaRPr>
              </a:p>
            </p:txBody>
          </p:sp>
        </p:grpSp>
      </p:gr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133120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133120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29154" name="标题 1329153"/>
          <p:cNvSpPr>
            <a:spLocks noGrp="1"/>
          </p:cNvSpPr>
          <p:nvPr>
            <p:ph type="title"/>
          </p:nvPr>
        </p:nvSpPr>
        <p:spPr/>
        <p:txBody>
          <a:bodyPr lIns="92075" tIns="46038" rIns="92075" bIns="46038" anchor="t" anchorCtr="1">
            <a:spAutoFit/>
          </a:bodyPr>
          <a:p>
            <a:endParaRPr dirty="0"/>
          </a:p>
        </p:txBody>
      </p:sp>
      <p:sp>
        <p:nvSpPr>
          <p:cNvPr id="1329155" name="文本占位符 1329154"/>
          <p:cNvSpPr>
            <a:spLocks noGrp="1"/>
          </p:cNvSpPr>
          <p:nvPr>
            <p:ph type="body" idx="1"/>
          </p:nvPr>
        </p:nvSpPr>
        <p:spPr/>
        <p:txBody>
          <a:bodyPr lIns="92075" tIns="46038" rIns="92075" bIns="46038" anchor="t" anchorCtr="1">
            <a:spAutoFit/>
          </a:bodyPr>
          <a:p>
            <a:endParaRPr dirty="0"/>
          </a:p>
        </p:txBody>
      </p:sp>
      <p:pic>
        <p:nvPicPr>
          <p:cNvPr id="1329156" name="图片 1329155"/>
          <p:cNvPicPr>
            <a:picLocks noChangeAspect="1"/>
          </p:cNvPicPr>
          <p:nvPr/>
        </p:nvPicPr>
        <p:blipFill>
          <a:blip r:embed="rId1"/>
          <a:stretch>
            <a:fillRect/>
          </a:stretch>
        </p:blipFill>
        <p:spPr>
          <a:xfrm>
            <a:off x="-2286000" y="-857250"/>
            <a:ext cx="13716000" cy="8572500"/>
          </a:xfrm>
          <a:prstGeom prst="rect">
            <a:avLst/>
          </a:prstGeom>
          <a:noFill/>
          <a:ln w="9525">
            <a:noFill/>
          </a:ln>
        </p:spPr>
      </p:pic>
    </p:spTree>
  </p:cSld>
  <p:clrMapOvr>
    <a:masterClrMapping/>
  </p:clrMapOvr>
  <p:transition spd="med"/>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0178" name="标题 1330177"/>
          <p:cNvSpPr>
            <a:spLocks noGrp="1"/>
          </p:cNvSpPr>
          <p:nvPr>
            <p:ph type="title"/>
          </p:nvPr>
        </p:nvSpPr>
        <p:spPr/>
        <p:txBody>
          <a:bodyPr lIns="92075" tIns="46038" rIns="92075" bIns="46038" anchor="t" anchorCtr="1">
            <a:spAutoFit/>
          </a:bodyPr>
          <a:p>
            <a:endParaRPr dirty="0"/>
          </a:p>
        </p:txBody>
      </p:sp>
      <p:sp>
        <p:nvSpPr>
          <p:cNvPr id="1330179" name="文本占位符 1330178"/>
          <p:cNvSpPr>
            <a:spLocks noGrp="1"/>
          </p:cNvSpPr>
          <p:nvPr>
            <p:ph type="body" idx="1"/>
          </p:nvPr>
        </p:nvSpPr>
        <p:spPr/>
        <p:txBody>
          <a:bodyPr lIns="92075" tIns="46038" rIns="92075" bIns="46038" anchor="t" anchorCtr="1">
            <a:spAutoFit/>
          </a:bodyPr>
          <a:p>
            <a:endParaRPr dirty="0"/>
          </a:p>
        </p:txBody>
      </p:sp>
      <p:pic>
        <p:nvPicPr>
          <p:cNvPr id="1330180" name="图片 1330179"/>
          <p:cNvPicPr>
            <a:picLocks noChangeAspect="1"/>
          </p:cNvPicPr>
          <p:nvPr/>
        </p:nvPicPr>
        <p:blipFill>
          <a:blip r:embed="rId1"/>
          <a:stretch>
            <a:fillRect/>
          </a:stretch>
        </p:blipFill>
        <p:spPr>
          <a:xfrm>
            <a:off x="-2286000" y="-857250"/>
            <a:ext cx="13716000" cy="8572500"/>
          </a:xfrm>
          <a:prstGeom prst="rect">
            <a:avLst/>
          </a:prstGeom>
          <a:noFill/>
          <a:ln w="9525">
            <a:noFill/>
          </a:ln>
        </p:spPr>
      </p:pic>
    </p:spTree>
  </p:cSld>
  <p:clrMapOvr>
    <a:masterClrMapping/>
  </p:clrMapOvr>
  <p:transition spd="med"/>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2226" name="标题 1332225"/>
          <p:cNvSpPr>
            <a:spLocks noGrp="1"/>
          </p:cNvSpPr>
          <p:nvPr>
            <p:ph type="title"/>
          </p:nvPr>
        </p:nvSpPr>
        <p:spPr/>
        <p:txBody>
          <a:bodyPr lIns="92075" tIns="46038" rIns="92075" bIns="46038" anchor="t" anchorCtr="1">
            <a:spAutoFit/>
          </a:bodyPr>
          <a:p>
            <a:endParaRPr dirty="0"/>
          </a:p>
        </p:txBody>
      </p:sp>
      <p:sp>
        <p:nvSpPr>
          <p:cNvPr id="1332227" name="文本占位符 1332226"/>
          <p:cNvSpPr>
            <a:spLocks noGrp="1"/>
          </p:cNvSpPr>
          <p:nvPr>
            <p:ph type="body" idx="1"/>
          </p:nvPr>
        </p:nvSpPr>
        <p:spPr/>
        <p:txBody>
          <a:bodyPr lIns="92075" tIns="46038" rIns="92075" bIns="46038" anchor="t" anchorCtr="1">
            <a:spAutoFit/>
          </a:bodyPr>
          <a:p>
            <a:endParaRPr dirty="0"/>
          </a:p>
        </p:txBody>
      </p:sp>
      <p:pic>
        <p:nvPicPr>
          <p:cNvPr id="1332228" name="图片 1332227"/>
          <p:cNvPicPr>
            <a:picLocks noChangeAspect="1"/>
          </p:cNvPicPr>
          <p:nvPr/>
        </p:nvPicPr>
        <p:blipFill>
          <a:blip r:embed="rId1"/>
          <a:stretch>
            <a:fillRect/>
          </a:stretch>
        </p:blipFill>
        <p:spPr>
          <a:xfrm>
            <a:off x="-2286000" y="-857250"/>
            <a:ext cx="13716000" cy="8572500"/>
          </a:xfrm>
          <a:prstGeom prst="rect">
            <a:avLst/>
          </a:prstGeom>
          <a:noFill/>
          <a:ln w="9525">
            <a:noFill/>
          </a:ln>
        </p:spPr>
      </p:pic>
    </p:spTree>
  </p:cSld>
  <p:clrMapOvr>
    <a:masterClrMapping/>
  </p:clrMapOvr>
  <p:transition spd="med"/>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60546" name="标题 1260545"/>
          <p:cNvSpPr>
            <a:spLocks noGrp="1"/>
          </p:cNvSpPr>
          <p:nvPr>
            <p:ph type="title"/>
          </p:nvPr>
        </p:nvSpPr>
        <p:spPr>
          <a:xfrm>
            <a:off x="1828800" y="533400"/>
            <a:ext cx="5943600" cy="644525"/>
          </a:xfrm>
          <a:solidFill>
            <a:schemeClr val="bg1"/>
          </a:solidFill>
          <a:ln>
            <a:solidFill>
              <a:srgbClr val="FFCC00"/>
            </a:solidFill>
            <a:miter/>
          </a:ln>
        </p:spPr>
        <p:txBody>
          <a:bodyPr lIns="92075" tIns="46038" rIns="92075" bIns="46038" anchor="t" anchorCtr="1">
            <a:spAutoFit/>
          </a:bodyPr>
          <a:p>
            <a:r>
              <a:rPr lang="zh-CN" altLang="en-US" sz="4000" dirty="0">
                <a:solidFill>
                  <a:schemeClr val="hlink"/>
                </a:solidFill>
                <a:ea typeface="华文中宋" panose="02010600040101010101" pitchFamily="2" charset="-122"/>
              </a:rPr>
              <a:t>分类检索的操作步骤</a:t>
            </a:r>
            <a:endParaRPr lang="zh-CN" altLang="en-US" sz="4000">
              <a:solidFill>
                <a:schemeClr val="hlink"/>
              </a:solidFill>
              <a:ea typeface="华文中宋" panose="02010600040101010101" pitchFamily="2" charset="-122"/>
            </a:endParaRPr>
          </a:p>
        </p:txBody>
      </p:sp>
      <p:sp>
        <p:nvSpPr>
          <p:cNvPr id="1260547" name="矩形 1260546"/>
          <p:cNvSpPr/>
          <p:nvPr/>
        </p:nvSpPr>
        <p:spPr>
          <a:xfrm>
            <a:off x="4491038" y="3352800"/>
            <a:ext cx="9144000" cy="0"/>
          </a:xfrm>
          <a:prstGeom prst="rect">
            <a:avLst/>
          </a:prstGeom>
          <a:noFill/>
          <a:ln w="9525">
            <a:noFill/>
          </a:ln>
        </p:spPr>
        <p:txBody>
          <a:bodyPr/>
          <a:p>
            <a:endParaRPr lang="zh-CN" altLang="en-US"/>
          </a:p>
        </p:txBody>
      </p:sp>
      <p:sp>
        <p:nvSpPr>
          <p:cNvPr id="1260548" name="矩形 1260547"/>
          <p:cNvSpPr/>
          <p:nvPr/>
        </p:nvSpPr>
        <p:spPr>
          <a:xfrm>
            <a:off x="4410075" y="3357563"/>
            <a:ext cx="9144000" cy="0"/>
          </a:xfrm>
          <a:prstGeom prst="rect">
            <a:avLst/>
          </a:prstGeom>
          <a:noFill/>
          <a:ln w="9525">
            <a:noFill/>
          </a:ln>
        </p:spPr>
        <p:txBody>
          <a:bodyPr/>
          <a:p>
            <a:endParaRPr lang="zh-CN" altLang="en-US"/>
          </a:p>
        </p:txBody>
      </p:sp>
      <p:grpSp>
        <p:nvGrpSpPr>
          <p:cNvPr id="1260549" name="组合 1260548"/>
          <p:cNvGrpSpPr/>
          <p:nvPr/>
        </p:nvGrpSpPr>
        <p:grpSpPr>
          <a:xfrm>
            <a:off x="685800" y="1524000"/>
            <a:ext cx="8001000" cy="4606925"/>
            <a:chOff x="720" y="816"/>
            <a:chExt cx="5040" cy="2902"/>
          </a:xfrm>
        </p:grpSpPr>
        <p:sp>
          <p:nvSpPr>
            <p:cNvPr id="1260550" name="矩形 1260549"/>
            <p:cNvSpPr/>
            <p:nvPr/>
          </p:nvSpPr>
          <p:spPr>
            <a:xfrm>
              <a:off x="720" y="816"/>
              <a:ext cx="5040" cy="2902"/>
            </a:xfrm>
            <a:prstGeom prst="rect">
              <a:avLst/>
            </a:prstGeom>
            <a:noFill/>
            <a:ln w="9525">
              <a:noFill/>
            </a:ln>
          </p:spPr>
          <p:txBody>
            <a:bodyPr>
              <a:spAutoFit/>
            </a:bodyPr>
            <a:p>
              <a:pPr>
                <a:lnSpc>
                  <a:spcPct val="90000"/>
                </a:lnSpc>
                <a:spcBef>
                  <a:spcPct val="50000"/>
                </a:spcBef>
              </a:pPr>
              <a:r>
                <a:rPr lang="zh-CN" altLang="en-US" sz="2000" b="0" dirty="0">
                  <a:solidFill>
                    <a:srgbClr val="FF9900"/>
                  </a:solidFill>
                  <a:latin typeface="华文中宋" panose="02010600040101010101" pitchFamily="2" charset="-122"/>
                  <a:ea typeface="华文中宋" panose="02010600040101010101" pitchFamily="2" charset="-122"/>
                </a:rPr>
                <a:t>学科类别选择</a:t>
              </a:r>
              <a:endParaRPr lang="zh-CN" altLang="en-US" sz="2000" b="0" dirty="0">
                <a:solidFill>
                  <a:srgbClr val="FF9900"/>
                </a:solidFill>
                <a:latin typeface="华文中宋" panose="02010600040101010101" pitchFamily="2" charset="-122"/>
                <a:ea typeface="华文中宋" panose="02010600040101010101" pitchFamily="2" charset="-122"/>
              </a:endParaRPr>
            </a:p>
            <a:p>
              <a:pPr>
                <a:lnSpc>
                  <a:spcPct val="90000"/>
                </a:lnSpc>
                <a:spcBef>
                  <a:spcPct val="50000"/>
                </a:spcBef>
                <a:buChar char="•"/>
              </a:pPr>
              <a:r>
                <a:rPr lang="zh-CN" altLang="en-US" sz="2000" b="0" dirty="0">
                  <a:latin typeface="华文中宋" panose="02010600040101010101" pitchFamily="2" charset="-122"/>
                  <a:ea typeface="华文中宋" panose="02010600040101010101" pitchFamily="2" charset="-122"/>
                </a:rPr>
                <a:t>直接在左边的分类列表中按照学科类别逐级点开查找</a:t>
              </a:r>
              <a:endParaRPr lang="zh-CN" altLang="en-US" sz="2000" b="0" dirty="0">
                <a:latin typeface="华文中宋" panose="02010600040101010101" pitchFamily="2" charset="-122"/>
                <a:ea typeface="华文中宋" panose="02010600040101010101" pitchFamily="2" charset="-122"/>
              </a:endParaRPr>
            </a:p>
            <a:p>
              <a:pPr>
                <a:lnSpc>
                  <a:spcPct val="90000"/>
                </a:lnSpc>
                <a:spcBef>
                  <a:spcPct val="50000"/>
                </a:spcBef>
                <a:buChar char="•"/>
              </a:pPr>
              <a:r>
                <a:rPr lang="zh-CN" altLang="en-US" sz="2000" b="0" dirty="0">
                  <a:latin typeface="华文中宋" panose="02010600040101010101" pitchFamily="2" charset="-122"/>
                  <a:ea typeface="华文中宋" panose="02010600040101010101" pitchFamily="2" charset="-122"/>
                </a:rPr>
                <a:t>运用左边方框中的搜索框对学科类别进行查找定位。这里采用的是模糊查找，如果检索结果有多个，则定位在第一个类别上。</a:t>
              </a:r>
              <a:endParaRPr lang="zh-CN" altLang="en-US" sz="2000" b="0" dirty="0">
                <a:latin typeface="华文中宋" panose="02010600040101010101" pitchFamily="2" charset="-122"/>
                <a:ea typeface="华文中宋" panose="02010600040101010101" pitchFamily="2" charset="-122"/>
              </a:endParaRPr>
            </a:p>
            <a:p>
              <a:pPr>
                <a:lnSpc>
                  <a:spcPct val="90000"/>
                </a:lnSpc>
                <a:spcBef>
                  <a:spcPct val="50000"/>
                </a:spcBef>
              </a:pPr>
              <a:r>
                <a:rPr lang="en-US" altLang="zh-CN" sz="2000" b="0" dirty="0">
                  <a:latin typeface="华文中宋" panose="02010600040101010101" pitchFamily="2" charset="-122"/>
                  <a:ea typeface="华文中宋" panose="02010600040101010101" pitchFamily="2" charset="-122"/>
                </a:rPr>
                <a:t> </a:t>
              </a:r>
              <a:endParaRPr lang="en-US" altLang="zh-CN" sz="2000" b="0" dirty="0">
                <a:latin typeface="华文中宋" panose="02010600040101010101" pitchFamily="2" charset="-122"/>
                <a:ea typeface="华文中宋" panose="02010600040101010101" pitchFamily="2" charset="-122"/>
              </a:endParaRPr>
            </a:p>
            <a:p>
              <a:pPr>
                <a:lnSpc>
                  <a:spcPct val="90000"/>
                </a:lnSpc>
                <a:spcBef>
                  <a:spcPct val="50000"/>
                </a:spcBef>
              </a:pPr>
              <a:r>
                <a:rPr lang="zh-CN" altLang="en-US" sz="2000" b="0" dirty="0">
                  <a:solidFill>
                    <a:srgbClr val="FF9900"/>
                  </a:solidFill>
                  <a:latin typeface="华文中宋" panose="02010600040101010101" pitchFamily="2" charset="-122"/>
                  <a:ea typeface="华文中宋" panose="02010600040101010101" pitchFamily="2" charset="-122"/>
                </a:rPr>
                <a:t>学科类别选中</a:t>
              </a:r>
              <a:endParaRPr lang="zh-CN" altLang="en-US" sz="2000" b="0" dirty="0">
                <a:solidFill>
                  <a:srgbClr val="FF9900"/>
                </a:solidFill>
                <a:latin typeface="华文中宋" panose="02010600040101010101" pitchFamily="2" charset="-122"/>
                <a:ea typeface="华文中宋" panose="02010600040101010101" pitchFamily="2" charset="-122"/>
              </a:endParaRPr>
            </a:p>
            <a:p>
              <a:pPr>
                <a:lnSpc>
                  <a:spcPct val="90000"/>
                </a:lnSpc>
                <a:spcBef>
                  <a:spcPct val="50000"/>
                </a:spcBef>
                <a:buChar char="•"/>
              </a:pPr>
              <a:r>
                <a:rPr lang="zh-CN" altLang="en-US" sz="2000" b="0" dirty="0">
                  <a:latin typeface="华文中宋" panose="02010600040101010101" pitchFamily="2" charset="-122"/>
                  <a:ea typeface="华文中宋" panose="02010600040101010101" pitchFamily="2" charset="-122"/>
                </a:rPr>
                <a:t>在目标学科前的       中打上“</a:t>
              </a:r>
              <a:r>
                <a:rPr lang="en-US" altLang="zh-CN" sz="2000" b="0" dirty="0">
                  <a:latin typeface="华文中宋" panose="02010600040101010101" pitchFamily="2" charset="-122"/>
                  <a:ea typeface="华文中宋" panose="02010600040101010101" pitchFamily="2" charset="-122"/>
                </a:rPr>
                <a:t>√”</a:t>
              </a:r>
              <a:r>
                <a:rPr lang="zh-CN" altLang="en-US" sz="2000" b="0" dirty="0">
                  <a:latin typeface="华文中宋" panose="02010600040101010101" pitchFamily="2" charset="-122"/>
                  <a:ea typeface="华文中宋" panose="02010600040101010101" pitchFamily="2" charset="-122"/>
                </a:rPr>
                <a:t>，并点           按钮将类别移到右边的方框中，即完成该学科类别的选中。</a:t>
              </a:r>
              <a:endParaRPr lang="zh-CN" altLang="en-US" sz="2000" b="0" dirty="0">
                <a:latin typeface="华文中宋" panose="02010600040101010101" pitchFamily="2" charset="-122"/>
                <a:ea typeface="华文中宋" panose="02010600040101010101" pitchFamily="2" charset="-122"/>
              </a:endParaRPr>
            </a:p>
            <a:p>
              <a:pPr>
                <a:lnSpc>
                  <a:spcPct val="90000"/>
                </a:lnSpc>
                <a:spcBef>
                  <a:spcPct val="50000"/>
                </a:spcBef>
              </a:pPr>
              <a:r>
                <a:rPr lang="en-US" altLang="zh-CN" sz="2000" b="0" dirty="0">
                  <a:solidFill>
                    <a:schemeClr val="accent2"/>
                  </a:solidFill>
                  <a:latin typeface="华文中宋" panose="02010600040101010101" pitchFamily="2" charset="-122"/>
                  <a:ea typeface="华文中宋" panose="02010600040101010101" pitchFamily="2" charset="-122"/>
                </a:rPr>
                <a:t> </a:t>
              </a:r>
              <a:endParaRPr lang="en-US" altLang="zh-CN" sz="2000" b="0" dirty="0">
                <a:solidFill>
                  <a:schemeClr val="accent2"/>
                </a:solidFill>
                <a:latin typeface="华文中宋" panose="02010600040101010101" pitchFamily="2" charset="-122"/>
                <a:ea typeface="华文中宋" panose="02010600040101010101" pitchFamily="2" charset="-122"/>
              </a:endParaRPr>
            </a:p>
            <a:p>
              <a:pPr>
                <a:lnSpc>
                  <a:spcPct val="90000"/>
                </a:lnSpc>
                <a:spcBef>
                  <a:spcPct val="50000"/>
                </a:spcBef>
              </a:pPr>
              <a:r>
                <a:rPr lang="zh-CN" altLang="en-US" sz="2000" b="0" dirty="0">
                  <a:solidFill>
                    <a:srgbClr val="FF9900"/>
                  </a:solidFill>
                  <a:latin typeface="华文中宋" panose="02010600040101010101" pitchFamily="2" charset="-122"/>
                  <a:ea typeface="华文中宋" panose="02010600040101010101" pitchFamily="2" charset="-122"/>
                </a:rPr>
                <a:t>在所选类别中搜索</a:t>
              </a:r>
              <a:endParaRPr lang="zh-CN" altLang="en-US" sz="2000" b="0" dirty="0">
                <a:solidFill>
                  <a:srgbClr val="FF9900"/>
                </a:solidFill>
                <a:latin typeface="华文中宋" panose="02010600040101010101" pitchFamily="2" charset="-122"/>
                <a:ea typeface="华文中宋" panose="02010600040101010101" pitchFamily="2" charset="-122"/>
              </a:endParaRPr>
            </a:p>
            <a:p>
              <a:pPr>
                <a:lnSpc>
                  <a:spcPct val="90000"/>
                </a:lnSpc>
                <a:spcBef>
                  <a:spcPct val="50000"/>
                </a:spcBef>
                <a:buChar char="•"/>
              </a:pPr>
              <a:r>
                <a:rPr lang="zh-CN" altLang="en-US" sz="2000" b="0" dirty="0">
                  <a:latin typeface="华文中宋" panose="02010600040101010101" pitchFamily="2" charset="-122"/>
                  <a:ea typeface="华文中宋" panose="02010600040101010101" pitchFamily="2" charset="-122"/>
                </a:rPr>
                <a:t>在选中学科类别以后，在页面上放的检索框处选择检索入口、输入检索条件，即可进行在选中学科范围内的检索操作。</a:t>
              </a:r>
              <a:endParaRPr lang="zh-CN" altLang="en-US" sz="2000" b="0" dirty="0">
                <a:latin typeface="华文中宋" panose="02010600040101010101" pitchFamily="2" charset="-122"/>
                <a:ea typeface="华文中宋" panose="02010600040101010101" pitchFamily="2" charset="-122"/>
              </a:endParaRPr>
            </a:p>
          </p:txBody>
        </p:sp>
        <p:pic>
          <p:nvPicPr>
            <p:cNvPr id="1260551" name="图片 1260550"/>
            <p:cNvPicPr>
              <a:picLocks noChangeAspect="1"/>
            </p:cNvPicPr>
            <p:nvPr/>
          </p:nvPicPr>
          <p:blipFill>
            <a:blip r:embed="rId1"/>
            <a:stretch>
              <a:fillRect/>
            </a:stretch>
          </p:blipFill>
          <p:spPr>
            <a:xfrm>
              <a:off x="2064" y="2352"/>
              <a:ext cx="195" cy="184"/>
            </a:xfrm>
            <a:prstGeom prst="rect">
              <a:avLst/>
            </a:prstGeom>
            <a:noFill/>
            <a:ln w="9525">
              <a:noFill/>
            </a:ln>
          </p:spPr>
        </p:pic>
        <p:pic>
          <p:nvPicPr>
            <p:cNvPr id="1260552" name="图片 1260551"/>
            <p:cNvPicPr>
              <a:picLocks noChangeAspect="1"/>
            </p:cNvPicPr>
            <p:nvPr/>
          </p:nvPicPr>
          <p:blipFill>
            <a:blip r:embed="rId2"/>
            <a:stretch>
              <a:fillRect/>
            </a:stretch>
          </p:blipFill>
          <p:spPr>
            <a:xfrm>
              <a:off x="3696" y="2352"/>
              <a:ext cx="390" cy="172"/>
            </a:xfrm>
            <a:prstGeom prst="rect">
              <a:avLst/>
            </a:prstGeom>
            <a:noFill/>
            <a:ln w="9525">
              <a:noFill/>
            </a:ln>
          </p:spPr>
        </p:pic>
      </p:grpSp>
      <p:pic>
        <p:nvPicPr>
          <p:cNvPr id="1260554" name="图片 1260553"/>
          <p:cNvPicPr>
            <a:picLocks noChangeAspect="1"/>
          </p:cNvPicPr>
          <p:nvPr/>
        </p:nvPicPr>
        <p:blipFill>
          <a:blip r:embed="rId3"/>
          <a:stretch>
            <a:fillRect/>
          </a:stretch>
        </p:blipFill>
        <p:spPr>
          <a:xfrm>
            <a:off x="-2286000" y="-857250"/>
            <a:ext cx="13716000" cy="8572500"/>
          </a:xfrm>
          <a:prstGeom prst="rect">
            <a:avLst/>
          </a:prstGeom>
          <a:noFill/>
          <a:ln w="9525">
            <a:noFill/>
          </a:ln>
        </p:spPr>
      </p:pic>
    </p:spTree>
  </p:cSld>
  <p:clrMapOvr>
    <a:masterClrMapping/>
  </p:clrMapOvr>
  <p:transition spd="med"/>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65666" name="标题 1265665"/>
          <p:cNvSpPr>
            <a:spLocks noGrp="1"/>
          </p:cNvSpPr>
          <p:nvPr>
            <p:ph type="title"/>
          </p:nvPr>
        </p:nvSpPr>
        <p:spPr/>
        <p:txBody>
          <a:bodyPr lIns="92075" tIns="46038" rIns="92075" bIns="46038" anchor="t" anchorCtr="1">
            <a:spAutoFit/>
          </a:bodyPr>
          <a:p>
            <a:r>
              <a:rPr lang="en-US" altLang="zh-CN"/>
              <a:t>3.</a:t>
            </a:r>
            <a:r>
              <a:rPr lang="zh-CN" altLang="en-US" sz="4400" dirty="0">
                <a:latin typeface="华文新魏" panose="02010800040101010101" pitchFamily="2" charset="-122"/>
                <a:ea typeface="华文新魏" panose="02010800040101010101" pitchFamily="2" charset="-122"/>
              </a:rPr>
              <a:t>万方数字资源</a:t>
            </a:r>
            <a:endParaRPr lang="zh-CN" altLang="en-US" sz="4400">
              <a:latin typeface="华文新魏" panose="02010800040101010101" pitchFamily="2" charset="-122"/>
              <a:ea typeface="华文新魏" panose="02010800040101010101" pitchFamily="2" charset="-122"/>
            </a:endParaRPr>
          </a:p>
        </p:txBody>
      </p:sp>
      <p:sp>
        <p:nvSpPr>
          <p:cNvPr id="1265667" name="文本占位符 1265666"/>
          <p:cNvSpPr>
            <a:spLocks noGrp="1"/>
          </p:cNvSpPr>
          <p:nvPr>
            <p:ph type="body" idx="1"/>
          </p:nvPr>
        </p:nvSpPr>
        <p:spPr>
          <a:xfrm>
            <a:off x="690563" y="1414463"/>
            <a:ext cx="7772400" cy="4576762"/>
          </a:xfrm>
        </p:spPr>
        <p:txBody>
          <a:bodyPr lIns="92075" tIns="46038" rIns="92075" bIns="46038" anchor="t" anchorCtr="1">
            <a:spAutoFit/>
          </a:bodyPr>
          <a:p>
            <a:r>
              <a:rPr lang="zh-CN" altLang="en-US" dirty="0">
                <a:latin typeface="华文新魏" panose="02010800040101010101" pitchFamily="2" charset="-122"/>
                <a:ea typeface="华文新魏" panose="02010800040101010101" pitchFamily="2" charset="-122"/>
              </a:rPr>
              <a:t>两个信息系统（科技信息系统、商务信息系统）（文摘型）</a:t>
            </a:r>
            <a:endParaRPr lang="zh-CN" altLang="en-US" dirty="0">
              <a:latin typeface="华文新魏" panose="02010800040101010101" pitchFamily="2" charset="-122"/>
              <a:ea typeface="华文新魏" panose="02010800040101010101" pitchFamily="2" charset="-122"/>
            </a:endParaRPr>
          </a:p>
          <a:p>
            <a:r>
              <a:rPr lang="zh-CN" altLang="en-US" dirty="0">
                <a:latin typeface="华文新魏" panose="02010800040101010101" pitchFamily="2" charset="-122"/>
                <a:ea typeface="华文新魏" panose="02010800040101010101" pitchFamily="2" charset="-122"/>
              </a:rPr>
              <a:t>六个全文（学位论文、会议论文、法规全文、标准全文、数字期刊、专利全文）</a:t>
            </a:r>
            <a:endParaRPr lang="zh-CN" altLang="en-US" dirty="0">
              <a:latin typeface="华文新魏" panose="02010800040101010101" pitchFamily="2" charset="-122"/>
              <a:ea typeface="华文新魏" panose="02010800040101010101" pitchFamily="2" charset="-122"/>
            </a:endParaRPr>
          </a:p>
          <a:p>
            <a:r>
              <a:rPr lang="zh-CN" altLang="en-US" dirty="0">
                <a:latin typeface="华文新魏" panose="02010800040101010101" pitchFamily="2" charset="-122"/>
                <a:ea typeface="华文新魏" panose="02010800040101010101" pitchFamily="2" charset="-122"/>
              </a:rPr>
              <a:t>一个外文文献（</a:t>
            </a:r>
            <a:r>
              <a:rPr lang="en-US" altLang="zh-CN" dirty="0">
                <a:latin typeface="华文新魏" panose="02010800040101010101" pitchFamily="2" charset="-122"/>
                <a:ea typeface="华文新魏" panose="02010800040101010101" pitchFamily="2" charset="-122"/>
              </a:rPr>
              <a:t>NSTL</a:t>
            </a:r>
            <a:r>
              <a:rPr lang="zh-CN" altLang="en-US" dirty="0">
                <a:latin typeface="华文新魏" panose="02010800040101010101" pitchFamily="2" charset="-122"/>
                <a:ea typeface="华文新魏" panose="02010800040101010101" pitchFamily="2" charset="-122"/>
              </a:rPr>
              <a:t>，外文文献、外文会议）</a:t>
            </a:r>
            <a:endParaRPr lang="zh-CN" altLang="en-US" dirty="0">
              <a:latin typeface="华文新魏" panose="02010800040101010101" pitchFamily="2" charset="-122"/>
              <a:ea typeface="华文新魏" panose="02010800040101010101" pitchFamily="2" charset="-122"/>
            </a:endParaRPr>
          </a:p>
          <a:p>
            <a:endParaRPr lang="zh-CN" altLang="en-US" dirty="0">
              <a:latin typeface="华文新魏" panose="02010800040101010101" pitchFamily="2" charset="-122"/>
              <a:ea typeface="华文新魏" panose="02010800040101010101" pitchFamily="2" charset="-122"/>
            </a:endParaRPr>
          </a:p>
          <a:p>
            <a:endParaRPr lang="zh-CN" altLang="en-US" dirty="0"/>
          </a:p>
        </p:txBody>
      </p:sp>
    </p:spTree>
  </p:cSld>
  <p:clrMapOvr>
    <a:masterClrMapping/>
  </p:clrMapOvr>
  <p:transition spd="med"/>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72834" name="标题 1272833"/>
          <p:cNvSpPr>
            <a:spLocks noGrp="1"/>
          </p:cNvSpPr>
          <p:nvPr>
            <p:ph type="title"/>
          </p:nvPr>
        </p:nvSpPr>
        <p:spPr/>
        <p:txBody>
          <a:bodyPr lIns="92075" tIns="46038" rIns="92075" bIns="46038" anchor="t" anchorCtr="1">
            <a:spAutoFit/>
          </a:bodyPr>
          <a:p>
            <a:endParaRPr dirty="0"/>
          </a:p>
        </p:txBody>
      </p:sp>
      <p:sp>
        <p:nvSpPr>
          <p:cNvPr id="1272835" name="文本占位符 1272834"/>
          <p:cNvSpPr>
            <a:spLocks noGrp="1" noChangeAspect="1"/>
          </p:cNvSpPr>
          <p:nvPr>
            <p:ph type="body" idx="1"/>
          </p:nvPr>
        </p:nvSpPr>
        <p:spPr/>
        <p:txBody>
          <a:bodyPr/>
          <a:p>
            <a:endParaRPr lang="zh-CN" altLang="en-US"/>
          </a:p>
        </p:txBody>
      </p:sp>
      <p:pic>
        <p:nvPicPr>
          <p:cNvPr id="1272836" name="图片 1272835"/>
          <p:cNvPicPr>
            <a:picLocks noChangeAspect="1"/>
          </p:cNvPicPr>
          <p:nvPr/>
        </p:nvPicPr>
        <p:blipFill>
          <a:blip r:embed="rId1"/>
          <a:stretch>
            <a:fillRect/>
          </a:stretch>
        </p:blipFill>
        <p:spPr>
          <a:xfrm>
            <a:off x="-2286000" y="-857250"/>
            <a:ext cx="13716000" cy="8572500"/>
          </a:xfrm>
          <a:prstGeom prst="rect">
            <a:avLst/>
          </a:prstGeom>
          <a:noFill/>
          <a:ln w="9525">
            <a:noFill/>
          </a:ln>
        </p:spPr>
      </p:pic>
    </p:spTree>
  </p:cSld>
  <p:clrMapOvr>
    <a:masterClrMapping/>
  </p:clrMapOvr>
  <p:transition spd="med"/>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75907" name="文本占位符 1275906"/>
          <p:cNvSpPr>
            <a:spLocks noGrp="1"/>
          </p:cNvSpPr>
          <p:nvPr>
            <p:ph type="body" idx="1"/>
          </p:nvPr>
        </p:nvSpPr>
        <p:spPr>
          <a:xfrm>
            <a:off x="0" y="1125538"/>
            <a:ext cx="9144000" cy="5732462"/>
          </a:xfrm>
        </p:spPr>
        <p:txBody>
          <a:bodyPr lIns="92075" tIns="46038" rIns="92075" bIns="46038" anchor="t" anchorCtr="1">
            <a:spAutoFit/>
          </a:bodyPr>
          <a:p>
            <a:endParaRPr dirty="0"/>
          </a:p>
        </p:txBody>
      </p:sp>
      <p:pic>
        <p:nvPicPr>
          <p:cNvPr id="1275908" name="图片 1275907"/>
          <p:cNvPicPr>
            <a:picLocks noChangeAspect="1"/>
          </p:cNvPicPr>
          <p:nvPr/>
        </p:nvPicPr>
        <p:blipFill>
          <a:blip r:embed="rId1"/>
          <a:stretch>
            <a:fillRect/>
          </a:stretch>
        </p:blipFill>
        <p:spPr>
          <a:xfrm>
            <a:off x="0" y="1052513"/>
            <a:ext cx="9144000" cy="5797550"/>
          </a:xfrm>
          <a:prstGeom prst="rect">
            <a:avLst/>
          </a:prstGeom>
          <a:noFill/>
          <a:ln w="9525">
            <a:noFill/>
          </a:ln>
        </p:spPr>
      </p:pic>
      <p:sp>
        <p:nvSpPr>
          <p:cNvPr id="1275909" name="圆角矩形标注 1275908"/>
          <p:cNvSpPr/>
          <p:nvPr/>
        </p:nvSpPr>
        <p:spPr>
          <a:xfrm>
            <a:off x="395288" y="3357563"/>
            <a:ext cx="1439862" cy="2232025"/>
          </a:xfrm>
          <a:prstGeom prst="wedgeRoundRectCallout">
            <a:avLst>
              <a:gd name="adj1" fmla="val 94102"/>
              <a:gd name="adj2" fmla="val 17639"/>
              <a:gd name="adj3" fmla="val 16667"/>
            </a:avLst>
          </a:prstGeom>
          <a:solidFill>
            <a:schemeClr val="bg1"/>
          </a:solidFill>
          <a:ln w="9525" cap="flat" cmpd="sng">
            <a:solidFill>
              <a:schemeClr val="tx1"/>
            </a:solidFill>
            <a:prstDash val="solid"/>
            <a:miter/>
            <a:headEnd type="none" w="med" len="med"/>
            <a:tailEnd type="none" w="med" len="med"/>
          </a:ln>
        </p:spPr>
        <p:txBody>
          <a:bodyPr lIns="90000" tIns="46800" rIns="90000" bIns="46800" anchor="ctr"/>
          <a:p>
            <a:pPr algn="ctr">
              <a:spcBef>
                <a:spcPct val="0"/>
              </a:spcBef>
            </a:pPr>
            <a:r>
              <a:rPr lang="zh-CN" altLang="en-US" sz="1800" b="0" dirty="0">
                <a:latin typeface="Arial" panose="020B0604020202020204" pitchFamily="34" charset="0"/>
              </a:rPr>
              <a:t>根据不同字段输入框输入检索词查找，检索结果与初始检索结果一致，也可进行二次检索</a:t>
            </a:r>
            <a:endParaRPr lang="zh-CN" altLang="en-US" sz="1800" b="0" dirty="0">
              <a:latin typeface="Arial" panose="020B0604020202020204" pitchFamily="34" charset="0"/>
            </a:endParaRPr>
          </a:p>
        </p:txBody>
      </p:sp>
      <p:sp>
        <p:nvSpPr>
          <p:cNvPr id="1275910" name="左大括号 1275909"/>
          <p:cNvSpPr/>
          <p:nvPr/>
        </p:nvSpPr>
        <p:spPr>
          <a:xfrm>
            <a:off x="2484438" y="3284538"/>
            <a:ext cx="358775" cy="3240087"/>
          </a:xfrm>
          <a:prstGeom prst="leftBrace">
            <a:avLst>
              <a:gd name="adj1" fmla="val 75258"/>
              <a:gd name="adj2" fmla="val 50000"/>
            </a:avLst>
          </a:prstGeom>
          <a:noFill/>
          <a:ln w="9525" cap="flat" cmpd="sng">
            <a:solidFill>
              <a:schemeClr val="tx1"/>
            </a:solidFill>
            <a:prstDash val="solid"/>
            <a:headEnd type="none" w="med" len="med"/>
            <a:tailEnd type="none" w="med" len="med"/>
          </a:ln>
        </p:spPr>
        <p:txBody>
          <a:bodyPr/>
          <a:p>
            <a:endParaRPr lang="zh-CN" altLang="en-US"/>
          </a:p>
        </p:txBody>
      </p:sp>
      <p:sp>
        <p:nvSpPr>
          <p:cNvPr id="1275911" name="标题 1275910"/>
          <p:cNvSpPr>
            <a:spLocks noGrp="1"/>
          </p:cNvSpPr>
          <p:nvPr>
            <p:ph type="title"/>
          </p:nvPr>
        </p:nvSpPr>
        <p:spPr/>
        <p:txBody>
          <a:bodyPr lIns="92075" tIns="46038" rIns="92075" bIns="46038" anchor="t" anchorCtr="1">
            <a:spAutoFit/>
          </a:bodyPr>
          <a:p>
            <a:endParaRPr dirty="0"/>
          </a:p>
        </p:txBody>
      </p:sp>
    </p:spTree>
  </p:cSld>
  <p:clrMapOvr>
    <a:masterClrMapping/>
  </p:clrMapOvr>
  <p:transition spd="med"/>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76931" name="文本占位符 1276930"/>
          <p:cNvSpPr>
            <a:spLocks noGrp="1"/>
          </p:cNvSpPr>
          <p:nvPr>
            <p:ph type="body" idx="1"/>
          </p:nvPr>
        </p:nvSpPr>
        <p:spPr/>
        <p:txBody>
          <a:bodyPr lIns="92075" tIns="46038" rIns="92075" bIns="46038" anchor="t" anchorCtr="1">
            <a:spAutoFit/>
          </a:bodyPr>
          <a:p>
            <a:endParaRPr dirty="0"/>
          </a:p>
        </p:txBody>
      </p:sp>
      <p:pic>
        <p:nvPicPr>
          <p:cNvPr id="1276932" name="图片 1276931"/>
          <p:cNvPicPr>
            <a:picLocks noChangeAspect="1"/>
          </p:cNvPicPr>
          <p:nvPr/>
        </p:nvPicPr>
        <p:blipFill>
          <a:blip r:embed="rId1"/>
          <a:stretch>
            <a:fillRect/>
          </a:stretch>
        </p:blipFill>
        <p:spPr>
          <a:xfrm>
            <a:off x="0" y="1268413"/>
            <a:ext cx="9144000" cy="5589587"/>
          </a:xfrm>
          <a:prstGeom prst="rect">
            <a:avLst/>
          </a:prstGeom>
          <a:noFill/>
          <a:ln w="9525">
            <a:noFill/>
          </a:ln>
        </p:spPr>
      </p:pic>
      <p:sp>
        <p:nvSpPr>
          <p:cNvPr id="1276933" name="圆角矩形标注 1276932"/>
          <p:cNvSpPr/>
          <p:nvPr/>
        </p:nvSpPr>
        <p:spPr>
          <a:xfrm>
            <a:off x="7308850" y="2852738"/>
            <a:ext cx="1081088" cy="720725"/>
          </a:xfrm>
          <a:prstGeom prst="wedgeRoundRectCallout">
            <a:avLst>
              <a:gd name="adj1" fmla="val -136051"/>
              <a:gd name="adj2" fmla="val 88546"/>
              <a:gd name="adj3" fmla="val 16667"/>
            </a:avLst>
          </a:prstGeom>
          <a:solidFill>
            <a:schemeClr val="bg1"/>
          </a:solidFill>
          <a:ln w="9525" cap="flat" cmpd="sng">
            <a:solidFill>
              <a:schemeClr val="tx1"/>
            </a:solidFill>
            <a:prstDash val="solid"/>
            <a:miter/>
            <a:headEnd type="none" w="med" len="med"/>
            <a:tailEnd type="none" w="med" len="med"/>
          </a:ln>
        </p:spPr>
        <p:txBody>
          <a:bodyPr lIns="90000" tIns="46800" rIns="90000" bIns="46800" anchor="ctr"/>
          <a:p>
            <a:pPr algn="ctr">
              <a:spcBef>
                <a:spcPct val="0"/>
              </a:spcBef>
            </a:pPr>
            <a:r>
              <a:rPr lang="zh-CN" altLang="en-US" sz="1800" b="0" dirty="0">
                <a:latin typeface="Arial" panose="020B0604020202020204" pitchFamily="34" charset="0"/>
              </a:rPr>
              <a:t>检索词输入框</a:t>
            </a:r>
            <a:endParaRPr lang="zh-CN" altLang="en-US" sz="1800" b="0" dirty="0">
              <a:latin typeface="Arial" panose="020B0604020202020204" pitchFamily="34" charset="0"/>
            </a:endParaRPr>
          </a:p>
        </p:txBody>
      </p:sp>
      <p:sp>
        <p:nvSpPr>
          <p:cNvPr id="1276934" name="右大括号 1276933"/>
          <p:cNvSpPr/>
          <p:nvPr/>
        </p:nvSpPr>
        <p:spPr>
          <a:xfrm>
            <a:off x="6156325" y="3213100"/>
            <a:ext cx="152400" cy="1295400"/>
          </a:xfrm>
          <a:prstGeom prst="rightBrace">
            <a:avLst>
              <a:gd name="adj1" fmla="val 70833"/>
              <a:gd name="adj2" fmla="val 50000"/>
            </a:avLst>
          </a:prstGeom>
          <a:noFill/>
          <a:ln w="9525" cap="flat" cmpd="sng">
            <a:solidFill>
              <a:schemeClr val="tx1"/>
            </a:solidFill>
            <a:prstDash val="solid"/>
            <a:headEnd type="none" w="med" len="med"/>
            <a:tailEnd type="none" w="med" len="med"/>
          </a:ln>
        </p:spPr>
        <p:txBody>
          <a:bodyPr/>
          <a:p>
            <a:endParaRPr lang="zh-CN" altLang="en-US"/>
          </a:p>
        </p:txBody>
      </p:sp>
      <p:sp>
        <p:nvSpPr>
          <p:cNvPr id="1276935" name="左大括号 1276934"/>
          <p:cNvSpPr/>
          <p:nvPr/>
        </p:nvSpPr>
        <p:spPr>
          <a:xfrm>
            <a:off x="2555875" y="3213100"/>
            <a:ext cx="215900" cy="1008063"/>
          </a:xfrm>
          <a:prstGeom prst="leftBrace">
            <a:avLst>
              <a:gd name="adj1" fmla="val 38909"/>
              <a:gd name="adj2" fmla="val 50000"/>
            </a:avLst>
          </a:prstGeom>
          <a:noFill/>
          <a:ln w="9525" cap="flat" cmpd="sng">
            <a:solidFill>
              <a:schemeClr val="tx1"/>
            </a:solidFill>
            <a:prstDash val="solid"/>
            <a:headEnd type="none" w="med" len="med"/>
            <a:tailEnd type="none" w="med" len="med"/>
          </a:ln>
        </p:spPr>
        <p:txBody>
          <a:bodyPr/>
          <a:p>
            <a:endParaRPr lang="zh-CN" altLang="en-US"/>
          </a:p>
        </p:txBody>
      </p:sp>
      <p:sp>
        <p:nvSpPr>
          <p:cNvPr id="1276936" name="圆角矩形标注 1276935"/>
          <p:cNvSpPr/>
          <p:nvPr/>
        </p:nvSpPr>
        <p:spPr>
          <a:xfrm>
            <a:off x="179388" y="3357563"/>
            <a:ext cx="1800225" cy="1871662"/>
          </a:xfrm>
          <a:prstGeom prst="wedgeRoundRectCallout">
            <a:avLst>
              <a:gd name="adj1" fmla="val 80602"/>
              <a:gd name="adj2" fmla="val -31088"/>
              <a:gd name="adj3" fmla="val 16667"/>
            </a:avLst>
          </a:prstGeom>
          <a:solidFill>
            <a:schemeClr val="bg1"/>
          </a:solidFill>
          <a:ln w="9525" cap="flat" cmpd="sng">
            <a:solidFill>
              <a:schemeClr val="tx1"/>
            </a:solidFill>
            <a:prstDash val="solid"/>
            <a:miter/>
            <a:headEnd type="none" w="med" len="med"/>
            <a:tailEnd type="none" w="med" len="med"/>
          </a:ln>
        </p:spPr>
        <p:txBody>
          <a:bodyPr lIns="90000" tIns="46800" rIns="90000" bIns="46800" anchor="ctr"/>
          <a:p>
            <a:pPr algn="ctr">
              <a:spcBef>
                <a:spcPct val="0"/>
              </a:spcBef>
            </a:pPr>
            <a:r>
              <a:rPr lang="zh-CN" altLang="en-US" sz="1800" b="0" dirty="0">
                <a:latin typeface="Arial" panose="020B0604020202020204" pitchFamily="34" charset="0"/>
              </a:rPr>
              <a:t>根据字段限定输入检索词查找，检索结果与初始检索结果一致，也可进行二次检索</a:t>
            </a:r>
            <a:endParaRPr lang="zh-CN" altLang="en-US" sz="1800" b="0" dirty="0">
              <a:latin typeface="Arial" panose="020B0604020202020204" pitchFamily="34" charset="0"/>
            </a:endParaRPr>
          </a:p>
        </p:txBody>
      </p:sp>
      <p:sp>
        <p:nvSpPr>
          <p:cNvPr id="1276937" name="标题 1276936"/>
          <p:cNvSpPr>
            <a:spLocks noGrp="1"/>
          </p:cNvSpPr>
          <p:nvPr>
            <p:ph type="title"/>
          </p:nvPr>
        </p:nvSpPr>
        <p:spPr/>
        <p:txBody>
          <a:bodyPr lIns="92075" tIns="46038" rIns="92075" bIns="46038" anchor="t" anchorCtr="1">
            <a:spAutoFit/>
          </a:bodyPr>
          <a:p>
            <a:endParaRPr dirty="0"/>
          </a:p>
        </p:txBody>
      </p:sp>
    </p:spTree>
  </p:cSld>
  <p:clrMapOvr>
    <a:masterClrMapping/>
  </p:clrMapOvr>
  <p:transition spd="med"/>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77955" name="文本占位符 1277954"/>
          <p:cNvSpPr>
            <a:spLocks noGrp="1"/>
          </p:cNvSpPr>
          <p:nvPr>
            <p:ph type="body" idx="1"/>
          </p:nvPr>
        </p:nvSpPr>
        <p:spPr/>
        <p:txBody>
          <a:bodyPr lIns="92075" tIns="46038" rIns="92075" bIns="46038" anchor="t" anchorCtr="1">
            <a:spAutoFit/>
          </a:bodyPr>
          <a:p>
            <a:endParaRPr dirty="0"/>
          </a:p>
        </p:txBody>
      </p:sp>
      <p:pic>
        <p:nvPicPr>
          <p:cNvPr id="1277956" name="图片 1277955"/>
          <p:cNvPicPr>
            <a:picLocks noChangeAspect="1"/>
          </p:cNvPicPr>
          <p:nvPr/>
        </p:nvPicPr>
        <p:blipFill>
          <a:blip r:embed="rId1"/>
          <a:stretch>
            <a:fillRect/>
          </a:stretch>
        </p:blipFill>
        <p:spPr>
          <a:xfrm>
            <a:off x="0" y="1268413"/>
            <a:ext cx="9144000" cy="5589587"/>
          </a:xfrm>
          <a:prstGeom prst="rect">
            <a:avLst/>
          </a:prstGeom>
          <a:noFill/>
          <a:ln w="9525">
            <a:noFill/>
          </a:ln>
        </p:spPr>
      </p:pic>
      <p:sp>
        <p:nvSpPr>
          <p:cNvPr id="1277957" name="圆角矩形标注 1277956"/>
          <p:cNvSpPr/>
          <p:nvPr/>
        </p:nvSpPr>
        <p:spPr>
          <a:xfrm>
            <a:off x="827088" y="2997200"/>
            <a:ext cx="1296987" cy="2087563"/>
          </a:xfrm>
          <a:prstGeom prst="wedgeRoundRectCallout">
            <a:avLst>
              <a:gd name="adj1" fmla="val 177907"/>
              <a:gd name="adj2" fmla="val -41560"/>
              <a:gd name="adj3" fmla="val 16667"/>
            </a:avLst>
          </a:prstGeom>
          <a:solidFill>
            <a:schemeClr val="bg1"/>
          </a:solidFill>
          <a:ln w="9525" cap="flat" cmpd="sng">
            <a:solidFill>
              <a:schemeClr val="tx1"/>
            </a:solidFill>
            <a:prstDash val="solid"/>
            <a:miter/>
            <a:headEnd type="none" w="med" len="med"/>
            <a:tailEnd type="none" w="med" len="med"/>
          </a:ln>
        </p:spPr>
        <p:txBody>
          <a:bodyPr lIns="90000" tIns="46800" rIns="90000" bIns="46800" anchor="ctr"/>
          <a:p>
            <a:pPr algn="ctr">
              <a:spcBef>
                <a:spcPct val="0"/>
              </a:spcBef>
            </a:pPr>
            <a:r>
              <a:rPr lang="zh-CN" altLang="en-US" sz="1800" b="0" dirty="0">
                <a:latin typeface="Arial" panose="020B0604020202020204" pitchFamily="34" charset="0"/>
              </a:rPr>
              <a:t>采用布尔逻辑式进行检索，输入格式参考检索词输入框下的示例</a:t>
            </a:r>
            <a:endParaRPr lang="zh-CN" altLang="en-US" sz="1800" b="0" dirty="0">
              <a:latin typeface="Arial" panose="020B0604020202020204" pitchFamily="34" charset="0"/>
            </a:endParaRPr>
          </a:p>
        </p:txBody>
      </p:sp>
      <p:sp>
        <p:nvSpPr>
          <p:cNvPr id="1277958" name="标题 1277957"/>
          <p:cNvSpPr>
            <a:spLocks noGrp="1"/>
          </p:cNvSpPr>
          <p:nvPr>
            <p:ph type="title"/>
          </p:nvPr>
        </p:nvSpPr>
        <p:spPr/>
        <p:txBody>
          <a:bodyPr lIns="92075" tIns="46038" rIns="92075" bIns="46038" anchor="t" anchorCtr="1">
            <a:spAutoFit/>
          </a:bodyPr>
          <a:p>
            <a:endParaRPr dirty="0"/>
          </a:p>
        </p:txBody>
      </p:sp>
    </p:spTree>
  </p:cSld>
  <p:clrMapOvr>
    <a:masterClrMapping/>
  </p:clrMapOvr>
  <p:transition spd="med"/>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78979" name="文本占位符 1278978"/>
          <p:cNvSpPr>
            <a:spLocks noGrp="1"/>
          </p:cNvSpPr>
          <p:nvPr>
            <p:ph type="body" idx="1"/>
          </p:nvPr>
        </p:nvSpPr>
        <p:spPr>
          <a:xfrm>
            <a:off x="395288" y="1484313"/>
            <a:ext cx="8229600" cy="4525962"/>
          </a:xfrm>
        </p:spPr>
        <p:txBody>
          <a:bodyPr lIns="92075" tIns="46038" rIns="92075" bIns="46038" anchor="t" anchorCtr="1">
            <a:spAutoFit/>
          </a:bodyPr>
          <a:p>
            <a:endParaRPr dirty="0"/>
          </a:p>
        </p:txBody>
      </p:sp>
      <p:pic>
        <p:nvPicPr>
          <p:cNvPr id="1278980" name="图片 1278979"/>
          <p:cNvPicPr>
            <a:picLocks noChangeAspect="1"/>
          </p:cNvPicPr>
          <p:nvPr/>
        </p:nvPicPr>
        <p:blipFill>
          <a:blip r:embed="rId1"/>
          <a:stretch>
            <a:fillRect/>
          </a:stretch>
        </p:blipFill>
        <p:spPr>
          <a:xfrm>
            <a:off x="0" y="1125538"/>
            <a:ext cx="6211888" cy="1727200"/>
          </a:xfrm>
          <a:prstGeom prst="rect">
            <a:avLst/>
          </a:prstGeom>
          <a:noFill/>
          <a:ln w="9525">
            <a:noFill/>
          </a:ln>
        </p:spPr>
      </p:pic>
      <p:pic>
        <p:nvPicPr>
          <p:cNvPr id="1278981" name="图片 1278980"/>
          <p:cNvPicPr>
            <a:picLocks noChangeAspect="1"/>
          </p:cNvPicPr>
          <p:nvPr/>
        </p:nvPicPr>
        <p:blipFill>
          <a:blip r:embed="rId2"/>
          <a:stretch>
            <a:fillRect/>
          </a:stretch>
        </p:blipFill>
        <p:spPr>
          <a:xfrm>
            <a:off x="611188" y="2708275"/>
            <a:ext cx="6265862" cy="863600"/>
          </a:xfrm>
          <a:prstGeom prst="rect">
            <a:avLst/>
          </a:prstGeom>
          <a:noFill/>
          <a:ln w="9525">
            <a:noFill/>
          </a:ln>
        </p:spPr>
      </p:pic>
      <p:pic>
        <p:nvPicPr>
          <p:cNvPr id="1278982" name="图片 1278981"/>
          <p:cNvPicPr>
            <a:picLocks noChangeAspect="1"/>
          </p:cNvPicPr>
          <p:nvPr/>
        </p:nvPicPr>
        <p:blipFill>
          <a:blip r:embed="rId3"/>
          <a:stretch>
            <a:fillRect/>
          </a:stretch>
        </p:blipFill>
        <p:spPr>
          <a:xfrm>
            <a:off x="2051050" y="3716338"/>
            <a:ext cx="5472113" cy="792162"/>
          </a:xfrm>
          <a:prstGeom prst="rect">
            <a:avLst/>
          </a:prstGeom>
          <a:noFill/>
          <a:ln w="9525">
            <a:noFill/>
          </a:ln>
        </p:spPr>
      </p:pic>
      <p:pic>
        <p:nvPicPr>
          <p:cNvPr id="1278983" name="图片 1278982"/>
          <p:cNvPicPr>
            <a:picLocks noChangeAspect="1"/>
          </p:cNvPicPr>
          <p:nvPr/>
        </p:nvPicPr>
        <p:blipFill>
          <a:blip r:embed="rId4"/>
          <a:stretch>
            <a:fillRect/>
          </a:stretch>
        </p:blipFill>
        <p:spPr>
          <a:xfrm>
            <a:off x="2771775" y="4508500"/>
            <a:ext cx="5400675" cy="792163"/>
          </a:xfrm>
          <a:prstGeom prst="rect">
            <a:avLst/>
          </a:prstGeom>
          <a:noFill/>
          <a:ln w="9525">
            <a:noFill/>
          </a:ln>
        </p:spPr>
      </p:pic>
      <p:pic>
        <p:nvPicPr>
          <p:cNvPr id="1278984" name="图片 1278983"/>
          <p:cNvPicPr>
            <a:picLocks noChangeAspect="1"/>
          </p:cNvPicPr>
          <p:nvPr/>
        </p:nvPicPr>
        <p:blipFill>
          <a:blip r:embed="rId5"/>
          <a:stretch>
            <a:fillRect/>
          </a:stretch>
        </p:blipFill>
        <p:spPr>
          <a:xfrm>
            <a:off x="3348038" y="5300663"/>
            <a:ext cx="5327650" cy="792162"/>
          </a:xfrm>
          <a:prstGeom prst="rect">
            <a:avLst/>
          </a:prstGeom>
          <a:noFill/>
          <a:ln w="9525">
            <a:noFill/>
          </a:ln>
        </p:spPr>
      </p:pic>
      <p:pic>
        <p:nvPicPr>
          <p:cNvPr id="1278985" name="图片 1278984"/>
          <p:cNvPicPr>
            <a:picLocks noChangeAspect="1"/>
          </p:cNvPicPr>
          <p:nvPr/>
        </p:nvPicPr>
        <p:blipFill>
          <a:blip r:embed="rId6"/>
          <a:stretch>
            <a:fillRect/>
          </a:stretch>
        </p:blipFill>
        <p:spPr>
          <a:xfrm>
            <a:off x="4321175" y="6065838"/>
            <a:ext cx="4822825" cy="792162"/>
          </a:xfrm>
          <a:prstGeom prst="rect">
            <a:avLst/>
          </a:prstGeom>
          <a:noFill/>
          <a:ln w="9525">
            <a:noFill/>
          </a:ln>
        </p:spPr>
      </p:pic>
      <p:sp>
        <p:nvSpPr>
          <p:cNvPr id="1278986" name="线形标注 1 1278985"/>
          <p:cNvSpPr/>
          <p:nvPr/>
        </p:nvSpPr>
        <p:spPr>
          <a:xfrm flipV="1">
            <a:off x="6588125" y="2133600"/>
            <a:ext cx="1152525" cy="415925"/>
          </a:xfrm>
          <a:prstGeom prst="borderCallout1">
            <a:avLst>
              <a:gd name="adj1" fmla="val -18324"/>
              <a:gd name="adj2" fmla="val 90079"/>
              <a:gd name="adj3" fmla="val -18324"/>
              <a:gd name="adj4" fmla="val -452343"/>
            </a:avLst>
          </a:prstGeom>
          <a:solidFill>
            <a:schemeClr val="bg1"/>
          </a:solidFill>
          <a:ln w="9525" cap="flat" cmpd="sng">
            <a:solidFill>
              <a:schemeClr val="tx1"/>
            </a:solidFill>
            <a:prstDash val="solid"/>
            <a:miter/>
            <a:headEnd type="none" w="med" len="med"/>
            <a:tailEnd type="none" w="med" len="med"/>
          </a:ln>
        </p:spPr>
        <p:txBody>
          <a:bodyPr rot="10800000" lIns="90000" tIns="46800" rIns="90000" bIns="46800" anchor="ctr"/>
          <a:p>
            <a:pPr algn="ctr">
              <a:spcBef>
                <a:spcPct val="0"/>
              </a:spcBef>
            </a:pPr>
            <a:r>
              <a:rPr lang="zh-CN" altLang="en-US" sz="1800" b="0" dirty="0">
                <a:latin typeface="Arial" panose="020B0604020202020204" pitchFamily="34" charset="0"/>
              </a:rPr>
              <a:t>期刊论文</a:t>
            </a:r>
            <a:endParaRPr lang="zh-CN" altLang="en-US" sz="1800" b="0" dirty="0">
              <a:latin typeface="Arial" panose="020B0604020202020204" pitchFamily="34" charset="0"/>
            </a:endParaRPr>
          </a:p>
        </p:txBody>
      </p:sp>
      <p:sp>
        <p:nvSpPr>
          <p:cNvPr id="1278987" name="线形标注 1 1278986"/>
          <p:cNvSpPr/>
          <p:nvPr/>
        </p:nvSpPr>
        <p:spPr>
          <a:xfrm>
            <a:off x="7104063" y="3079750"/>
            <a:ext cx="1152525" cy="433388"/>
          </a:xfrm>
          <a:prstGeom prst="borderCallout1">
            <a:avLst>
              <a:gd name="adj1" fmla="val 117583"/>
              <a:gd name="adj2" fmla="val 90083"/>
              <a:gd name="adj3" fmla="val 117583"/>
              <a:gd name="adj4" fmla="val -429750"/>
            </a:avLst>
          </a:prstGeom>
          <a:solidFill>
            <a:schemeClr val="bg1"/>
          </a:solidFill>
          <a:ln w="9525" cap="flat" cmpd="sng">
            <a:solidFill>
              <a:schemeClr val="tx1"/>
            </a:solidFill>
            <a:prstDash val="solid"/>
            <a:miter/>
            <a:headEnd type="none" w="med" len="med"/>
            <a:tailEnd type="none" w="med" len="med"/>
          </a:ln>
        </p:spPr>
        <p:txBody>
          <a:bodyPr lIns="90000" tIns="46800" rIns="90000" bIns="46800" anchor="ctr"/>
          <a:p>
            <a:pPr algn="ctr">
              <a:spcBef>
                <a:spcPct val="0"/>
              </a:spcBef>
            </a:pPr>
            <a:r>
              <a:rPr lang="zh-CN" altLang="en-US" sz="1800" b="0" dirty="0">
                <a:latin typeface="Arial" panose="020B0604020202020204" pitchFamily="34" charset="0"/>
              </a:rPr>
              <a:t>学位论文</a:t>
            </a:r>
            <a:endParaRPr lang="zh-CN" altLang="en-US" sz="1800" b="0" dirty="0">
              <a:latin typeface="Arial" panose="020B0604020202020204" pitchFamily="34" charset="0"/>
            </a:endParaRPr>
          </a:p>
        </p:txBody>
      </p:sp>
      <p:sp>
        <p:nvSpPr>
          <p:cNvPr id="1278988" name="线形标注 1 1278987"/>
          <p:cNvSpPr/>
          <p:nvPr/>
        </p:nvSpPr>
        <p:spPr>
          <a:xfrm>
            <a:off x="8027988" y="4005263"/>
            <a:ext cx="1116012" cy="438150"/>
          </a:xfrm>
          <a:prstGeom prst="borderCallout1">
            <a:avLst>
              <a:gd name="adj1" fmla="val 117394"/>
              <a:gd name="adj2" fmla="val 89759"/>
              <a:gd name="adj3" fmla="val 117394"/>
              <a:gd name="adj4" fmla="val -429588"/>
            </a:avLst>
          </a:prstGeom>
          <a:solidFill>
            <a:schemeClr val="bg1"/>
          </a:solidFill>
          <a:ln w="9525" cap="flat" cmpd="sng">
            <a:solidFill>
              <a:schemeClr val="tx1"/>
            </a:solidFill>
            <a:prstDash val="solid"/>
            <a:miter/>
            <a:headEnd type="none" w="med" len="med"/>
            <a:tailEnd type="none" w="med" len="med"/>
          </a:ln>
        </p:spPr>
        <p:txBody>
          <a:bodyPr lIns="90000" tIns="46800" rIns="90000" bIns="46800" anchor="ctr"/>
          <a:p>
            <a:pPr algn="ctr">
              <a:spcBef>
                <a:spcPct val="0"/>
              </a:spcBef>
            </a:pPr>
            <a:r>
              <a:rPr lang="zh-CN" altLang="en-US" sz="1800" b="0" dirty="0">
                <a:latin typeface="Arial" panose="020B0604020202020204" pitchFamily="34" charset="0"/>
              </a:rPr>
              <a:t>会议论文</a:t>
            </a:r>
            <a:endParaRPr lang="zh-CN" altLang="en-US" sz="1800" b="0" dirty="0">
              <a:latin typeface="Arial" panose="020B0604020202020204" pitchFamily="34" charset="0"/>
            </a:endParaRPr>
          </a:p>
        </p:txBody>
      </p:sp>
      <p:sp>
        <p:nvSpPr>
          <p:cNvPr id="1278989" name="线形标注 1 1278988"/>
          <p:cNvSpPr/>
          <p:nvPr/>
        </p:nvSpPr>
        <p:spPr>
          <a:xfrm>
            <a:off x="709613" y="4797425"/>
            <a:ext cx="1198562" cy="425450"/>
          </a:xfrm>
          <a:prstGeom prst="borderCallout1">
            <a:avLst>
              <a:gd name="adj1" fmla="val 117912"/>
              <a:gd name="adj2" fmla="val 9537"/>
              <a:gd name="adj3" fmla="val 117912"/>
              <a:gd name="adj4" fmla="val 507417"/>
            </a:avLst>
          </a:prstGeom>
          <a:solidFill>
            <a:schemeClr val="bg1"/>
          </a:solidFill>
          <a:ln w="9525" cap="flat" cmpd="sng">
            <a:solidFill>
              <a:schemeClr val="tx1"/>
            </a:solidFill>
            <a:prstDash val="solid"/>
            <a:miter/>
            <a:headEnd type="none" w="med" len="med"/>
            <a:tailEnd type="none" w="med" len="med"/>
          </a:ln>
        </p:spPr>
        <p:txBody>
          <a:bodyPr lIns="90000" tIns="46800" rIns="90000" bIns="46800" anchor="ctr"/>
          <a:p>
            <a:pPr algn="ctr">
              <a:spcBef>
                <a:spcPct val="0"/>
              </a:spcBef>
            </a:pPr>
            <a:r>
              <a:rPr lang="zh-CN" altLang="en-US" sz="1800" b="0" dirty="0">
                <a:latin typeface="Arial" panose="020B0604020202020204" pitchFamily="34" charset="0"/>
              </a:rPr>
              <a:t>专利文献</a:t>
            </a:r>
            <a:endParaRPr lang="zh-CN" altLang="en-US" sz="1800" b="0" dirty="0">
              <a:latin typeface="Arial" panose="020B0604020202020204" pitchFamily="34" charset="0"/>
            </a:endParaRPr>
          </a:p>
        </p:txBody>
      </p:sp>
      <p:sp>
        <p:nvSpPr>
          <p:cNvPr id="1278990" name="线形标注 1 1278989"/>
          <p:cNvSpPr/>
          <p:nvPr/>
        </p:nvSpPr>
        <p:spPr>
          <a:xfrm>
            <a:off x="1116013" y="5589588"/>
            <a:ext cx="1223962" cy="412750"/>
          </a:xfrm>
          <a:prstGeom prst="borderCallout1">
            <a:avLst>
              <a:gd name="adj1" fmla="val 118463"/>
              <a:gd name="adj2" fmla="val 9338"/>
              <a:gd name="adj3" fmla="val 118463"/>
              <a:gd name="adj4" fmla="val 487157"/>
            </a:avLst>
          </a:prstGeom>
          <a:solidFill>
            <a:schemeClr val="bg1"/>
          </a:solidFill>
          <a:ln w="9525" cap="flat" cmpd="sng">
            <a:solidFill>
              <a:schemeClr val="tx1"/>
            </a:solidFill>
            <a:prstDash val="solid"/>
            <a:miter/>
            <a:headEnd type="none" w="med" len="med"/>
            <a:tailEnd type="none" w="med" len="med"/>
          </a:ln>
        </p:spPr>
        <p:txBody>
          <a:bodyPr lIns="90000" tIns="46800" rIns="90000" bIns="46800" anchor="ctr"/>
          <a:p>
            <a:pPr algn="ctr">
              <a:spcBef>
                <a:spcPct val="0"/>
              </a:spcBef>
            </a:pPr>
            <a:r>
              <a:rPr lang="zh-CN" altLang="en-US" sz="1800" b="0" dirty="0">
                <a:latin typeface="Arial" panose="020B0604020202020204" pitchFamily="34" charset="0"/>
              </a:rPr>
              <a:t>标准文献</a:t>
            </a:r>
            <a:endParaRPr lang="zh-CN" altLang="en-US" sz="1800" b="0" dirty="0">
              <a:latin typeface="Arial" panose="020B0604020202020204" pitchFamily="34" charset="0"/>
            </a:endParaRPr>
          </a:p>
        </p:txBody>
      </p:sp>
      <p:sp>
        <p:nvSpPr>
          <p:cNvPr id="1278991" name="线形标注 1 1278990"/>
          <p:cNvSpPr/>
          <p:nvPr/>
        </p:nvSpPr>
        <p:spPr>
          <a:xfrm>
            <a:off x="1763713" y="6308725"/>
            <a:ext cx="1152525" cy="401638"/>
          </a:xfrm>
          <a:prstGeom prst="borderCallout1">
            <a:avLst>
              <a:gd name="adj1" fmla="val 118972"/>
              <a:gd name="adj2" fmla="val 9917"/>
              <a:gd name="adj3" fmla="val 118972"/>
              <a:gd name="adj4" fmla="val 520523"/>
            </a:avLst>
          </a:prstGeom>
          <a:solidFill>
            <a:schemeClr val="bg1"/>
          </a:solidFill>
          <a:ln w="9525" cap="flat" cmpd="sng">
            <a:solidFill>
              <a:schemeClr val="tx1"/>
            </a:solidFill>
            <a:prstDash val="solid"/>
            <a:miter/>
            <a:headEnd type="none" w="med" len="med"/>
            <a:tailEnd type="none" w="med" len="med"/>
          </a:ln>
        </p:spPr>
        <p:txBody>
          <a:bodyPr lIns="90000" tIns="46800" rIns="90000" bIns="46800" anchor="ctr"/>
          <a:p>
            <a:pPr algn="ctr">
              <a:spcBef>
                <a:spcPct val="0"/>
              </a:spcBef>
            </a:pPr>
            <a:r>
              <a:rPr lang="zh-CN" altLang="en-US" sz="1800" b="0" dirty="0">
                <a:latin typeface="Arial" panose="020B0604020202020204" pitchFamily="34" charset="0"/>
              </a:rPr>
              <a:t>科技成果</a:t>
            </a:r>
            <a:endParaRPr lang="zh-CN" altLang="en-US" sz="1800" b="0" dirty="0">
              <a:latin typeface="Arial" panose="020B0604020202020204" pitchFamily="34" charset="0"/>
            </a:endParaRPr>
          </a:p>
        </p:txBody>
      </p:sp>
      <p:sp>
        <p:nvSpPr>
          <p:cNvPr id="1278992" name="标题 1278991"/>
          <p:cNvSpPr>
            <a:spLocks noGrp="1"/>
          </p:cNvSpPr>
          <p:nvPr>
            <p:ph type="title"/>
          </p:nvPr>
        </p:nvSpPr>
        <p:spPr/>
        <p:txBody>
          <a:bodyPr lIns="92075" tIns="46038" rIns="92075" bIns="46038" anchor="t" anchorCtr="1">
            <a:spAutoFit/>
          </a:bodyPr>
          <a:p>
            <a:endParaRPr dirty="0"/>
          </a:p>
        </p:txBody>
      </p:sp>
    </p:spTree>
  </p:cSld>
  <p:clrMapOvr>
    <a:masterClrMapping/>
  </p:clrMapOvr>
  <p:transition spd="med"/>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80003" name="文本占位符 1280002"/>
          <p:cNvSpPr>
            <a:spLocks noGrp="1"/>
          </p:cNvSpPr>
          <p:nvPr>
            <p:ph type="body" idx="1"/>
          </p:nvPr>
        </p:nvSpPr>
        <p:spPr/>
        <p:txBody>
          <a:bodyPr lIns="92075" tIns="46038" rIns="92075" bIns="46038" anchor="t" anchorCtr="1">
            <a:spAutoFit/>
          </a:bodyPr>
          <a:p>
            <a:r>
              <a:rPr lang="zh-CN" altLang="en-US" dirty="0"/>
              <a:t>不同类型文献检索方法一致，其中期刊论文、学位论文、会议论文、专利文献、标准文献等数据库可以查看文摘及全文。科技成果数据库只能查看文摘。</a:t>
            </a:r>
            <a:endParaRPr lang="zh-CN" altLang="en-US" dirty="0"/>
          </a:p>
        </p:txBody>
      </p:sp>
      <p:sp>
        <p:nvSpPr>
          <p:cNvPr id="1280004" name="标题 1280003"/>
          <p:cNvSpPr>
            <a:spLocks noGrp="1"/>
          </p:cNvSpPr>
          <p:nvPr>
            <p:ph type="title"/>
          </p:nvPr>
        </p:nvSpPr>
        <p:spPr/>
        <p:txBody>
          <a:bodyPr lIns="92075" tIns="46038" rIns="92075" bIns="46038" anchor="t" anchorCtr="1">
            <a:spAutoFit/>
          </a:bodyPr>
          <a:p>
            <a:endParaRPr dirty="0"/>
          </a:p>
        </p:txBody>
      </p:sp>
    </p:spTree>
  </p:cSld>
  <p:clrMapOvr>
    <a:masterClrMapping/>
  </p:clrMapOvr>
  <p:transition spd="med"/>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98434" name="标题 1298433"/>
          <p:cNvSpPr>
            <a:spLocks noGrp="1"/>
          </p:cNvSpPr>
          <p:nvPr>
            <p:ph type="title"/>
          </p:nvPr>
        </p:nvSpPr>
        <p:spPr/>
        <p:txBody>
          <a:bodyPr lIns="92075" tIns="46038" rIns="92075" bIns="46038" anchor="t" anchorCtr="1">
            <a:spAutoFit/>
          </a:bodyPr>
          <a:p>
            <a:r>
              <a:rPr lang="zh-CN" altLang="en-US" dirty="0">
                <a:latin typeface="华文新魏" panose="02010800040101010101" pitchFamily="2" charset="-122"/>
                <a:ea typeface="华文新魏" panose="02010800040101010101" pitchFamily="2" charset="-122"/>
              </a:rPr>
              <a:t>三、搜索引擎使用介绍</a:t>
            </a:r>
            <a:endParaRPr lang="zh-CN" altLang="en-US" dirty="0">
              <a:latin typeface="华文新魏" panose="02010800040101010101" pitchFamily="2" charset="-122"/>
              <a:ea typeface="华文新魏" panose="02010800040101010101" pitchFamily="2" charset="-122"/>
            </a:endParaRPr>
          </a:p>
        </p:txBody>
      </p:sp>
      <p:sp>
        <p:nvSpPr>
          <p:cNvPr id="1298435" name="文本占位符 1298434"/>
          <p:cNvSpPr>
            <a:spLocks noGrp="1"/>
          </p:cNvSpPr>
          <p:nvPr>
            <p:ph type="body" idx="1"/>
          </p:nvPr>
        </p:nvSpPr>
        <p:spPr>
          <a:xfrm>
            <a:off x="0" y="1600200"/>
            <a:ext cx="9144000" cy="3738563"/>
          </a:xfrm>
        </p:spPr>
        <p:txBody>
          <a:bodyPr lIns="92075" tIns="46038" rIns="92075" bIns="46038" anchor="t" anchorCtr="1">
            <a:spAutoFit/>
          </a:bodyPr>
          <a:p>
            <a:r>
              <a:rPr lang="en-US" altLang="zh-CN" sz="4400" err="1">
                <a:solidFill>
                  <a:srgbClr val="FFFFFF"/>
                </a:solidFill>
              </a:rPr>
              <a:t>Google(</a:t>
            </a:r>
            <a:r>
              <a:rPr lang="en-US" altLang="zh-CN" sz="4400" err="1">
                <a:solidFill>
                  <a:srgbClr val="FFFFFF"/>
                </a:solidFill>
                <a:hlinkClick r:id="rId1"/>
              </a:rPr>
              <a:t>www.google.com</a:t>
            </a:r>
            <a:r>
              <a:rPr lang="en-US" altLang="zh-CN" sz="4400">
                <a:solidFill>
                  <a:srgbClr val="FFFFFF"/>
                </a:solidFill>
              </a:rPr>
              <a:t>)</a:t>
            </a:r>
            <a:endParaRPr lang="en-US" altLang="zh-CN" sz="4400">
              <a:solidFill>
                <a:srgbClr val="FFFFFF"/>
              </a:solidFill>
            </a:endParaRPr>
          </a:p>
          <a:p>
            <a:r>
              <a:rPr lang="zh-CN" altLang="en-US" sz="4400" dirty="0">
                <a:solidFill>
                  <a:srgbClr val="FFFFFF"/>
                </a:solidFill>
              </a:rPr>
              <a:t>百度</a:t>
            </a:r>
            <a:r>
              <a:rPr lang="en-US" altLang="zh-CN" sz="4400" err="1">
                <a:solidFill>
                  <a:srgbClr val="FFFFFF"/>
                </a:solidFill>
              </a:rPr>
              <a:t>(</a:t>
            </a:r>
            <a:r>
              <a:rPr lang="en-US" altLang="zh-CN" sz="4400" err="1">
                <a:solidFill>
                  <a:srgbClr val="FFFFFF"/>
                </a:solidFill>
                <a:hlinkClick r:id="rId2"/>
              </a:rPr>
              <a:t>www.baidu.com</a:t>
            </a:r>
            <a:r>
              <a:rPr lang="en-US" altLang="zh-CN" sz="4400">
                <a:solidFill>
                  <a:srgbClr val="FFFFFF"/>
                </a:solidFill>
              </a:rPr>
              <a:t>) </a:t>
            </a:r>
            <a:endParaRPr lang="en-US" altLang="zh-CN" sz="4400">
              <a:solidFill>
                <a:srgbClr val="FFFFFF"/>
              </a:solidFill>
            </a:endParaRPr>
          </a:p>
          <a:p>
            <a:r>
              <a:rPr lang="zh-CN" altLang="en-US" sz="4400" dirty="0">
                <a:solidFill>
                  <a:srgbClr val="FFFFFF"/>
                </a:solidFill>
              </a:rPr>
              <a:t>雅虎中国（</a:t>
            </a:r>
            <a:r>
              <a:rPr lang="en-US" altLang="zh-CN" sz="4400">
                <a:solidFill>
                  <a:srgbClr val="FFFFFF"/>
                </a:solidFill>
                <a:hlinkClick r:id="rId3"/>
              </a:rPr>
              <a:t>http</a:t>
            </a:r>
            <a:r>
              <a:rPr lang="en-US" altLang="zh-CN" sz="4400" b="0" err="1">
                <a:solidFill>
                  <a:srgbClr val="FFFFFF"/>
                </a:solidFill>
                <a:hlinkClick r:id="rId3"/>
              </a:rPr>
              <a:t>://cn.yahoo.com</a:t>
            </a:r>
            <a:r>
              <a:rPr lang="zh-CN" altLang="en-US" sz="4400" b="0" dirty="0">
                <a:solidFill>
                  <a:srgbClr val="FFFFFF"/>
                </a:solidFill>
              </a:rPr>
              <a:t>）</a:t>
            </a:r>
            <a:endParaRPr lang="zh-CN" altLang="en-US" sz="4400" b="0">
              <a:solidFill>
                <a:srgbClr val="FFFFFF"/>
              </a:solidFill>
            </a:endParaRPr>
          </a:p>
          <a:p>
            <a:pPr>
              <a:buNone/>
            </a:pPr>
            <a:endParaRPr lang="zh-CN" altLang="en-US" sz="4400" b="0">
              <a:solidFill>
                <a:srgbClr val="FFFFFF"/>
              </a:solidFill>
            </a:endParaRPr>
          </a:p>
          <a:p>
            <a:pPr>
              <a:buNone/>
            </a:pPr>
            <a:endParaRPr lang="zh-CN" altLang="en-US" sz="3600" b="0">
              <a:solidFill>
                <a:srgbClr val="FFFFFF"/>
              </a:solidFill>
            </a:endParaRPr>
          </a:p>
        </p:txBody>
      </p:sp>
    </p:spTree>
  </p:cSld>
  <p:clrMapOvr>
    <a:masterClrMapping/>
  </p:clrMapOvr>
  <p:transition spd="med"/>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18914" name="标题 1318913"/>
          <p:cNvSpPr>
            <a:spLocks noGrp="1"/>
          </p:cNvSpPr>
          <p:nvPr>
            <p:ph type="title"/>
          </p:nvPr>
        </p:nvSpPr>
        <p:spPr>
          <a:xfrm>
            <a:off x="976313" y="330200"/>
            <a:ext cx="6249987" cy="454025"/>
          </a:xfrm>
        </p:spPr>
        <p:txBody>
          <a:bodyPr lIns="92075" tIns="46038" rIns="92075" bIns="46038" anchor="t" anchorCtr="1">
            <a:spAutoFit/>
          </a:bodyPr>
          <a:p>
            <a:r>
              <a:rPr lang="zh-CN" altLang="en-US" sz="4400" dirty="0"/>
              <a:t>常用搜索引擎</a:t>
            </a:r>
            <a:endParaRPr lang="zh-CN" altLang="en-US" sz="4400"/>
          </a:p>
        </p:txBody>
      </p:sp>
      <p:graphicFrame>
        <p:nvGraphicFramePr>
          <p:cNvPr id="1318915" name="表格 1318914"/>
          <p:cNvGraphicFramePr/>
          <p:nvPr/>
        </p:nvGraphicFramePr>
        <p:xfrm>
          <a:off x="755650" y="2133600"/>
          <a:ext cx="7632700" cy="3179763"/>
        </p:xfrm>
        <a:graphic>
          <a:graphicData uri="http://schemas.openxmlformats.org/drawingml/2006/table">
            <a:tbl>
              <a:tblPr/>
              <a:tblGrid>
                <a:gridCol w="1560513"/>
                <a:gridCol w="2400300"/>
                <a:gridCol w="3671887"/>
              </a:tblGrid>
              <a:tr h="508000">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spcBef>
                          <a:spcPct val="0"/>
                        </a:spcBef>
                        <a:buClrTx/>
                        <a:buSzTx/>
                        <a:buFontTx/>
                        <a:buNone/>
                      </a:pPr>
                      <a:r>
                        <a:rPr lang="zh-CN" altLang="en-US" sz="1400" dirty="0">
                          <a:latin typeface="黑体" panose="02010609060101010101" pitchFamily="2" charset="-122"/>
                          <a:ea typeface="黑体" panose="02010609060101010101" pitchFamily="2" charset="-122"/>
                        </a:rPr>
                        <a:t>名称</a:t>
                      </a:r>
                      <a:endParaRPr lang="zh-CN" altLang="en-US" sz="1400">
                        <a:latin typeface="黑体" panose="02010609060101010101" pitchFamily="2" charset="-122"/>
                        <a:ea typeface="黑体" panose="02010609060101010101" pitchFamily="2" charset="-122"/>
                      </a:endParaRPr>
                    </a:p>
                  </a:txBody>
                  <a:tcPr>
                    <a:lnL w="28575"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28575"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spcBef>
                          <a:spcPct val="0"/>
                        </a:spcBef>
                        <a:buClrTx/>
                        <a:buSzTx/>
                        <a:buFontTx/>
                        <a:buNone/>
                      </a:pPr>
                      <a:r>
                        <a:rPr lang="zh-CN" altLang="en-US" sz="1400" dirty="0">
                          <a:latin typeface="黑体" panose="02010609060101010101" pitchFamily="2" charset="-122"/>
                          <a:ea typeface="黑体" panose="02010609060101010101" pitchFamily="2" charset="-122"/>
                        </a:rPr>
                        <a:t>网址</a:t>
                      </a:r>
                      <a:endParaRPr lang="zh-CN" altLang="en-US" sz="1400">
                        <a:latin typeface="黑体" panose="02010609060101010101" pitchFamily="2" charset="-122"/>
                        <a:ea typeface="黑体" panose="02010609060101010101" pitchFamily="2" charset="-122"/>
                      </a:endParaRPr>
                    </a:p>
                  </a:txBody>
                  <a:tcPr>
                    <a:lnL w="12700"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28575"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spcBef>
                          <a:spcPct val="0"/>
                        </a:spcBef>
                        <a:buClrTx/>
                        <a:buSzTx/>
                        <a:buFontTx/>
                        <a:buNone/>
                      </a:pPr>
                      <a:r>
                        <a:rPr lang="zh-CN" altLang="en-US" sz="1400" dirty="0">
                          <a:latin typeface="黑体" panose="02010609060101010101" pitchFamily="2" charset="-122"/>
                          <a:ea typeface="黑体" panose="02010609060101010101" pitchFamily="2" charset="-122"/>
                        </a:rPr>
                        <a:t>特点</a:t>
                      </a:r>
                      <a:endParaRPr lang="zh-CN" altLang="en-US" sz="1400" dirty="0">
                        <a:latin typeface="黑体" panose="02010609060101010101" pitchFamily="2" charset="-122"/>
                        <a:ea typeface="黑体" panose="02010609060101010101" pitchFamily="2" charset="-122"/>
                      </a:endParaRPr>
                    </a:p>
                  </a:txBody>
                  <a:tcPr>
                    <a:lnL w="12700" cap="flat" cmpd="sng">
                      <a:solidFill>
                        <a:schemeClr val="tx1"/>
                      </a:solidFill>
                      <a:prstDash val="solid"/>
                      <a:miter/>
                      <a:headEnd type="none" w="med" len="med"/>
                      <a:tailEnd type="none" w="med" len="med"/>
                    </a:lnL>
                    <a:lnR w="28575" cap="flat" cmpd="sng">
                      <a:solidFill>
                        <a:schemeClr val="tx1"/>
                      </a:solidFill>
                      <a:prstDash val="solid"/>
                      <a:miter/>
                      <a:headEnd type="none" w="med" len="med"/>
                      <a:tailEnd type="none" w="med" len="med"/>
                    </a:lnR>
                    <a:lnT w="28575"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r>
              <a:tr h="508000">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spcBef>
                          <a:spcPct val="0"/>
                        </a:spcBef>
                        <a:buClrTx/>
                        <a:buSzTx/>
                        <a:buFontTx/>
                        <a:buNone/>
                      </a:pPr>
                      <a:r>
                        <a:rPr lang="zh-CN" altLang="en-US" sz="1800" dirty="0">
                          <a:latin typeface="宋体" panose="02010600030101010101" pitchFamily="2" charset="-122"/>
                        </a:rPr>
                        <a:t>百度</a:t>
                      </a:r>
                      <a:endParaRPr lang="zh-CN" altLang="en-US" sz="1800">
                        <a:latin typeface="宋体" panose="02010600030101010101" pitchFamily="2" charset="-122"/>
                      </a:endParaRPr>
                    </a:p>
                  </a:txBody>
                  <a:tcPr>
                    <a:lnL w="28575"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spcBef>
                          <a:spcPct val="0"/>
                        </a:spcBef>
                        <a:buClrTx/>
                        <a:buSzTx/>
                        <a:buFontTx/>
                        <a:buNone/>
                      </a:pPr>
                      <a:r>
                        <a:rPr lang="en-US" altLang="zh-CN" sz="1800" err="1">
                          <a:latin typeface="宋体" panose="02010600030101010101" pitchFamily="2" charset="-122"/>
                          <a:hlinkClick r:id="rId1"/>
                        </a:rPr>
                        <a:t>www.baidu.com</a:t>
                      </a:r>
                      <a:endParaRPr lang="zh-CN" altLang="en-US" sz="1800">
                        <a:latin typeface="宋体" panose="02010600030101010101" pitchFamily="2" charset="-122"/>
                      </a:endParaRPr>
                    </a:p>
                  </a:txBody>
                  <a:tcPr>
                    <a:lnL w="12700"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spcBef>
                          <a:spcPct val="0"/>
                        </a:spcBef>
                        <a:buClrTx/>
                        <a:buSzTx/>
                        <a:buFontTx/>
                        <a:buNone/>
                      </a:pPr>
                      <a:r>
                        <a:rPr lang="en-US" altLang="zh-CN" sz="1800" dirty="0">
                          <a:latin typeface="宋体" panose="02010600030101010101" pitchFamily="2" charset="-122"/>
                        </a:rPr>
                        <a:t>6</a:t>
                      </a:r>
                      <a:r>
                        <a:rPr lang="zh-CN" altLang="en-US" sz="1800" dirty="0">
                          <a:latin typeface="宋体" panose="02010600030101010101" pitchFamily="2" charset="-122"/>
                        </a:rPr>
                        <a:t>亿个网页、速度快</a:t>
                      </a:r>
                      <a:endParaRPr lang="zh-CN" altLang="en-US" sz="1800">
                        <a:latin typeface="宋体" panose="02010600030101010101" pitchFamily="2" charset="-122"/>
                      </a:endParaRPr>
                    </a:p>
                  </a:txBody>
                  <a:tcPr>
                    <a:lnL w="12700" cap="flat" cmpd="sng">
                      <a:solidFill>
                        <a:schemeClr val="tx1"/>
                      </a:solidFill>
                      <a:prstDash val="solid"/>
                      <a:miter/>
                      <a:headEnd type="none" w="med" len="med"/>
                      <a:tailEnd type="none" w="med" len="med"/>
                    </a:lnL>
                    <a:lnR w="28575"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r>
              <a:tr h="508000">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spcBef>
                          <a:spcPct val="0"/>
                        </a:spcBef>
                        <a:buClrTx/>
                        <a:buSzTx/>
                        <a:buFontTx/>
                        <a:buNone/>
                      </a:pPr>
                      <a:r>
                        <a:rPr lang="zh-CN" altLang="en-US" sz="1800" dirty="0">
                          <a:latin typeface="宋体" panose="02010600030101010101" pitchFamily="2" charset="-122"/>
                        </a:rPr>
                        <a:t>中国搜索</a:t>
                      </a:r>
                      <a:endParaRPr lang="zh-CN" altLang="en-US" sz="1800">
                        <a:latin typeface="宋体" panose="02010600030101010101" pitchFamily="2" charset="-122"/>
                      </a:endParaRPr>
                    </a:p>
                  </a:txBody>
                  <a:tcPr>
                    <a:lnL w="28575"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spcBef>
                          <a:spcPct val="0"/>
                        </a:spcBef>
                        <a:buClrTx/>
                        <a:buSzTx/>
                        <a:buFontTx/>
                        <a:buNone/>
                      </a:pPr>
                      <a:r>
                        <a:rPr lang="en-US" altLang="zh-CN" sz="1800" err="1">
                          <a:latin typeface="宋体" panose="02010600030101010101" pitchFamily="2" charset="-122"/>
                          <a:hlinkClick r:id="rId2"/>
                        </a:rPr>
                        <a:t>www.zhongsou.com</a:t>
                      </a:r>
                      <a:endParaRPr lang="zh-CN" altLang="en-US" sz="1800">
                        <a:latin typeface="宋体" panose="02010600030101010101" pitchFamily="2" charset="-122"/>
                      </a:endParaRPr>
                    </a:p>
                  </a:txBody>
                  <a:tcPr>
                    <a:lnL w="12700"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spcBef>
                          <a:spcPct val="0"/>
                        </a:spcBef>
                        <a:buClrTx/>
                        <a:buSzTx/>
                        <a:buFontTx/>
                        <a:buNone/>
                      </a:pPr>
                      <a:r>
                        <a:rPr lang="en-US" altLang="zh-CN" sz="1800" dirty="0">
                          <a:latin typeface="宋体" panose="02010600030101010101" pitchFamily="2" charset="-122"/>
                        </a:rPr>
                        <a:t>2</a:t>
                      </a:r>
                      <a:r>
                        <a:rPr lang="zh-CN" altLang="en-US" sz="1800" dirty="0">
                          <a:latin typeface="宋体" panose="02010600030101010101" pitchFamily="2" charset="-122"/>
                        </a:rPr>
                        <a:t>亿个中文网页、速度快</a:t>
                      </a:r>
                      <a:endParaRPr lang="zh-CN" altLang="en-US" sz="1800">
                        <a:latin typeface="宋体" panose="02010600030101010101" pitchFamily="2" charset="-122"/>
                      </a:endParaRPr>
                    </a:p>
                  </a:txBody>
                  <a:tcPr>
                    <a:lnL w="12700" cap="flat" cmpd="sng">
                      <a:solidFill>
                        <a:schemeClr val="tx1"/>
                      </a:solidFill>
                      <a:prstDash val="solid"/>
                      <a:miter/>
                      <a:headEnd type="none" w="med" len="med"/>
                      <a:tailEnd type="none" w="med" len="med"/>
                    </a:lnL>
                    <a:lnR w="28575"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r>
              <a:tr h="639763">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spcBef>
                          <a:spcPct val="0"/>
                        </a:spcBef>
                        <a:buClrTx/>
                        <a:buSzTx/>
                        <a:buFontTx/>
                        <a:buNone/>
                      </a:pPr>
                      <a:r>
                        <a:rPr lang="en-US" altLang="zh-CN" sz="1800">
                          <a:latin typeface="宋体" panose="02010600030101010101" pitchFamily="2" charset="-122"/>
                        </a:rPr>
                        <a:t>GOOGLE</a:t>
                      </a:r>
                      <a:endParaRPr lang="zh-CN" altLang="en-US" sz="1800">
                        <a:latin typeface="宋体" panose="02010600030101010101" pitchFamily="2" charset="-122"/>
                      </a:endParaRPr>
                    </a:p>
                  </a:txBody>
                  <a:tcPr>
                    <a:lnL w="28575"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spcBef>
                          <a:spcPct val="0"/>
                        </a:spcBef>
                        <a:buClrTx/>
                        <a:buSzTx/>
                        <a:buFontTx/>
                        <a:buNone/>
                      </a:pPr>
                      <a:r>
                        <a:rPr lang="en-US" altLang="zh-CN" sz="1800" err="1">
                          <a:latin typeface="宋体" panose="02010600030101010101" pitchFamily="2" charset="-122"/>
                          <a:hlinkClick r:id="rId3"/>
                        </a:rPr>
                        <a:t>www.google.com</a:t>
                      </a:r>
                      <a:endParaRPr lang="zh-CN" altLang="en-US" sz="1800">
                        <a:latin typeface="宋体" panose="02010600030101010101" pitchFamily="2" charset="-122"/>
                      </a:endParaRPr>
                    </a:p>
                  </a:txBody>
                  <a:tcPr>
                    <a:lnL w="12700"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spcBef>
                          <a:spcPct val="0"/>
                        </a:spcBef>
                        <a:buClrTx/>
                        <a:buSzTx/>
                        <a:buFontTx/>
                        <a:buNone/>
                      </a:pPr>
                      <a:r>
                        <a:rPr lang="en-US" altLang="zh-CN" sz="1800" dirty="0">
                          <a:latin typeface="宋体" panose="02010600030101010101" pitchFamily="2" charset="-122"/>
                        </a:rPr>
                        <a:t>40</a:t>
                      </a:r>
                      <a:r>
                        <a:rPr lang="zh-CN" altLang="en-US" sz="1800" dirty="0">
                          <a:latin typeface="宋体" panose="02010600030101010101" pitchFamily="2" charset="-122"/>
                        </a:rPr>
                        <a:t>多亿个网页，重要性排序</a:t>
                      </a:r>
                      <a:endParaRPr lang="zh-CN" altLang="en-US" sz="1800" dirty="0">
                        <a:latin typeface="宋体" panose="02010600030101010101" pitchFamily="2" charset="-122"/>
                      </a:endParaRPr>
                    </a:p>
                    <a:p>
                      <a:pPr marL="0" lvl="0" indent="0">
                        <a:spcBef>
                          <a:spcPct val="0"/>
                        </a:spcBef>
                        <a:buClrTx/>
                        <a:buSzTx/>
                        <a:buFontTx/>
                        <a:buNone/>
                      </a:pPr>
                      <a:endParaRPr lang="zh-CN" altLang="en-US" sz="1800" dirty="0">
                        <a:latin typeface="宋体" panose="02010600030101010101" pitchFamily="2" charset="-122"/>
                      </a:endParaRPr>
                    </a:p>
                  </a:txBody>
                  <a:tcPr>
                    <a:lnL w="12700" cap="flat" cmpd="sng">
                      <a:solidFill>
                        <a:schemeClr val="tx1"/>
                      </a:solidFill>
                      <a:prstDash val="solid"/>
                      <a:miter/>
                      <a:headEnd type="none" w="med" len="med"/>
                      <a:tailEnd type="none" w="med" len="med"/>
                    </a:lnL>
                    <a:lnR w="28575"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r>
              <a:tr h="508000">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spcBef>
                          <a:spcPct val="0"/>
                        </a:spcBef>
                        <a:buClrTx/>
                        <a:buSzTx/>
                        <a:buFontTx/>
                        <a:buNone/>
                      </a:pPr>
                      <a:r>
                        <a:rPr lang="en-US" altLang="zh-CN" sz="1800">
                          <a:latin typeface="宋体" panose="02010600030101010101" pitchFamily="2" charset="-122"/>
                        </a:rPr>
                        <a:t>YAHOO</a:t>
                      </a:r>
                      <a:endParaRPr lang="zh-CN" altLang="en-US" sz="1800">
                        <a:latin typeface="宋体" panose="02010600030101010101" pitchFamily="2" charset="-122"/>
                      </a:endParaRPr>
                    </a:p>
                  </a:txBody>
                  <a:tcPr>
                    <a:lnL w="28575"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spcBef>
                          <a:spcPct val="0"/>
                        </a:spcBef>
                        <a:buClrTx/>
                        <a:buSzTx/>
                        <a:buFontTx/>
                        <a:buNone/>
                      </a:pPr>
                      <a:r>
                        <a:rPr lang="en-US" altLang="zh-CN" sz="1800" err="1">
                          <a:latin typeface="宋体" panose="02010600030101010101" pitchFamily="2" charset="-122"/>
                          <a:hlinkClick r:id="rId4"/>
                        </a:rPr>
                        <a:t>www.yahoo.com.cn</a:t>
                      </a:r>
                      <a:endParaRPr lang="zh-CN" altLang="en-US" sz="1800">
                        <a:latin typeface="宋体" panose="02010600030101010101" pitchFamily="2" charset="-122"/>
                      </a:endParaRPr>
                    </a:p>
                  </a:txBody>
                  <a:tcPr>
                    <a:lnL w="12700"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spcBef>
                          <a:spcPct val="0"/>
                        </a:spcBef>
                        <a:buClrTx/>
                        <a:buSzTx/>
                        <a:buFontTx/>
                        <a:buNone/>
                      </a:pPr>
                      <a:endParaRPr lang="zh-CN" altLang="en-US" sz="1800" dirty="0">
                        <a:latin typeface="宋体" panose="02010600030101010101" pitchFamily="2" charset="-122"/>
                      </a:endParaRPr>
                    </a:p>
                  </a:txBody>
                  <a:tcPr>
                    <a:lnL w="12700" cap="flat" cmpd="sng">
                      <a:solidFill>
                        <a:schemeClr val="tx1"/>
                      </a:solidFill>
                      <a:prstDash val="solid"/>
                      <a:miter/>
                      <a:headEnd type="none" w="med" len="med"/>
                      <a:tailEnd type="none" w="med" len="med"/>
                    </a:lnL>
                    <a:lnR w="28575"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r>
              <a:tr h="508000">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spcBef>
                          <a:spcPct val="0"/>
                        </a:spcBef>
                        <a:buClrTx/>
                        <a:buSzTx/>
                        <a:buFontTx/>
                        <a:buNone/>
                      </a:pPr>
                      <a:r>
                        <a:rPr lang="en-US" altLang="zh-CN" sz="1800" err="1">
                          <a:latin typeface="宋体" panose="02010600030101010101" pitchFamily="2" charset="-122"/>
                        </a:rPr>
                        <a:t>AllTheWeb</a:t>
                      </a:r>
                      <a:endParaRPr lang="zh-CN" altLang="en-US" sz="1800">
                        <a:latin typeface="宋体" panose="02010600030101010101" pitchFamily="2" charset="-122"/>
                      </a:endParaRPr>
                    </a:p>
                  </a:txBody>
                  <a:tcPr>
                    <a:lnL w="28575"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28575" cap="flat" cmpd="sng">
                      <a:solidFill>
                        <a:schemeClr val="tx1"/>
                      </a:solidFill>
                      <a:prstDash val="solid"/>
                      <a:miter/>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spcBef>
                          <a:spcPct val="0"/>
                        </a:spcBef>
                        <a:buClrTx/>
                        <a:buSzTx/>
                        <a:buFontTx/>
                        <a:buNone/>
                      </a:pPr>
                      <a:r>
                        <a:rPr lang="en-US" altLang="zh-CN" sz="1800" err="1">
                          <a:latin typeface="宋体" panose="02010600030101010101" pitchFamily="2" charset="-122"/>
                          <a:hlinkClick r:id="rId5"/>
                        </a:rPr>
                        <a:t>www.alltheweb.com</a:t>
                      </a:r>
                      <a:endParaRPr lang="zh-CN" altLang="en-US" sz="1800">
                        <a:latin typeface="宋体" panose="02010600030101010101" pitchFamily="2" charset="-122"/>
                      </a:endParaRPr>
                    </a:p>
                  </a:txBody>
                  <a:tcPr>
                    <a:lnL w="12700"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28575" cap="flat" cmpd="sng">
                      <a:solidFill>
                        <a:schemeClr val="tx1"/>
                      </a:solidFill>
                      <a:prstDash val="solid"/>
                      <a:miter/>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spcBef>
                          <a:spcPct val="0"/>
                        </a:spcBef>
                        <a:buClrTx/>
                        <a:buSzTx/>
                        <a:buFontTx/>
                        <a:buNone/>
                      </a:pPr>
                      <a:r>
                        <a:rPr lang="en-US" altLang="zh-CN" sz="1800" dirty="0">
                          <a:latin typeface="宋体" panose="02010600030101010101" pitchFamily="2" charset="-122"/>
                        </a:rPr>
                        <a:t>21</a:t>
                      </a:r>
                      <a:r>
                        <a:rPr lang="zh-CN" altLang="en-US" sz="1800" dirty="0">
                          <a:latin typeface="宋体" panose="02010600030101010101" pitchFamily="2" charset="-122"/>
                        </a:rPr>
                        <a:t>亿个网页</a:t>
                      </a:r>
                      <a:endParaRPr lang="zh-CN" altLang="en-US" sz="1800">
                        <a:latin typeface="宋体" panose="02010600030101010101" pitchFamily="2" charset="-122"/>
                      </a:endParaRPr>
                    </a:p>
                  </a:txBody>
                  <a:tcPr>
                    <a:lnL w="12700" cap="flat" cmpd="sng">
                      <a:solidFill>
                        <a:schemeClr val="tx1"/>
                      </a:solidFill>
                      <a:prstDash val="solid"/>
                      <a:miter/>
                      <a:headEnd type="none" w="med" len="med"/>
                      <a:tailEnd type="none" w="med" len="med"/>
                    </a:lnL>
                    <a:lnR w="28575"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28575" cap="flat" cmpd="sng">
                      <a:solidFill>
                        <a:schemeClr val="tx1"/>
                      </a:solidFill>
                      <a:prstDash val="solid"/>
                      <a:miter/>
                      <a:headEnd type="none" w="med" len="med"/>
                      <a:tailEnd type="none" w="med" len="med"/>
                    </a:lnB>
                    <a:lnTlToBr>
                      <a:noFill/>
                    </a:lnTlToBr>
                    <a:lnBlToTr>
                      <a:noFill/>
                    </a:lnBlToTr>
                    <a:noFill/>
                  </a:tcPr>
                </a:tc>
              </a:tr>
            </a:tbl>
          </a:graphicData>
        </a:graphic>
      </p:graphicFrame>
    </p:spTree>
  </p:cSld>
  <p:clrMapOvr>
    <a:masterClrMapping/>
  </p:clrMapOvr>
  <p:transition spd="med"/>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19938" name="标题 1319937"/>
          <p:cNvSpPr>
            <a:spLocks noGrp="1"/>
          </p:cNvSpPr>
          <p:nvPr>
            <p:ph type="title"/>
          </p:nvPr>
        </p:nvSpPr>
        <p:spPr/>
        <p:txBody>
          <a:bodyPr lIns="92075" tIns="46038" rIns="92075" bIns="46038" anchor="t" anchorCtr="1">
            <a:spAutoFit/>
          </a:bodyPr>
          <a:p>
            <a:r>
              <a:rPr lang="zh-CN" altLang="en-US" dirty="0"/>
              <a:t>搜索引擎使用技巧</a:t>
            </a:r>
            <a:endParaRPr lang="zh-CN" altLang="en-US" dirty="0"/>
          </a:p>
        </p:txBody>
      </p:sp>
      <p:graphicFrame>
        <p:nvGraphicFramePr>
          <p:cNvPr id="1319939" name="内容占位符 1319938"/>
          <p:cNvGraphicFramePr/>
          <p:nvPr>
            <p:ph idx="1"/>
          </p:nvPr>
        </p:nvGraphicFramePr>
        <p:xfrm>
          <a:off x="690563" y="1414463"/>
          <a:ext cx="7772400" cy="4371975"/>
        </p:xfrm>
        <a:graphic>
          <a:graphicData uri="http://schemas.openxmlformats.org/drawingml/2006/table">
            <a:tbl>
              <a:tblPr/>
              <a:tblGrid>
                <a:gridCol w="2590800"/>
                <a:gridCol w="2590800"/>
                <a:gridCol w="2590800"/>
              </a:tblGrid>
              <a:tr h="460375">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zh-CN" altLang="en-US" sz="2000" b="0" dirty="0">
                          <a:ea typeface="黑体" panose="02010609060101010101" pitchFamily="2" charset="-122"/>
                        </a:rPr>
                        <a:t>技巧</a:t>
                      </a:r>
                      <a:endParaRPr lang="zh-CN" altLang="en-US" sz="2000" b="0" dirty="0">
                        <a:ea typeface="黑体" panose="02010609060101010101" pitchFamily="2" charset="-122"/>
                      </a:endParaRPr>
                    </a:p>
                  </a:txBody>
                  <a:tcPr>
                    <a:lnL w="28575"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28575"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zh-CN" altLang="en-US" sz="2000" b="0" dirty="0">
                          <a:ea typeface="黑体" panose="02010609060101010101" pitchFamily="2" charset="-122"/>
                        </a:rPr>
                        <a:t>操作</a:t>
                      </a:r>
                      <a:endParaRPr lang="zh-CN" altLang="en-US" sz="2000" b="0" dirty="0">
                        <a:ea typeface="黑体" panose="02010609060101010101" pitchFamily="2" charset="-122"/>
                      </a:endParaRPr>
                    </a:p>
                  </a:txBody>
                  <a:tcPr>
                    <a:lnL w="12700"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28575"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zh-CN" altLang="en-US" sz="2000" b="0" dirty="0">
                          <a:ea typeface="黑体" panose="02010609060101010101" pitchFamily="2" charset="-122"/>
                        </a:rPr>
                        <a:t>举例</a:t>
                      </a:r>
                      <a:endParaRPr lang="zh-CN" altLang="en-US" sz="2000" b="0" dirty="0">
                        <a:ea typeface="黑体" panose="02010609060101010101" pitchFamily="2" charset="-122"/>
                      </a:endParaRPr>
                    </a:p>
                  </a:txBody>
                  <a:tcPr>
                    <a:lnL w="12700" cap="flat" cmpd="sng">
                      <a:solidFill>
                        <a:schemeClr val="tx1"/>
                      </a:solidFill>
                      <a:prstDash val="solid"/>
                      <a:miter/>
                      <a:headEnd type="none" w="med" len="med"/>
                      <a:tailEnd type="none" w="med" len="med"/>
                    </a:lnL>
                    <a:lnR w="28575" cap="flat" cmpd="sng">
                      <a:solidFill>
                        <a:schemeClr val="tx1"/>
                      </a:solidFill>
                      <a:prstDash val="solid"/>
                      <a:miter/>
                      <a:headEnd type="none" w="med" len="med"/>
                      <a:tailEnd type="none" w="med" len="med"/>
                    </a:lnR>
                    <a:lnT w="28575"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r>
              <a:tr h="469900">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zh-CN" altLang="en-US" sz="1600" b="0" dirty="0">
                          <a:latin typeface="宋体" panose="02010600030101010101" pitchFamily="2" charset="-122"/>
                        </a:rPr>
                        <a:t>搜索范围限定在网页标题</a:t>
                      </a:r>
                      <a:endParaRPr lang="zh-CN" altLang="en-US" sz="1600" b="0" dirty="0">
                        <a:latin typeface="宋体" panose="02010600030101010101" pitchFamily="2" charset="-122"/>
                      </a:endParaRPr>
                    </a:p>
                  </a:txBody>
                  <a:tcPr>
                    <a:lnL w="28575"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en-US" altLang="zh-CN" sz="1600" b="0" err="1">
                          <a:latin typeface="宋体" panose="02010600030101010101" pitchFamily="2" charset="-122"/>
                        </a:rPr>
                        <a:t>Intitle</a:t>
                      </a:r>
                      <a:r>
                        <a:rPr lang="zh-CN" altLang="en-US" sz="1600" b="0" dirty="0">
                          <a:latin typeface="宋体" panose="02010600030101010101" pitchFamily="2" charset="-122"/>
                        </a:rPr>
                        <a:t>：</a:t>
                      </a:r>
                      <a:endParaRPr lang="zh-CN" altLang="en-US" sz="1600" b="0" dirty="0">
                        <a:latin typeface="宋体" panose="02010600030101010101" pitchFamily="2" charset="-122"/>
                      </a:endParaRPr>
                    </a:p>
                  </a:txBody>
                  <a:tcPr>
                    <a:lnL w="12700"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en-US" altLang="zh-CN" sz="1600" b="0" err="1">
                          <a:latin typeface="宋体" panose="02010600030101010101" pitchFamily="2" charset="-122"/>
                        </a:rPr>
                        <a:t>Intitle</a:t>
                      </a:r>
                      <a:r>
                        <a:rPr lang="zh-CN" altLang="en-US" sz="1600" b="0" dirty="0">
                          <a:latin typeface="宋体" panose="02010600030101010101" pitchFamily="2" charset="-122"/>
                        </a:rPr>
                        <a:t>：纳米</a:t>
                      </a:r>
                      <a:endParaRPr lang="zh-CN" altLang="en-US" sz="1600" b="0" dirty="0">
                        <a:latin typeface="宋体" panose="02010600030101010101" pitchFamily="2" charset="-122"/>
                      </a:endParaRPr>
                    </a:p>
                  </a:txBody>
                  <a:tcPr>
                    <a:lnL w="12700" cap="flat" cmpd="sng">
                      <a:solidFill>
                        <a:schemeClr val="tx1"/>
                      </a:solidFill>
                      <a:prstDash val="solid"/>
                      <a:miter/>
                      <a:headEnd type="none" w="med" len="med"/>
                      <a:tailEnd type="none" w="med" len="med"/>
                    </a:lnL>
                    <a:lnR w="28575"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r>
              <a:tr h="598488">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zh-CN" altLang="en-US" sz="1600" b="0" dirty="0">
                          <a:latin typeface="宋体" panose="02010600030101010101" pitchFamily="2" charset="-122"/>
                        </a:rPr>
                        <a:t>搜索范围限定在</a:t>
                      </a:r>
                      <a:r>
                        <a:rPr lang="en-US" altLang="zh-CN" sz="1600" b="0" err="1">
                          <a:latin typeface="宋体" panose="02010600030101010101" pitchFamily="2" charset="-122"/>
                        </a:rPr>
                        <a:t>url</a:t>
                      </a:r>
                      <a:r>
                        <a:rPr lang="zh-CN" altLang="en-US" sz="1600" b="0" dirty="0">
                          <a:latin typeface="宋体" panose="02010600030101010101" pitchFamily="2" charset="-122"/>
                        </a:rPr>
                        <a:t>链接中</a:t>
                      </a:r>
                      <a:endParaRPr lang="zh-CN" altLang="en-US" sz="1600" b="0" dirty="0">
                        <a:latin typeface="宋体" panose="02010600030101010101" pitchFamily="2" charset="-122"/>
                      </a:endParaRPr>
                    </a:p>
                  </a:txBody>
                  <a:tcPr>
                    <a:lnL w="28575"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en-US" altLang="zh-CN" sz="1600" b="0" err="1">
                          <a:latin typeface="宋体" panose="02010600030101010101" pitchFamily="2" charset="-122"/>
                        </a:rPr>
                        <a:t>Inurl</a:t>
                      </a:r>
                      <a:r>
                        <a:rPr lang="zh-CN" altLang="en-US" sz="1600" b="0" dirty="0">
                          <a:latin typeface="宋体" panose="02010600030101010101" pitchFamily="2" charset="-122"/>
                        </a:rPr>
                        <a:t>：</a:t>
                      </a:r>
                      <a:endParaRPr lang="zh-CN" altLang="en-US" sz="1600" b="0" dirty="0">
                        <a:latin typeface="宋体" panose="02010600030101010101" pitchFamily="2" charset="-122"/>
                      </a:endParaRPr>
                    </a:p>
                    <a:p>
                      <a:pPr marL="0" lvl="0" indent="0">
                        <a:buNone/>
                      </a:pPr>
                      <a:endParaRPr lang="zh-CN" altLang="en-US" sz="1600" b="0" dirty="0">
                        <a:latin typeface="宋体" panose="02010600030101010101" pitchFamily="2" charset="-122"/>
                      </a:endParaRPr>
                    </a:p>
                  </a:txBody>
                  <a:tcPr>
                    <a:lnL w="12700"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en-US" altLang="zh-CN" sz="1600" b="0" err="1">
                          <a:latin typeface="宋体" panose="02010600030101010101" pitchFamily="2" charset="-122"/>
                        </a:rPr>
                        <a:t>Inurl</a:t>
                      </a:r>
                      <a:r>
                        <a:rPr lang="zh-CN" altLang="en-US" sz="1600" b="0" dirty="0">
                          <a:latin typeface="宋体" panose="02010600030101010101" pitchFamily="2" charset="-122"/>
                        </a:rPr>
                        <a:t>：纳米</a:t>
                      </a:r>
                      <a:endParaRPr lang="zh-CN" altLang="en-US" sz="1600" b="0" dirty="0">
                        <a:latin typeface="宋体" panose="02010600030101010101" pitchFamily="2" charset="-122"/>
                      </a:endParaRPr>
                    </a:p>
                  </a:txBody>
                  <a:tcPr>
                    <a:lnL w="12700" cap="flat" cmpd="sng">
                      <a:solidFill>
                        <a:schemeClr val="tx1"/>
                      </a:solidFill>
                      <a:prstDash val="solid"/>
                      <a:miter/>
                      <a:headEnd type="none" w="med" len="med"/>
                      <a:tailEnd type="none" w="med" len="med"/>
                    </a:lnL>
                    <a:lnR w="28575"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r>
              <a:tr h="393700">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zh-CN" altLang="en-US" sz="1600" b="0" dirty="0">
                          <a:latin typeface="宋体" panose="02010600030101010101" pitchFamily="2" charset="-122"/>
                        </a:rPr>
                        <a:t>精确匹配</a:t>
                      </a:r>
                      <a:endParaRPr lang="zh-CN" altLang="en-US" sz="1600" b="0" dirty="0">
                        <a:latin typeface="宋体" panose="02010600030101010101" pitchFamily="2" charset="-122"/>
                      </a:endParaRPr>
                    </a:p>
                  </a:txBody>
                  <a:tcPr>
                    <a:lnL w="28575"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zh-CN" altLang="en-US" sz="1600" b="0" dirty="0">
                          <a:latin typeface="宋体" panose="02010600030101010101" pitchFamily="2" charset="-122"/>
                        </a:rPr>
                        <a:t>双引号</a:t>
                      </a:r>
                      <a:endParaRPr lang="zh-CN" altLang="en-US" sz="1600" b="0" dirty="0">
                        <a:latin typeface="宋体" panose="02010600030101010101" pitchFamily="2" charset="-122"/>
                      </a:endParaRPr>
                    </a:p>
                  </a:txBody>
                  <a:tcPr>
                    <a:lnL w="12700"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en-US" altLang="zh-CN" sz="1600" b="0" dirty="0">
                          <a:latin typeface="宋体" panose="02010600030101010101" pitchFamily="2" charset="-122"/>
                        </a:rPr>
                        <a:t>“</a:t>
                      </a:r>
                      <a:r>
                        <a:rPr lang="zh-CN" altLang="en-US" sz="1600" b="0" dirty="0">
                          <a:latin typeface="宋体" panose="02010600030101010101" pitchFamily="2" charset="-122"/>
                        </a:rPr>
                        <a:t>纳米技术”</a:t>
                      </a:r>
                      <a:endParaRPr lang="zh-CN" altLang="en-US" sz="1600" b="0" dirty="0">
                        <a:latin typeface="宋体" panose="02010600030101010101" pitchFamily="2" charset="-122"/>
                      </a:endParaRPr>
                    </a:p>
                  </a:txBody>
                  <a:tcPr>
                    <a:lnL w="12700" cap="flat" cmpd="sng">
                      <a:solidFill>
                        <a:schemeClr val="tx1"/>
                      </a:solidFill>
                      <a:prstDash val="solid"/>
                      <a:miter/>
                      <a:headEnd type="none" w="med" len="med"/>
                      <a:tailEnd type="none" w="med" len="med"/>
                    </a:lnL>
                    <a:lnR w="28575"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r>
              <a:tr h="668337">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zh-CN" altLang="en-US" sz="1600" b="0" dirty="0">
                          <a:latin typeface="宋体" panose="02010600030101010101" pitchFamily="2" charset="-122"/>
                        </a:rPr>
                        <a:t>直接阅读搜索引擎保留的文本内容 </a:t>
                      </a:r>
                      <a:endParaRPr lang="zh-CN" altLang="en-US" sz="1600" b="0" dirty="0">
                        <a:latin typeface="宋体" panose="02010600030101010101" pitchFamily="2" charset="-122"/>
                      </a:endParaRPr>
                    </a:p>
                  </a:txBody>
                  <a:tcPr>
                    <a:lnL w="28575"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zh-CN" altLang="en-US" sz="1600" b="0" dirty="0">
                          <a:latin typeface="宋体" panose="02010600030101010101" pitchFamily="2" charset="-122"/>
                        </a:rPr>
                        <a:t>点击“快照”</a:t>
                      </a:r>
                      <a:endParaRPr lang="zh-CN" altLang="en-US" sz="1600" b="0" dirty="0">
                        <a:latin typeface="宋体" panose="02010600030101010101" pitchFamily="2" charset="-122"/>
                      </a:endParaRPr>
                    </a:p>
                  </a:txBody>
                  <a:tcPr>
                    <a:lnL w="12700"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endParaRPr lang="zh-CN" altLang="en-US" sz="1600" b="0" dirty="0">
                        <a:latin typeface="宋体" panose="02010600030101010101" pitchFamily="2" charset="-122"/>
                      </a:endParaRPr>
                    </a:p>
                  </a:txBody>
                  <a:tcPr>
                    <a:lnL w="12700" cap="flat" cmpd="sng">
                      <a:solidFill>
                        <a:schemeClr val="tx1"/>
                      </a:solidFill>
                      <a:prstDash val="solid"/>
                      <a:miter/>
                      <a:headEnd type="none" w="med" len="med"/>
                      <a:tailEnd type="none" w="med" len="med"/>
                    </a:lnL>
                    <a:lnR w="28575"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r>
              <a:tr h="669925">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zh-CN" altLang="en-US" sz="1600" b="0" dirty="0">
                          <a:latin typeface="宋体" panose="02010600030101010101" pitchFamily="2" charset="-122"/>
                        </a:rPr>
                        <a:t>参考别人是怎么搜的，来获得一些启发 </a:t>
                      </a:r>
                      <a:endParaRPr lang="zh-CN" altLang="en-US" sz="1600" b="0" dirty="0">
                        <a:latin typeface="宋体" panose="02010600030101010101" pitchFamily="2" charset="-122"/>
                      </a:endParaRPr>
                    </a:p>
                  </a:txBody>
                  <a:tcPr>
                    <a:lnL w="28575"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zh-CN" altLang="en-US" sz="1600" b="0" dirty="0">
                          <a:latin typeface="宋体" panose="02010600030101010101" pitchFamily="2" charset="-122"/>
                        </a:rPr>
                        <a:t>点击“相关搜索” </a:t>
                      </a:r>
                      <a:endParaRPr lang="zh-CN" altLang="en-US" sz="1600" b="0" dirty="0">
                        <a:latin typeface="宋体" panose="02010600030101010101" pitchFamily="2" charset="-122"/>
                      </a:endParaRPr>
                    </a:p>
                  </a:txBody>
                  <a:tcPr>
                    <a:lnL w="12700"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endParaRPr lang="zh-CN" altLang="en-US" sz="1600" b="0" dirty="0">
                        <a:latin typeface="宋体" panose="02010600030101010101" pitchFamily="2" charset="-122"/>
                      </a:endParaRPr>
                    </a:p>
                  </a:txBody>
                  <a:tcPr>
                    <a:lnL w="12700" cap="flat" cmpd="sng">
                      <a:solidFill>
                        <a:schemeClr val="tx1"/>
                      </a:solidFill>
                      <a:prstDash val="solid"/>
                      <a:miter/>
                      <a:headEnd type="none" w="med" len="med"/>
                      <a:tailEnd type="none" w="med" len="med"/>
                    </a:lnL>
                    <a:lnR w="28575"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r>
              <a:tr h="398463">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zh-CN" altLang="en-US" sz="1600" b="0" dirty="0">
                          <a:latin typeface="宋体" panose="02010600030101010101" pitchFamily="2" charset="-122"/>
                        </a:rPr>
                        <a:t>英汉互译词典 </a:t>
                      </a:r>
                      <a:endParaRPr lang="zh-CN" altLang="en-US" sz="1600" b="0" dirty="0">
                        <a:latin typeface="宋体" panose="02010600030101010101" pitchFamily="2" charset="-122"/>
                      </a:endParaRPr>
                    </a:p>
                  </a:txBody>
                  <a:tcPr>
                    <a:lnL w="28575"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en-US" altLang="zh-CN" sz="1600" b="0" err="1">
                          <a:latin typeface="宋体" panose="02010600030101010101" pitchFamily="2" charset="-122"/>
                          <a:hlinkClick r:id="rId1"/>
                        </a:rPr>
                        <a:t>http://dict.baidu.com</a:t>
                      </a:r>
                      <a:r>
                        <a:rPr lang="en-US" altLang="zh-CN" sz="1600" b="0">
                          <a:latin typeface="宋体" panose="02010600030101010101" pitchFamily="2" charset="-122"/>
                        </a:rPr>
                        <a:t> </a:t>
                      </a:r>
                      <a:endParaRPr lang="zh-CN" altLang="en-US" sz="1600" b="0">
                        <a:latin typeface="宋体" panose="02010600030101010101" pitchFamily="2" charset="-122"/>
                      </a:endParaRPr>
                    </a:p>
                  </a:txBody>
                  <a:tcPr>
                    <a:lnL w="12700"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endParaRPr lang="zh-CN" altLang="en-US" sz="1600" b="0" dirty="0">
                        <a:latin typeface="宋体" panose="02010600030101010101" pitchFamily="2" charset="-122"/>
                      </a:endParaRPr>
                    </a:p>
                  </a:txBody>
                  <a:tcPr>
                    <a:lnL w="12700" cap="flat" cmpd="sng">
                      <a:solidFill>
                        <a:schemeClr val="tx1"/>
                      </a:solidFill>
                      <a:prstDash val="solid"/>
                      <a:miter/>
                      <a:headEnd type="none" w="med" len="med"/>
                      <a:tailEnd type="none" w="med" len="med"/>
                    </a:lnL>
                    <a:lnR w="28575"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12700" cap="flat" cmpd="sng">
                      <a:solidFill>
                        <a:schemeClr val="tx1"/>
                      </a:solidFill>
                      <a:prstDash val="solid"/>
                      <a:miter/>
                      <a:headEnd type="none" w="med" len="med"/>
                      <a:tailEnd type="none" w="med" len="med"/>
                    </a:lnB>
                    <a:lnTlToBr>
                      <a:noFill/>
                    </a:lnTlToBr>
                    <a:lnBlToTr>
                      <a:noFill/>
                    </a:lnBlToTr>
                    <a:noFill/>
                  </a:tcPr>
                </a:tc>
              </a:tr>
              <a:tr h="712787">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zh-CN" altLang="en-US" sz="1600" b="0" dirty="0">
                          <a:latin typeface="宋体" panose="02010600030101010101" pitchFamily="2" charset="-122"/>
                        </a:rPr>
                        <a:t>度量衡转换 </a:t>
                      </a:r>
                      <a:endParaRPr lang="zh-CN" altLang="en-US" sz="1600" b="0" dirty="0">
                        <a:latin typeface="宋体" panose="02010600030101010101" pitchFamily="2" charset="-122"/>
                      </a:endParaRPr>
                    </a:p>
                  </a:txBody>
                  <a:tcPr>
                    <a:lnL w="28575"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28575" cap="flat" cmpd="sng">
                      <a:solidFill>
                        <a:schemeClr val="tx1"/>
                      </a:solidFill>
                      <a:prstDash val="solid"/>
                      <a:miter/>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zh-CN" altLang="en-US" sz="1600" b="0" dirty="0">
                          <a:latin typeface="宋体" panose="02010600030101010101" pitchFamily="2" charset="-122"/>
                        </a:rPr>
                        <a:t>换算数量换算前单位＝？换算后单位 </a:t>
                      </a:r>
                      <a:endParaRPr lang="zh-CN" altLang="en-US" sz="1600" b="0" dirty="0">
                        <a:latin typeface="宋体" panose="02010600030101010101" pitchFamily="2" charset="-122"/>
                      </a:endParaRPr>
                    </a:p>
                  </a:txBody>
                  <a:tcPr>
                    <a:lnL w="12700" cap="flat" cmpd="sng">
                      <a:solidFill>
                        <a:schemeClr val="tx1"/>
                      </a:solidFill>
                      <a:prstDash val="solid"/>
                      <a:miter/>
                      <a:headEnd type="none" w="med" len="med"/>
                      <a:tailEnd type="none" w="med" len="med"/>
                    </a:lnL>
                    <a:lnR w="12700"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28575" cap="flat" cmpd="sng">
                      <a:solidFill>
                        <a:schemeClr val="tx1"/>
                      </a:solidFill>
                      <a:prstDash val="solid"/>
                      <a:miter/>
                      <a:headEnd type="none" w="med" len="med"/>
                      <a:tailEnd type="none" w="med" len="med"/>
                    </a:lnB>
                    <a:lnTlToBr>
                      <a:noFill/>
                    </a:lnTlToBr>
                    <a:lnBlToTr>
                      <a:noFill/>
                    </a:lnBlToTr>
                    <a:noFill/>
                  </a:tcPr>
                </a:tc>
                <a:tc>
                  <a:txBody>
                    <a:bodyPr/>
                    <a:lstStyle>
                      <a:lvl1pPr marL="565150" lvl="0" indent="-56515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u"/>
                        <a:defRPr sz="2800" b="1"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1pPr>
                      <a:lvl2pPr marL="970280" lvl="1" indent="-29083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4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2pPr>
                      <a:lvl3pPr marL="1411605" lvl="2" indent="-32702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3pPr>
                      <a:lvl4pPr marL="1870075" lvl="3" indent="-344170"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4pPr>
                      <a:lvl5pPr marL="2292350" lvl="4" indent="-307975" algn="l" defTabSz="914400" rtl="0" eaLnBrk="1" fontAlgn="base" latinLnBrk="0" hangingPunct="1">
                        <a:lnSpc>
                          <a:spcPct val="89000"/>
                        </a:lnSpc>
                        <a:spcBef>
                          <a:spcPct val="30000"/>
                        </a:spcBef>
                        <a:spcAft>
                          <a:spcPct val="0"/>
                        </a:spcAft>
                        <a:buClr>
                          <a:schemeClr val="tx2"/>
                        </a:buClr>
                        <a:buSzPct val="75000"/>
                        <a:buFont typeface="Wingdings" panose="05000000000000000000" pitchFamily="2" charset="2"/>
                        <a:buChar char="Ø"/>
                        <a:defRPr sz="2000" b="1" i="0" u="none" kern="1200" baseline="0">
                          <a:solidFill>
                            <a:schemeClr val="tx1"/>
                          </a:solidFill>
                          <a:effectLst>
                            <a:outerShdw blurRad="38100" dist="38100" dir="2700000">
                              <a:srgbClr val="000000"/>
                            </a:outerShdw>
                          </a:effectLst>
                          <a:latin typeface="Times New Roman" panose="02020603050405020304" pitchFamily="18" charset="0"/>
                          <a:ea typeface="宋体" panose="02010600030101010101" pitchFamily="2" charset="-122"/>
                        </a:defRPr>
                      </a:lvl5pPr>
                    </a:lstStyle>
                    <a:p>
                      <a:pPr marL="0" lvl="0" indent="0">
                        <a:buNone/>
                      </a:pPr>
                      <a:r>
                        <a:rPr lang="en-US" altLang="zh-CN" sz="1600" b="0" dirty="0">
                          <a:latin typeface="宋体" panose="02010600030101010101" pitchFamily="2" charset="-122"/>
                          <a:hlinkClick r:id="rId2"/>
                        </a:rPr>
                        <a:t>-5</a:t>
                      </a:r>
                      <a:r>
                        <a:rPr lang="zh-CN" altLang="en-US" sz="1600" b="0" dirty="0">
                          <a:latin typeface="宋体" panose="02010600030101010101" pitchFamily="2" charset="-122"/>
                          <a:hlinkClick r:id="rId2"/>
                        </a:rPr>
                        <a:t>摄氏度</a:t>
                      </a:r>
                      <a:r>
                        <a:rPr lang="en-US" altLang="zh-CN" sz="1600" b="0" dirty="0">
                          <a:latin typeface="宋体" panose="02010600030101010101" pitchFamily="2" charset="-122"/>
                          <a:hlinkClick r:id="rId2"/>
                        </a:rPr>
                        <a:t>=?</a:t>
                      </a:r>
                      <a:r>
                        <a:rPr lang="zh-CN" altLang="en-US" sz="1600" b="0" dirty="0">
                          <a:latin typeface="宋体" panose="02010600030101010101" pitchFamily="2" charset="-122"/>
                          <a:hlinkClick r:id="rId2"/>
                        </a:rPr>
                        <a:t>华氏度</a:t>
                      </a:r>
                      <a:r>
                        <a:rPr lang="zh-CN" altLang="en-US" sz="1600" b="0" dirty="0">
                          <a:latin typeface="宋体" panose="02010600030101010101" pitchFamily="2" charset="-122"/>
                        </a:rPr>
                        <a:t> </a:t>
                      </a:r>
                      <a:endParaRPr lang="zh-CN" altLang="en-US" sz="1600" b="0" dirty="0">
                        <a:latin typeface="宋体" panose="02010600030101010101" pitchFamily="2" charset="-122"/>
                      </a:endParaRPr>
                    </a:p>
                  </a:txBody>
                  <a:tcPr>
                    <a:lnL w="12700" cap="flat" cmpd="sng">
                      <a:solidFill>
                        <a:schemeClr val="tx1"/>
                      </a:solidFill>
                      <a:prstDash val="solid"/>
                      <a:miter/>
                      <a:headEnd type="none" w="med" len="med"/>
                      <a:tailEnd type="none" w="med" len="med"/>
                    </a:lnL>
                    <a:lnR w="28575" cap="flat" cmpd="sng">
                      <a:solidFill>
                        <a:schemeClr val="tx1"/>
                      </a:solidFill>
                      <a:prstDash val="solid"/>
                      <a:miter/>
                      <a:headEnd type="none" w="med" len="med"/>
                      <a:tailEnd type="none" w="med" len="med"/>
                    </a:lnR>
                    <a:lnT w="12700" cap="flat" cmpd="sng">
                      <a:solidFill>
                        <a:schemeClr val="tx1"/>
                      </a:solidFill>
                      <a:prstDash val="solid"/>
                      <a:miter/>
                      <a:headEnd type="none" w="med" len="med"/>
                      <a:tailEnd type="none" w="med" len="med"/>
                    </a:lnT>
                    <a:lnB w="28575" cap="flat" cmpd="sng">
                      <a:solidFill>
                        <a:schemeClr val="tx1"/>
                      </a:solidFill>
                      <a:prstDash val="solid"/>
                      <a:miter/>
                      <a:headEnd type="none" w="med" len="med"/>
                      <a:tailEnd type="none" w="med" len="med"/>
                    </a:lnB>
                    <a:lnTlToBr>
                      <a:noFill/>
                    </a:lnTlToBr>
                    <a:lnBlToTr>
                      <a:noFill/>
                    </a:lnBlToTr>
                    <a:noFill/>
                  </a:tcPr>
                </a:tc>
              </a:tr>
            </a:tbl>
          </a:graphicData>
        </a:graphic>
      </p:graphicFrame>
    </p:spTree>
  </p:cSld>
  <p:clrMapOvr>
    <a:masterClrMapping/>
  </p:clrMapOvr>
  <p:transition spd="med"/>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84098" name="标题 1284097"/>
          <p:cNvSpPr>
            <a:spLocks noGrp="1"/>
          </p:cNvSpPr>
          <p:nvPr>
            <p:ph type="title"/>
          </p:nvPr>
        </p:nvSpPr>
        <p:spPr/>
        <p:txBody>
          <a:bodyPr lIns="92075" tIns="46038" rIns="92075" bIns="46038" anchor="t" anchorCtr="1">
            <a:spAutoFit/>
          </a:bodyPr>
          <a:p>
            <a:r>
              <a:rPr lang="en-US" altLang="zh-CN"/>
              <a:t>1. </a:t>
            </a:r>
            <a:r>
              <a:rPr lang="en-US" altLang="zh-CN" sz="4400"/>
              <a:t>Google</a:t>
            </a:r>
            <a:endParaRPr lang="en-US" altLang="zh-CN" sz="4400"/>
          </a:p>
        </p:txBody>
      </p:sp>
      <p:sp>
        <p:nvSpPr>
          <p:cNvPr id="1284099" name="文本占位符 1284098"/>
          <p:cNvSpPr>
            <a:spLocks noGrp="1"/>
          </p:cNvSpPr>
          <p:nvPr>
            <p:ph type="body" idx="1"/>
          </p:nvPr>
        </p:nvSpPr>
        <p:spPr>
          <a:xfrm>
            <a:off x="179388" y="1412875"/>
            <a:ext cx="8569325" cy="5099050"/>
          </a:xfrm>
        </p:spPr>
        <p:txBody>
          <a:bodyPr lIns="92075" tIns="46038" rIns="92075" bIns="46038" anchor="t" anchorCtr="1">
            <a:spAutoFit/>
          </a:bodyPr>
          <a:p>
            <a:pPr lvl="1">
              <a:lnSpc>
                <a:spcPct val="120000"/>
              </a:lnSpc>
            </a:pPr>
            <a:r>
              <a:rPr lang="zh-CN" altLang="en-US" sz="2400" dirty="0"/>
              <a:t>基本检索：（布尔检索功能）</a:t>
            </a:r>
            <a:endParaRPr lang="zh-CN" altLang="en-US" sz="2400" dirty="0"/>
          </a:p>
          <a:p>
            <a:pPr lvl="2">
              <a:lnSpc>
                <a:spcPct val="120000"/>
              </a:lnSpc>
            </a:pPr>
            <a:r>
              <a:rPr lang="zh-CN" altLang="en-US" sz="2000" dirty="0">
                <a:latin typeface="楷体_GB2312" pitchFamily="49" charset="-122"/>
              </a:rPr>
              <a:t>逻辑“与”：检索框中的两个关键词之间用空格隔开则默认为是“</a:t>
            </a:r>
            <a:r>
              <a:rPr lang="en-US" altLang="zh-CN" sz="2000" dirty="0">
                <a:latin typeface="楷体_GB2312" pitchFamily="49" charset="-122"/>
              </a:rPr>
              <a:t>AND”(“</a:t>
            </a:r>
            <a:r>
              <a:rPr lang="zh-CN" altLang="en-US" sz="2000" dirty="0">
                <a:latin typeface="楷体_GB2312" pitchFamily="49" charset="-122"/>
              </a:rPr>
              <a:t>与”运算</a:t>
            </a:r>
            <a:r>
              <a:rPr lang="en-US" altLang="zh-CN" sz="2000" dirty="0">
                <a:latin typeface="楷体_GB2312" pitchFamily="49" charset="-122"/>
              </a:rPr>
              <a:t>)</a:t>
            </a:r>
            <a:r>
              <a:rPr lang="zh-CN" altLang="en-US" sz="2000" dirty="0">
                <a:latin typeface="楷体_GB2312" pitchFamily="49" charset="-122"/>
              </a:rPr>
              <a:t>连接。</a:t>
            </a:r>
            <a:endParaRPr lang="zh-CN" altLang="en-US" sz="2000" dirty="0">
              <a:latin typeface="楷体_GB2312" pitchFamily="49" charset="-122"/>
            </a:endParaRPr>
          </a:p>
          <a:p>
            <a:pPr lvl="2">
              <a:lnSpc>
                <a:spcPct val="120000"/>
              </a:lnSpc>
            </a:pPr>
            <a:r>
              <a:rPr lang="zh-CN" altLang="en-US" sz="2000" dirty="0">
                <a:latin typeface="楷体_GB2312" pitchFamily="49" charset="-122"/>
              </a:rPr>
              <a:t>逻辑“非”：用“</a:t>
            </a:r>
            <a:r>
              <a:rPr lang="en-US" altLang="zh-CN" sz="2000">
                <a:latin typeface="Verdana" panose="020B0604030504040204" pitchFamily="34" charset="0"/>
              </a:rPr>
              <a:t>—</a:t>
            </a:r>
            <a:r>
              <a:rPr lang="en-US" altLang="zh-CN" sz="2000" dirty="0">
                <a:latin typeface="楷体_GB2312" pitchFamily="49" charset="-122"/>
              </a:rPr>
              <a:t>”(</a:t>
            </a:r>
            <a:r>
              <a:rPr lang="zh-CN" altLang="en-US" sz="2000" dirty="0">
                <a:latin typeface="楷体_GB2312" pitchFamily="49" charset="-122"/>
              </a:rPr>
              <a:t>减号</a:t>
            </a:r>
            <a:r>
              <a:rPr lang="en-US" altLang="zh-CN" sz="2000" dirty="0">
                <a:latin typeface="楷体_GB2312" pitchFamily="49" charset="-122"/>
              </a:rPr>
              <a:t>)</a:t>
            </a:r>
            <a:r>
              <a:rPr lang="zh-CN" altLang="en-US" sz="2000" dirty="0">
                <a:latin typeface="楷体_GB2312" pitchFamily="49" charset="-122"/>
              </a:rPr>
              <a:t>表示</a:t>
            </a:r>
            <a:r>
              <a:rPr lang="en-US" altLang="zh-CN" sz="2000" dirty="0">
                <a:latin typeface="楷体_GB2312" pitchFamily="49" charset="-122"/>
              </a:rPr>
              <a:t>,</a:t>
            </a:r>
            <a:r>
              <a:rPr lang="zh-CN" altLang="en-US" sz="2000" dirty="0">
                <a:latin typeface="楷体_GB2312" pitchFamily="49" charset="-122"/>
              </a:rPr>
              <a:t>同时要求在减号前保留一个空格。</a:t>
            </a:r>
            <a:endParaRPr lang="zh-CN" altLang="en-US" sz="2000" dirty="0">
              <a:latin typeface="楷体_GB2312" pitchFamily="49" charset="-122"/>
            </a:endParaRPr>
          </a:p>
          <a:p>
            <a:pPr lvl="2">
              <a:lnSpc>
                <a:spcPct val="120000"/>
              </a:lnSpc>
            </a:pPr>
            <a:r>
              <a:rPr lang="zh-CN" altLang="en-US" sz="2000" dirty="0">
                <a:latin typeface="楷体_GB2312" pitchFamily="49" charset="-122"/>
              </a:rPr>
              <a:t>逻辑“或”：用“</a:t>
            </a:r>
            <a:r>
              <a:rPr lang="en-US" altLang="zh-CN" sz="2000" dirty="0">
                <a:latin typeface="楷体_GB2312" pitchFamily="49" charset="-122"/>
              </a:rPr>
              <a:t>OR”</a:t>
            </a:r>
            <a:r>
              <a:rPr lang="zh-CN" altLang="en-US" sz="2000" dirty="0">
                <a:latin typeface="楷体_GB2312" pitchFamily="49" charset="-122"/>
              </a:rPr>
              <a:t>表示。</a:t>
            </a:r>
            <a:endParaRPr lang="zh-CN" altLang="en-US" sz="2000" dirty="0">
              <a:latin typeface="楷体_GB2312" pitchFamily="49" charset="-122"/>
            </a:endParaRPr>
          </a:p>
          <a:p>
            <a:pPr lvl="2">
              <a:lnSpc>
                <a:spcPct val="120000"/>
              </a:lnSpc>
            </a:pPr>
            <a:r>
              <a:rPr lang="zh-CN" altLang="en-US" sz="2000" dirty="0">
                <a:latin typeface="楷体_GB2312" pitchFamily="49" charset="-122"/>
              </a:rPr>
              <a:t>双引号、连字号、斜线、问号、等号、省略号都可以作为短语的连接符号查找名言或专有名词。</a:t>
            </a:r>
            <a:endParaRPr lang="zh-CN" altLang="en-US" sz="2000" dirty="0">
              <a:latin typeface="楷体_GB2312" pitchFamily="49" charset="-122"/>
            </a:endParaRPr>
          </a:p>
          <a:p>
            <a:pPr lvl="2">
              <a:lnSpc>
                <a:spcPct val="120000"/>
              </a:lnSpc>
            </a:pPr>
            <a:r>
              <a:rPr lang="zh-CN" altLang="en-US" sz="2000" dirty="0">
                <a:latin typeface="楷体_GB2312" pitchFamily="49" charset="-122"/>
              </a:rPr>
              <a:t>指定网域：利用</a:t>
            </a:r>
            <a:r>
              <a:rPr lang="en-US" altLang="zh-CN" sz="2000" err="1">
                <a:latin typeface="楷体_GB2312" pitchFamily="49" charset="-122"/>
              </a:rPr>
              <a:t>site:xxxx.com</a:t>
            </a:r>
            <a:r>
              <a:rPr lang="zh-CN" altLang="en-US" sz="2000" dirty="0">
                <a:latin typeface="楷体_GB2312" pitchFamily="49" charset="-122"/>
              </a:rPr>
              <a:t>可以在某个特定的网站或域中进行搜索。</a:t>
            </a:r>
            <a:endParaRPr lang="zh-CN" altLang="en-US" sz="2000" dirty="0">
              <a:latin typeface="楷体_GB2312" pitchFamily="49" charset="-122"/>
            </a:endParaRPr>
          </a:p>
          <a:p>
            <a:pPr lvl="2">
              <a:lnSpc>
                <a:spcPct val="120000"/>
              </a:lnSpc>
            </a:pPr>
            <a:r>
              <a:rPr lang="zh-CN" altLang="en-US" sz="2000" dirty="0">
                <a:latin typeface="楷体_GB2312" pitchFamily="49" charset="-122"/>
              </a:rPr>
              <a:t>指定文件类型：</a:t>
            </a:r>
            <a:r>
              <a:rPr lang="en-US" altLang="zh-CN" sz="2000" err="1">
                <a:latin typeface="楷体_GB2312" pitchFamily="49" charset="-122"/>
              </a:rPr>
              <a:t>filetype</a:t>
            </a:r>
            <a:r>
              <a:rPr lang="en-US" altLang="zh-CN" sz="2000" dirty="0">
                <a:latin typeface="楷体_GB2312" pitchFamily="49" charset="-122"/>
              </a:rPr>
              <a:t>:</a:t>
            </a:r>
            <a:r>
              <a:rPr lang="zh-CN" altLang="en-US" sz="2000" dirty="0">
                <a:latin typeface="楷体_GB2312" pitchFamily="49" charset="-122"/>
              </a:rPr>
              <a:t>文件类型，可以在一类文件中进行搜索，比如，</a:t>
            </a:r>
            <a:r>
              <a:rPr lang="en-US" altLang="zh-CN" sz="2000" err="1">
                <a:latin typeface="楷体_GB2312" pitchFamily="49" charset="-122"/>
              </a:rPr>
              <a:t>filetype:pdf, filetype:ppt</a:t>
            </a:r>
            <a:r>
              <a:rPr lang="zh-CN" altLang="en-US" sz="2000" dirty="0">
                <a:latin typeface="楷体_GB2312" pitchFamily="49" charset="-122"/>
              </a:rPr>
              <a:t>等。</a:t>
            </a:r>
            <a:endParaRPr lang="zh-CN" altLang="en-US" sz="2000" dirty="0">
              <a:latin typeface="楷体_GB2312" pitchFamily="49" charset="-122"/>
            </a:endParaRPr>
          </a:p>
        </p:txBody>
      </p:sp>
    </p:spTree>
  </p:cSld>
  <p:clrMapOvr>
    <a:masterClrMapping/>
  </p:clrMapOvr>
  <p:transition>
    <p:wheel spokes="8"/>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85122" name="标题 1285121"/>
          <p:cNvSpPr>
            <a:spLocks noGrp="1"/>
          </p:cNvSpPr>
          <p:nvPr>
            <p:ph type="title"/>
          </p:nvPr>
        </p:nvSpPr>
        <p:spPr/>
        <p:txBody>
          <a:bodyPr lIns="92075" tIns="46038" rIns="92075" bIns="46038" anchor="t" anchorCtr="1">
            <a:spAutoFit/>
          </a:bodyPr>
          <a:p>
            <a:r>
              <a:rPr lang="zh-CN" altLang="en-US" dirty="0"/>
              <a:t>搜索引擎及举要</a:t>
            </a:r>
            <a:endParaRPr lang="zh-CN" altLang="en-US" dirty="0"/>
          </a:p>
        </p:txBody>
      </p:sp>
      <p:sp>
        <p:nvSpPr>
          <p:cNvPr id="1285123" name="文本占位符 1285122"/>
          <p:cNvSpPr>
            <a:spLocks noGrp="1"/>
          </p:cNvSpPr>
          <p:nvPr>
            <p:ph type="body" idx="1"/>
          </p:nvPr>
        </p:nvSpPr>
        <p:spPr>
          <a:xfrm>
            <a:off x="179388" y="1844675"/>
            <a:ext cx="8569325" cy="785813"/>
          </a:xfrm>
        </p:spPr>
        <p:txBody>
          <a:bodyPr lIns="92075" tIns="46038" rIns="92075" bIns="46038" anchor="t" anchorCtr="1">
            <a:spAutoFit/>
          </a:bodyPr>
          <a:p>
            <a:pPr>
              <a:lnSpc>
                <a:spcPct val="80000"/>
              </a:lnSpc>
            </a:pPr>
            <a:r>
              <a:rPr lang="en-US" altLang="zh-CN" sz="2400"/>
              <a:t>Google</a:t>
            </a:r>
            <a:endParaRPr lang="en-US" altLang="zh-CN" sz="2400"/>
          </a:p>
          <a:p>
            <a:pPr>
              <a:lnSpc>
                <a:spcPct val="80000"/>
              </a:lnSpc>
            </a:pPr>
            <a:endParaRPr lang="en-US" altLang="zh-CN" sz="2400"/>
          </a:p>
        </p:txBody>
      </p:sp>
      <p:pic>
        <p:nvPicPr>
          <p:cNvPr id="1285124" name="图片 1285123"/>
          <p:cNvPicPr>
            <a:picLocks noChangeAspect="1"/>
          </p:cNvPicPr>
          <p:nvPr/>
        </p:nvPicPr>
        <p:blipFill>
          <a:blip r:embed="rId1"/>
          <a:stretch>
            <a:fillRect/>
          </a:stretch>
        </p:blipFill>
        <p:spPr>
          <a:xfrm>
            <a:off x="0" y="2278063"/>
            <a:ext cx="9144000" cy="4822825"/>
          </a:xfrm>
          <a:prstGeom prst="rect">
            <a:avLst/>
          </a:prstGeom>
          <a:noFill/>
          <a:ln w="9525">
            <a:noFill/>
          </a:ln>
        </p:spPr>
      </p:pic>
      <p:sp>
        <p:nvSpPr>
          <p:cNvPr id="1285125" name="文本框 1285124"/>
          <p:cNvSpPr txBox="1"/>
          <p:nvPr/>
        </p:nvSpPr>
        <p:spPr>
          <a:xfrm>
            <a:off x="5580063" y="4508500"/>
            <a:ext cx="2057400" cy="528638"/>
          </a:xfrm>
          <a:prstGeom prst="rect">
            <a:avLst/>
          </a:prstGeom>
          <a:solidFill>
            <a:srgbClr val="CC99FF"/>
          </a:solidFill>
          <a:ln w="9525" cap="flat" cmpd="sng">
            <a:solidFill>
              <a:schemeClr val="tx1"/>
            </a:solidFill>
            <a:prstDash val="solid"/>
            <a:miter/>
            <a:headEnd type="none" w="med" len="med"/>
            <a:tailEnd type="none" w="med" len="med"/>
          </a:ln>
        </p:spPr>
        <p:txBody>
          <a:bodyPr>
            <a:spAutoFit/>
          </a:bodyPr>
          <a:p>
            <a:pPr>
              <a:spcBef>
                <a:spcPct val="50000"/>
              </a:spcBef>
            </a:pPr>
            <a:r>
              <a:rPr lang="zh-CN" altLang="en-US" b="0" dirty="0">
                <a:solidFill>
                  <a:schemeClr val="bg2"/>
                </a:solidFill>
                <a:latin typeface="Arial" panose="020B0604020202020204" pitchFamily="34" charset="0"/>
                <a:ea typeface="楷体_GB2312" pitchFamily="49" charset="-122"/>
              </a:rPr>
              <a:t>逻辑与功能</a:t>
            </a:r>
            <a:endParaRPr lang="zh-CN" altLang="en-US" b="0" dirty="0">
              <a:solidFill>
                <a:schemeClr val="bg2"/>
              </a:solidFill>
              <a:latin typeface="Arial" panose="020B0604020202020204" pitchFamily="34" charset="0"/>
              <a:ea typeface="楷体_GB2312" pitchFamily="49" charset="-122"/>
            </a:endParaRP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85125"/>
                                        </p:tgtEl>
                                        <p:attrNameLst>
                                          <p:attrName>style.visibility</p:attrName>
                                        </p:attrNameLst>
                                      </p:cBhvr>
                                      <p:to>
                                        <p:strVal val="visible"/>
                                      </p:to>
                                    </p:set>
                                    <p:animEffect transition="in" filter="blinds(horizontal)">
                                      <p:cBhvr>
                                        <p:cTn id="7" dur="500"/>
                                        <p:tgtEl>
                                          <p:spTgt spid="12851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5125"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86146" name="标题 1286145"/>
          <p:cNvSpPr>
            <a:spLocks noGrp="1"/>
          </p:cNvSpPr>
          <p:nvPr>
            <p:ph type="title"/>
          </p:nvPr>
        </p:nvSpPr>
        <p:spPr/>
        <p:txBody>
          <a:bodyPr lIns="92075" tIns="46038" rIns="92075" bIns="46038" anchor="t" anchorCtr="1">
            <a:spAutoFit/>
          </a:bodyPr>
          <a:p>
            <a:r>
              <a:rPr lang="zh-CN" altLang="en-US" dirty="0"/>
              <a:t>搜索引擎及举要</a:t>
            </a:r>
            <a:endParaRPr lang="zh-CN" altLang="en-US" dirty="0"/>
          </a:p>
        </p:txBody>
      </p:sp>
      <p:sp>
        <p:nvSpPr>
          <p:cNvPr id="1286147" name="文本占位符 1286146"/>
          <p:cNvSpPr>
            <a:spLocks noGrp="1"/>
          </p:cNvSpPr>
          <p:nvPr>
            <p:ph type="body" idx="1"/>
          </p:nvPr>
        </p:nvSpPr>
        <p:spPr>
          <a:xfrm>
            <a:off x="179388" y="1844675"/>
            <a:ext cx="8569325" cy="785813"/>
          </a:xfrm>
        </p:spPr>
        <p:txBody>
          <a:bodyPr lIns="92075" tIns="46038" rIns="92075" bIns="46038" anchor="t" anchorCtr="1">
            <a:spAutoFit/>
          </a:bodyPr>
          <a:p>
            <a:pPr>
              <a:lnSpc>
                <a:spcPct val="80000"/>
              </a:lnSpc>
            </a:pPr>
            <a:r>
              <a:rPr lang="en-US" altLang="zh-CN" sz="2400"/>
              <a:t>Google</a:t>
            </a:r>
            <a:endParaRPr lang="en-US" altLang="zh-CN" sz="2400"/>
          </a:p>
          <a:p>
            <a:pPr>
              <a:lnSpc>
                <a:spcPct val="80000"/>
              </a:lnSpc>
            </a:pPr>
            <a:endParaRPr lang="en-US" altLang="zh-CN" sz="2400"/>
          </a:p>
        </p:txBody>
      </p:sp>
      <p:pic>
        <p:nvPicPr>
          <p:cNvPr id="1286148" name="图片 1286147"/>
          <p:cNvPicPr>
            <a:picLocks noChangeAspect="1"/>
          </p:cNvPicPr>
          <p:nvPr/>
        </p:nvPicPr>
        <p:blipFill>
          <a:blip r:embed="rId1"/>
          <a:stretch>
            <a:fillRect/>
          </a:stretch>
        </p:blipFill>
        <p:spPr>
          <a:xfrm>
            <a:off x="0" y="2276475"/>
            <a:ext cx="9753600" cy="5084763"/>
          </a:xfrm>
          <a:prstGeom prst="rect">
            <a:avLst/>
          </a:prstGeom>
          <a:noFill/>
          <a:ln w="9525">
            <a:noFill/>
          </a:ln>
        </p:spPr>
      </p:pic>
      <p:sp>
        <p:nvSpPr>
          <p:cNvPr id="1286149" name="文本框 1286148"/>
          <p:cNvSpPr txBox="1"/>
          <p:nvPr/>
        </p:nvSpPr>
        <p:spPr>
          <a:xfrm>
            <a:off x="5651500" y="4581525"/>
            <a:ext cx="1981200" cy="528638"/>
          </a:xfrm>
          <a:prstGeom prst="rect">
            <a:avLst/>
          </a:prstGeom>
          <a:solidFill>
            <a:srgbClr val="CC99FF"/>
          </a:solidFill>
          <a:ln w="9525" cap="flat" cmpd="sng">
            <a:solidFill>
              <a:schemeClr val="tx1"/>
            </a:solidFill>
            <a:prstDash val="solid"/>
            <a:miter/>
            <a:headEnd type="none" w="med" len="med"/>
            <a:tailEnd type="none" w="med" len="med"/>
          </a:ln>
        </p:spPr>
        <p:txBody>
          <a:bodyPr>
            <a:spAutoFit/>
          </a:bodyPr>
          <a:p>
            <a:pPr>
              <a:spcBef>
                <a:spcPct val="50000"/>
              </a:spcBef>
            </a:pPr>
            <a:r>
              <a:rPr lang="zh-CN" altLang="en-US" b="0" dirty="0">
                <a:solidFill>
                  <a:schemeClr val="bg2"/>
                </a:solidFill>
                <a:latin typeface="Arial" panose="020B0604020202020204" pitchFamily="34" charset="0"/>
                <a:ea typeface="楷体_GB2312" pitchFamily="49" charset="-122"/>
              </a:rPr>
              <a:t>逻辑或功能</a:t>
            </a:r>
            <a:endParaRPr lang="zh-CN" altLang="en-US" b="0" dirty="0">
              <a:solidFill>
                <a:schemeClr val="bg2"/>
              </a:solidFill>
              <a:latin typeface="Arial" panose="020B0604020202020204" pitchFamily="34" charset="0"/>
              <a:ea typeface="楷体_GB2312" pitchFamily="49" charset="-122"/>
            </a:endParaRP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86149"/>
                                        </p:tgtEl>
                                        <p:attrNameLst>
                                          <p:attrName>style.visibility</p:attrName>
                                        </p:attrNameLst>
                                      </p:cBhvr>
                                      <p:to>
                                        <p:strVal val="visible"/>
                                      </p:to>
                                    </p:set>
                                    <p:animEffect transition="in" filter="checkerboard(across)">
                                      <p:cBhvr>
                                        <p:cTn id="7" dur="500"/>
                                        <p:tgtEl>
                                          <p:spTgt spid="12861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6149"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87170" name="标题 1287169"/>
          <p:cNvSpPr>
            <a:spLocks noGrp="1"/>
          </p:cNvSpPr>
          <p:nvPr>
            <p:ph type="title"/>
          </p:nvPr>
        </p:nvSpPr>
        <p:spPr/>
        <p:txBody>
          <a:bodyPr lIns="92075" tIns="46038" rIns="92075" bIns="46038" anchor="t" anchorCtr="1">
            <a:spAutoFit/>
          </a:bodyPr>
          <a:p>
            <a:r>
              <a:rPr lang="zh-CN" altLang="en-US" dirty="0"/>
              <a:t>搜索引擎及举要</a:t>
            </a:r>
            <a:endParaRPr lang="zh-CN" altLang="en-US" dirty="0"/>
          </a:p>
        </p:txBody>
      </p:sp>
      <p:sp>
        <p:nvSpPr>
          <p:cNvPr id="1287171" name="文本占位符 1287170"/>
          <p:cNvSpPr>
            <a:spLocks noGrp="1"/>
          </p:cNvSpPr>
          <p:nvPr>
            <p:ph type="body" idx="1"/>
          </p:nvPr>
        </p:nvSpPr>
        <p:spPr>
          <a:xfrm>
            <a:off x="179388" y="1844675"/>
            <a:ext cx="8569325" cy="785813"/>
          </a:xfrm>
        </p:spPr>
        <p:txBody>
          <a:bodyPr lIns="92075" tIns="46038" rIns="92075" bIns="46038" anchor="t" anchorCtr="1">
            <a:spAutoFit/>
          </a:bodyPr>
          <a:p>
            <a:pPr>
              <a:lnSpc>
                <a:spcPct val="80000"/>
              </a:lnSpc>
            </a:pPr>
            <a:r>
              <a:rPr lang="en-US" altLang="zh-CN" sz="2400"/>
              <a:t>Google</a:t>
            </a:r>
            <a:endParaRPr lang="en-US" altLang="zh-CN" sz="2400"/>
          </a:p>
          <a:p>
            <a:pPr>
              <a:lnSpc>
                <a:spcPct val="80000"/>
              </a:lnSpc>
            </a:pPr>
            <a:endParaRPr lang="en-US" altLang="zh-CN" sz="2400"/>
          </a:p>
        </p:txBody>
      </p:sp>
      <p:pic>
        <p:nvPicPr>
          <p:cNvPr id="1287172" name="图片 1287171"/>
          <p:cNvPicPr>
            <a:picLocks noChangeAspect="1"/>
          </p:cNvPicPr>
          <p:nvPr/>
        </p:nvPicPr>
        <p:blipFill>
          <a:blip r:embed="rId1"/>
          <a:stretch>
            <a:fillRect/>
          </a:stretch>
        </p:blipFill>
        <p:spPr>
          <a:xfrm>
            <a:off x="539750" y="2349500"/>
            <a:ext cx="8424863" cy="6319838"/>
          </a:xfrm>
          <a:prstGeom prst="rect">
            <a:avLst/>
          </a:prstGeom>
          <a:noFill/>
          <a:ln w="9525">
            <a:noFill/>
          </a:ln>
        </p:spPr>
      </p:pic>
      <p:sp>
        <p:nvSpPr>
          <p:cNvPr id="1287173" name="文本框 1287172"/>
          <p:cNvSpPr txBox="1"/>
          <p:nvPr/>
        </p:nvSpPr>
        <p:spPr>
          <a:xfrm>
            <a:off x="5508625" y="4652963"/>
            <a:ext cx="1981200" cy="528637"/>
          </a:xfrm>
          <a:prstGeom prst="rect">
            <a:avLst/>
          </a:prstGeom>
          <a:solidFill>
            <a:srgbClr val="CC99FF"/>
          </a:solidFill>
          <a:ln w="9525" cap="flat" cmpd="sng">
            <a:solidFill>
              <a:schemeClr val="tx1"/>
            </a:solidFill>
            <a:prstDash val="solid"/>
            <a:miter/>
            <a:headEnd type="none" w="med" len="med"/>
            <a:tailEnd type="none" w="med" len="med"/>
          </a:ln>
        </p:spPr>
        <p:txBody>
          <a:bodyPr>
            <a:spAutoFit/>
          </a:bodyPr>
          <a:p>
            <a:pPr>
              <a:spcBef>
                <a:spcPct val="50000"/>
              </a:spcBef>
            </a:pPr>
            <a:r>
              <a:rPr lang="zh-CN" altLang="en-US" b="0" dirty="0">
                <a:solidFill>
                  <a:schemeClr val="bg2"/>
                </a:solidFill>
                <a:latin typeface="Arial" panose="020B0604020202020204" pitchFamily="34" charset="0"/>
                <a:ea typeface="楷体_GB2312" pitchFamily="49" charset="-122"/>
              </a:rPr>
              <a:t>逻辑非功能</a:t>
            </a:r>
            <a:endParaRPr lang="zh-CN" altLang="en-US" b="0" dirty="0">
              <a:solidFill>
                <a:schemeClr val="bg2"/>
              </a:solidFill>
              <a:latin typeface="Arial" panose="020B0604020202020204" pitchFamily="34" charset="0"/>
              <a:ea typeface="楷体_GB2312" pitchFamily="49" charset="-122"/>
            </a:endParaRP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287173"/>
                                        </p:tgtEl>
                                        <p:attrNameLst>
                                          <p:attrName>style.visibility</p:attrName>
                                        </p:attrNameLst>
                                      </p:cBhvr>
                                      <p:to>
                                        <p:strVal val="visible"/>
                                      </p:to>
                                    </p:set>
                                    <p:animEffect transition="in" filter="diamond(in)">
                                      <p:cBhvr>
                                        <p:cTn id="7" dur="2000"/>
                                        <p:tgtEl>
                                          <p:spTgt spid="1287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7173"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88194" name="标题 1288193"/>
          <p:cNvSpPr>
            <a:spLocks noGrp="1"/>
          </p:cNvSpPr>
          <p:nvPr>
            <p:ph type="title"/>
          </p:nvPr>
        </p:nvSpPr>
        <p:spPr/>
        <p:txBody>
          <a:bodyPr lIns="92075" tIns="46038" rIns="92075" bIns="46038" anchor="t" anchorCtr="1">
            <a:spAutoFit/>
          </a:bodyPr>
          <a:p>
            <a:r>
              <a:rPr lang="zh-CN" altLang="en-US" dirty="0"/>
              <a:t>搜索引擎及举要</a:t>
            </a:r>
            <a:endParaRPr lang="zh-CN" altLang="en-US" dirty="0"/>
          </a:p>
        </p:txBody>
      </p:sp>
      <p:sp>
        <p:nvSpPr>
          <p:cNvPr id="1288195" name="文本占位符 1288194"/>
          <p:cNvSpPr>
            <a:spLocks noGrp="1"/>
          </p:cNvSpPr>
          <p:nvPr>
            <p:ph type="body" idx="1"/>
          </p:nvPr>
        </p:nvSpPr>
        <p:spPr>
          <a:xfrm>
            <a:off x="179388" y="1844675"/>
            <a:ext cx="8569325" cy="785813"/>
          </a:xfrm>
        </p:spPr>
        <p:txBody>
          <a:bodyPr lIns="92075" tIns="46038" rIns="92075" bIns="46038" anchor="t" anchorCtr="1">
            <a:spAutoFit/>
          </a:bodyPr>
          <a:p>
            <a:pPr>
              <a:lnSpc>
                <a:spcPct val="80000"/>
              </a:lnSpc>
            </a:pPr>
            <a:r>
              <a:rPr lang="en-US" altLang="zh-CN" sz="2400"/>
              <a:t>Google</a:t>
            </a:r>
            <a:endParaRPr lang="en-US" altLang="zh-CN" sz="2400"/>
          </a:p>
          <a:p>
            <a:pPr>
              <a:lnSpc>
                <a:spcPct val="80000"/>
              </a:lnSpc>
            </a:pPr>
            <a:endParaRPr lang="en-US" altLang="zh-CN" sz="2400"/>
          </a:p>
        </p:txBody>
      </p:sp>
      <p:pic>
        <p:nvPicPr>
          <p:cNvPr id="1288196" name="图片 1288195"/>
          <p:cNvPicPr>
            <a:picLocks noChangeAspect="1"/>
          </p:cNvPicPr>
          <p:nvPr/>
        </p:nvPicPr>
        <p:blipFill>
          <a:blip r:embed="rId1"/>
          <a:stretch>
            <a:fillRect/>
          </a:stretch>
        </p:blipFill>
        <p:spPr>
          <a:xfrm>
            <a:off x="0" y="2349500"/>
            <a:ext cx="8280400" cy="4994275"/>
          </a:xfrm>
          <a:prstGeom prst="rect">
            <a:avLst/>
          </a:prstGeom>
          <a:noFill/>
          <a:ln w="9525">
            <a:noFill/>
          </a:ln>
        </p:spPr>
      </p:pic>
      <p:pic>
        <p:nvPicPr>
          <p:cNvPr id="1288197" name="图片 1288196"/>
          <p:cNvPicPr>
            <a:picLocks noChangeAspect="1"/>
          </p:cNvPicPr>
          <p:nvPr/>
        </p:nvPicPr>
        <p:blipFill>
          <a:blip r:embed="rId2"/>
          <a:stretch>
            <a:fillRect/>
          </a:stretch>
        </p:blipFill>
        <p:spPr>
          <a:xfrm>
            <a:off x="4643438" y="1412875"/>
            <a:ext cx="5434012" cy="5445125"/>
          </a:xfrm>
          <a:prstGeom prst="rect">
            <a:avLst/>
          </a:prstGeom>
          <a:noFill/>
          <a:ln w="9525">
            <a:noFill/>
          </a:ln>
        </p:spPr>
      </p:pic>
      <p:sp>
        <p:nvSpPr>
          <p:cNvPr id="1288198" name="文本框 1288197"/>
          <p:cNvSpPr txBox="1"/>
          <p:nvPr/>
        </p:nvSpPr>
        <p:spPr>
          <a:xfrm>
            <a:off x="2124075" y="5013325"/>
            <a:ext cx="1728788" cy="528638"/>
          </a:xfrm>
          <a:prstGeom prst="rect">
            <a:avLst/>
          </a:prstGeom>
          <a:solidFill>
            <a:srgbClr val="CC99FF"/>
          </a:solidFill>
          <a:ln w="9525" cap="flat" cmpd="sng">
            <a:solidFill>
              <a:schemeClr val="tx1"/>
            </a:solidFill>
            <a:prstDash val="solid"/>
            <a:miter/>
            <a:headEnd type="none" w="med" len="med"/>
            <a:tailEnd type="none" w="med" len="med"/>
          </a:ln>
        </p:spPr>
        <p:txBody>
          <a:bodyPr>
            <a:spAutoFit/>
          </a:bodyPr>
          <a:p>
            <a:pPr>
              <a:spcBef>
                <a:spcPct val="50000"/>
              </a:spcBef>
            </a:pPr>
            <a:r>
              <a:rPr lang="zh-CN" altLang="en-US" b="0" dirty="0">
                <a:solidFill>
                  <a:schemeClr val="bg2"/>
                </a:solidFill>
                <a:latin typeface="Arial" panose="020B0604020202020204" pitchFamily="34" charset="0"/>
                <a:ea typeface="楷体_GB2312" pitchFamily="49" charset="-122"/>
              </a:rPr>
              <a:t>词组检索</a:t>
            </a:r>
            <a:endParaRPr lang="zh-CN" altLang="en-US" b="0" dirty="0">
              <a:solidFill>
                <a:schemeClr val="bg2"/>
              </a:solidFill>
              <a:latin typeface="Arial" panose="020B0604020202020204" pitchFamily="34" charset="0"/>
              <a:ea typeface="楷体_GB2312" pitchFamily="49" charset="-122"/>
            </a:endParaRP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1288198"/>
                                        </p:tgtEl>
                                        <p:attrNameLst>
                                          <p:attrName>style.visibility</p:attrName>
                                        </p:attrNameLst>
                                      </p:cBhvr>
                                      <p:to>
                                        <p:strVal val="visible"/>
                                      </p:to>
                                    </p:set>
                                    <p:animEffect transition="in" filter="diamond(in)">
                                      <p:cBhvr>
                                        <p:cTn id="7" dur="2000"/>
                                        <p:tgtEl>
                                          <p:spTgt spid="128819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8198"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89218" name="标题 1289217"/>
          <p:cNvSpPr>
            <a:spLocks noGrp="1"/>
          </p:cNvSpPr>
          <p:nvPr>
            <p:ph type="title"/>
          </p:nvPr>
        </p:nvSpPr>
        <p:spPr/>
        <p:txBody>
          <a:bodyPr lIns="92075" tIns="46038" rIns="92075" bIns="46038" anchor="t" anchorCtr="1">
            <a:spAutoFit/>
          </a:bodyPr>
          <a:p>
            <a:r>
              <a:rPr lang="zh-CN" altLang="en-US" dirty="0"/>
              <a:t>搜索引擎及举要</a:t>
            </a:r>
            <a:endParaRPr lang="zh-CN" altLang="en-US" dirty="0"/>
          </a:p>
        </p:txBody>
      </p:sp>
      <p:sp>
        <p:nvSpPr>
          <p:cNvPr id="1289219" name="文本占位符 1289218"/>
          <p:cNvSpPr>
            <a:spLocks noGrp="1"/>
          </p:cNvSpPr>
          <p:nvPr>
            <p:ph type="body" idx="1"/>
          </p:nvPr>
        </p:nvSpPr>
        <p:spPr>
          <a:xfrm>
            <a:off x="179388" y="1844675"/>
            <a:ext cx="8569325" cy="785813"/>
          </a:xfrm>
        </p:spPr>
        <p:txBody>
          <a:bodyPr lIns="92075" tIns="46038" rIns="92075" bIns="46038" anchor="t" anchorCtr="1">
            <a:spAutoFit/>
          </a:bodyPr>
          <a:p>
            <a:pPr>
              <a:lnSpc>
                <a:spcPct val="80000"/>
              </a:lnSpc>
            </a:pPr>
            <a:r>
              <a:rPr lang="en-US" altLang="zh-CN" sz="2400"/>
              <a:t>Google</a:t>
            </a:r>
            <a:endParaRPr lang="en-US" altLang="zh-CN" sz="2400"/>
          </a:p>
          <a:p>
            <a:pPr>
              <a:lnSpc>
                <a:spcPct val="80000"/>
              </a:lnSpc>
            </a:pPr>
            <a:endParaRPr lang="en-US" altLang="zh-CN" sz="2400"/>
          </a:p>
        </p:txBody>
      </p:sp>
      <p:pic>
        <p:nvPicPr>
          <p:cNvPr id="1289220" name="图片 1289219"/>
          <p:cNvPicPr>
            <a:picLocks noChangeAspect="1"/>
          </p:cNvPicPr>
          <p:nvPr/>
        </p:nvPicPr>
        <p:blipFill>
          <a:blip r:embed="rId1"/>
          <a:stretch>
            <a:fillRect/>
          </a:stretch>
        </p:blipFill>
        <p:spPr>
          <a:xfrm>
            <a:off x="250825" y="2276475"/>
            <a:ext cx="8893175" cy="4897438"/>
          </a:xfrm>
          <a:prstGeom prst="rect">
            <a:avLst/>
          </a:prstGeom>
          <a:noFill/>
          <a:ln w="9525">
            <a:noFill/>
          </a:ln>
        </p:spPr>
      </p:pic>
      <p:sp>
        <p:nvSpPr>
          <p:cNvPr id="1289221" name="文本框 1289220"/>
          <p:cNvSpPr txBox="1"/>
          <p:nvPr/>
        </p:nvSpPr>
        <p:spPr>
          <a:xfrm>
            <a:off x="5364163" y="4724400"/>
            <a:ext cx="2016125" cy="528638"/>
          </a:xfrm>
          <a:prstGeom prst="rect">
            <a:avLst/>
          </a:prstGeom>
          <a:solidFill>
            <a:srgbClr val="CC99FF"/>
          </a:solidFill>
          <a:ln w="9525" cap="flat" cmpd="sng">
            <a:solidFill>
              <a:schemeClr val="tx1"/>
            </a:solidFill>
            <a:prstDash val="solid"/>
            <a:miter/>
            <a:headEnd type="none" w="med" len="med"/>
            <a:tailEnd type="none" w="med" len="med"/>
          </a:ln>
        </p:spPr>
        <p:txBody>
          <a:bodyPr>
            <a:spAutoFit/>
          </a:bodyPr>
          <a:p>
            <a:pPr algn="ctr">
              <a:spcBef>
                <a:spcPct val="50000"/>
              </a:spcBef>
            </a:pPr>
            <a:r>
              <a:rPr lang="zh-CN" altLang="en-US" b="0" dirty="0">
                <a:solidFill>
                  <a:schemeClr val="bg2"/>
                </a:solidFill>
                <a:latin typeface="Arial" panose="020B0604020202020204" pitchFamily="34" charset="0"/>
                <a:ea typeface="楷体_GB2312" pitchFamily="49" charset="-122"/>
              </a:rPr>
              <a:t>指定网域</a:t>
            </a:r>
            <a:endParaRPr lang="zh-CN" altLang="en-US" b="0" dirty="0">
              <a:solidFill>
                <a:schemeClr val="bg2"/>
              </a:solidFill>
              <a:latin typeface="Arial" panose="020B0604020202020204" pitchFamily="34" charset="0"/>
              <a:ea typeface="楷体_GB2312" pitchFamily="49" charset="-122"/>
            </a:endParaRP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289221"/>
                                        </p:tgtEl>
                                        <p:attrNameLst>
                                          <p:attrName>style.visibility</p:attrName>
                                        </p:attrNameLst>
                                      </p:cBhvr>
                                      <p:to>
                                        <p:strVal val="visible"/>
                                      </p:to>
                                    </p:set>
                                    <p:animEffect transition="in" filter="checkerboard(across)">
                                      <p:cBhvr>
                                        <p:cTn id="7" dur="500"/>
                                        <p:tgtEl>
                                          <p:spTgt spid="12892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9221" grpId="0" animBg="1"/>
    </p:bld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90242" name="标题 1290241"/>
          <p:cNvSpPr>
            <a:spLocks noGrp="1"/>
          </p:cNvSpPr>
          <p:nvPr>
            <p:ph type="title"/>
          </p:nvPr>
        </p:nvSpPr>
        <p:spPr/>
        <p:txBody>
          <a:bodyPr lIns="92075" tIns="46038" rIns="92075" bIns="46038" anchor="t" anchorCtr="1">
            <a:spAutoFit/>
          </a:bodyPr>
          <a:p>
            <a:r>
              <a:rPr lang="en-US" altLang="zh-CN" dirty="0"/>
              <a:t> </a:t>
            </a:r>
            <a:r>
              <a:rPr lang="zh-CN" altLang="en-US" dirty="0"/>
              <a:t>搜索引擎及举要</a:t>
            </a:r>
            <a:endParaRPr lang="zh-CN" altLang="en-US" dirty="0"/>
          </a:p>
        </p:txBody>
      </p:sp>
      <p:sp>
        <p:nvSpPr>
          <p:cNvPr id="1290243" name="文本占位符 1290242"/>
          <p:cNvSpPr>
            <a:spLocks noGrp="1"/>
          </p:cNvSpPr>
          <p:nvPr>
            <p:ph type="body" idx="1"/>
          </p:nvPr>
        </p:nvSpPr>
        <p:spPr>
          <a:xfrm>
            <a:off x="179388" y="1844675"/>
            <a:ext cx="8569325" cy="785813"/>
          </a:xfrm>
        </p:spPr>
        <p:txBody>
          <a:bodyPr lIns="92075" tIns="46038" rIns="92075" bIns="46038" anchor="t" anchorCtr="1">
            <a:spAutoFit/>
          </a:bodyPr>
          <a:p>
            <a:pPr>
              <a:lnSpc>
                <a:spcPct val="80000"/>
              </a:lnSpc>
            </a:pPr>
            <a:r>
              <a:rPr lang="en-US" altLang="zh-CN" sz="2400"/>
              <a:t>Google</a:t>
            </a:r>
            <a:endParaRPr lang="en-US" altLang="zh-CN" sz="2400"/>
          </a:p>
          <a:p>
            <a:pPr>
              <a:lnSpc>
                <a:spcPct val="80000"/>
              </a:lnSpc>
            </a:pPr>
            <a:endParaRPr lang="en-US" altLang="zh-CN" sz="2400"/>
          </a:p>
        </p:txBody>
      </p:sp>
      <p:pic>
        <p:nvPicPr>
          <p:cNvPr id="1290244" name="图片 1290243"/>
          <p:cNvPicPr>
            <a:picLocks noChangeAspect="1"/>
          </p:cNvPicPr>
          <p:nvPr/>
        </p:nvPicPr>
        <p:blipFill>
          <a:blip r:embed="rId1"/>
          <a:stretch>
            <a:fillRect/>
          </a:stretch>
        </p:blipFill>
        <p:spPr>
          <a:xfrm>
            <a:off x="323850" y="2205038"/>
            <a:ext cx="8496300" cy="5100637"/>
          </a:xfrm>
          <a:prstGeom prst="rect">
            <a:avLst/>
          </a:prstGeom>
          <a:noFill/>
          <a:ln w="9525">
            <a:noFill/>
          </a:ln>
        </p:spPr>
      </p:pic>
      <p:sp>
        <p:nvSpPr>
          <p:cNvPr id="1290245" name="文本框 1290244"/>
          <p:cNvSpPr txBox="1"/>
          <p:nvPr/>
        </p:nvSpPr>
        <p:spPr>
          <a:xfrm>
            <a:off x="4932363" y="4437063"/>
            <a:ext cx="2736850" cy="528637"/>
          </a:xfrm>
          <a:prstGeom prst="rect">
            <a:avLst/>
          </a:prstGeom>
          <a:solidFill>
            <a:srgbClr val="CC99FF"/>
          </a:solidFill>
          <a:ln w="9525" cap="flat" cmpd="sng">
            <a:solidFill>
              <a:schemeClr val="tx1"/>
            </a:solidFill>
            <a:prstDash val="solid"/>
            <a:miter/>
            <a:headEnd type="none" w="med" len="med"/>
            <a:tailEnd type="none" w="med" len="med"/>
          </a:ln>
        </p:spPr>
        <p:txBody>
          <a:bodyPr>
            <a:spAutoFit/>
          </a:bodyPr>
          <a:p>
            <a:pPr algn="ctr">
              <a:spcBef>
                <a:spcPct val="50000"/>
              </a:spcBef>
            </a:pPr>
            <a:r>
              <a:rPr lang="zh-CN" altLang="en-US" b="0" dirty="0">
                <a:solidFill>
                  <a:schemeClr val="bg2"/>
                </a:solidFill>
                <a:latin typeface="Arial" panose="020B0604020202020204" pitchFamily="34" charset="0"/>
                <a:ea typeface="楷体_GB2312" pitchFamily="49" charset="-122"/>
              </a:rPr>
              <a:t>指定文件类型</a:t>
            </a:r>
            <a:endParaRPr lang="zh-CN" altLang="en-US" b="0" dirty="0">
              <a:solidFill>
                <a:schemeClr val="bg2"/>
              </a:solidFill>
              <a:latin typeface="Arial" panose="020B0604020202020204" pitchFamily="34" charset="0"/>
              <a:ea typeface="楷体_GB2312" pitchFamily="49" charset="-122"/>
            </a:endParaRPr>
          </a:p>
        </p:txBody>
      </p:sp>
    </p:spTree>
  </p:cSld>
  <p:clrMapOvr>
    <a:masterClrMapping/>
  </p:clrMapOvr>
  <p:transition>
    <p:wheel spokes="8"/>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1290245"/>
                                        </p:tgtEl>
                                        <p:attrNameLst>
                                          <p:attrName>style.visibility</p:attrName>
                                        </p:attrNameLst>
                                      </p:cBhvr>
                                      <p:to>
                                        <p:strVal val="visible"/>
                                      </p:to>
                                    </p:set>
                                    <p:animEffect transition="in" filter="wheel(4)">
                                      <p:cBhvr>
                                        <p:cTn id="7" dur="2000"/>
                                        <p:tgtEl>
                                          <p:spTgt spid="12902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0245" grpId="0" animBg="1"/>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91266" name="标题 1291265"/>
          <p:cNvSpPr>
            <a:spLocks noGrp="1"/>
          </p:cNvSpPr>
          <p:nvPr>
            <p:ph type="title"/>
          </p:nvPr>
        </p:nvSpPr>
        <p:spPr/>
        <p:txBody>
          <a:bodyPr lIns="92075" tIns="46038" rIns="92075" bIns="46038" anchor="t" anchorCtr="1">
            <a:spAutoFit/>
          </a:bodyPr>
          <a:p>
            <a:r>
              <a:rPr lang="zh-CN" altLang="en-US" dirty="0"/>
              <a:t>搜索引擎及举要</a:t>
            </a:r>
            <a:endParaRPr lang="zh-CN" altLang="en-US" dirty="0"/>
          </a:p>
        </p:txBody>
      </p:sp>
      <p:sp>
        <p:nvSpPr>
          <p:cNvPr id="1291267" name="文本占位符 1291266"/>
          <p:cNvSpPr>
            <a:spLocks noGrp="1"/>
          </p:cNvSpPr>
          <p:nvPr>
            <p:ph type="body" idx="1"/>
          </p:nvPr>
        </p:nvSpPr>
        <p:spPr>
          <a:xfrm>
            <a:off x="179388" y="1844675"/>
            <a:ext cx="8569325" cy="2105025"/>
          </a:xfrm>
        </p:spPr>
        <p:txBody>
          <a:bodyPr lIns="92075" tIns="46038" rIns="92075" bIns="46038" anchor="t" anchorCtr="1">
            <a:spAutoFit/>
          </a:bodyPr>
          <a:p>
            <a:r>
              <a:rPr lang="en-US" altLang="zh-CN"/>
              <a:t> Google</a:t>
            </a:r>
            <a:r>
              <a:rPr lang="zh-CN" altLang="en-US" sz="3600" dirty="0">
                <a:latin typeface="楷体_GB2312" pitchFamily="49" charset="-122"/>
              </a:rPr>
              <a:t>其它检索语法</a:t>
            </a:r>
            <a:endParaRPr lang="zh-CN" altLang="en-US" sz="3600" dirty="0">
              <a:latin typeface="楷体_GB2312" pitchFamily="49" charset="-122"/>
            </a:endParaRPr>
          </a:p>
          <a:p>
            <a:pPr lvl="2"/>
            <a:r>
              <a:rPr lang="zh-CN" altLang="en-US" sz="2800" dirty="0">
                <a:latin typeface="楷体_GB2312" pitchFamily="49" charset="-122"/>
              </a:rPr>
              <a:t>搜索的关键词包含在</a:t>
            </a:r>
            <a:r>
              <a:rPr lang="en-US" altLang="zh-CN" sz="2800" dirty="0">
                <a:latin typeface="楷体_GB2312" pitchFamily="49" charset="-122"/>
              </a:rPr>
              <a:t>URL</a:t>
            </a:r>
            <a:r>
              <a:rPr lang="zh-CN" altLang="en-US" sz="2800" dirty="0">
                <a:latin typeface="楷体_GB2312" pitchFamily="49" charset="-122"/>
              </a:rPr>
              <a:t>链接中：</a:t>
            </a:r>
            <a:r>
              <a:rPr lang="en-US" altLang="zh-CN" sz="2800" err="1">
                <a:latin typeface="楷体_GB2312" pitchFamily="49" charset="-122"/>
              </a:rPr>
              <a:t>inurl</a:t>
            </a:r>
            <a:r>
              <a:rPr lang="en-US" altLang="zh-CN" sz="2800">
                <a:latin typeface="楷体_GB2312" pitchFamily="49" charset="-122"/>
              </a:rPr>
              <a:t>:</a:t>
            </a:r>
            <a:endParaRPr lang="en-US" altLang="zh-CN" sz="2800">
              <a:latin typeface="楷体_GB2312" pitchFamily="49" charset="-122"/>
            </a:endParaRPr>
          </a:p>
          <a:p>
            <a:pPr lvl="2"/>
            <a:r>
              <a:rPr lang="zh-CN" altLang="en-US" sz="2800" dirty="0">
                <a:latin typeface="楷体_GB2312" pitchFamily="49" charset="-122"/>
              </a:rPr>
              <a:t>搜索的关键词包含在网页标题中：</a:t>
            </a:r>
            <a:r>
              <a:rPr lang="en-US" altLang="zh-CN" sz="2800" err="1">
                <a:latin typeface="楷体_GB2312" pitchFamily="49" charset="-122"/>
              </a:rPr>
              <a:t>intitle</a:t>
            </a:r>
            <a:r>
              <a:rPr lang="en-US" altLang="zh-CN" sz="2800">
                <a:latin typeface="楷体_GB2312" pitchFamily="49" charset="-122"/>
              </a:rPr>
              <a:t>:</a:t>
            </a:r>
            <a:endParaRPr lang="en-US" altLang="zh-CN" sz="2800">
              <a:latin typeface="楷体_GB2312" pitchFamily="49" charset="-122"/>
            </a:endParaRPr>
          </a:p>
          <a:p>
            <a:pPr lvl="2"/>
            <a:r>
              <a:rPr lang="zh-CN" altLang="en-US" sz="2800" dirty="0">
                <a:latin typeface="楷体_GB2312" pitchFamily="49" charset="-122"/>
              </a:rPr>
              <a:t>搜索所有链接到某个</a:t>
            </a:r>
            <a:r>
              <a:rPr lang="en-US" altLang="zh-CN" sz="2800" dirty="0">
                <a:latin typeface="楷体_GB2312" pitchFamily="49" charset="-122"/>
              </a:rPr>
              <a:t>URL</a:t>
            </a:r>
            <a:r>
              <a:rPr lang="zh-CN" altLang="en-US" sz="2800" dirty="0">
                <a:latin typeface="楷体_GB2312" pitchFamily="49" charset="-122"/>
              </a:rPr>
              <a:t>的网页：</a:t>
            </a:r>
            <a:r>
              <a:rPr lang="en-US" altLang="zh-CN" sz="2800">
                <a:latin typeface="楷体_GB2312" pitchFamily="49" charset="-122"/>
              </a:rPr>
              <a:t>link:</a:t>
            </a:r>
            <a:endParaRPr lang="en-US" altLang="zh-CN" sz="2000"/>
          </a:p>
        </p:txBody>
      </p:sp>
    </p:spTree>
  </p:cSld>
  <p:clrMapOvr>
    <a:masterClrMapping/>
  </p:clrMapOvr>
  <p:transition>
    <p:wheel spokes="8"/>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92290" name="标题 1292289"/>
          <p:cNvSpPr>
            <a:spLocks noGrp="1"/>
          </p:cNvSpPr>
          <p:nvPr>
            <p:ph type="title"/>
          </p:nvPr>
        </p:nvSpPr>
        <p:spPr/>
        <p:txBody>
          <a:bodyPr lIns="92075" tIns="46038" rIns="92075" bIns="46038" anchor="t" anchorCtr="1">
            <a:spAutoFit/>
          </a:bodyPr>
          <a:p>
            <a:r>
              <a:rPr lang="zh-CN" altLang="en-US" dirty="0"/>
              <a:t>搜索引擎及举要</a:t>
            </a:r>
            <a:endParaRPr lang="zh-CN" altLang="en-US" dirty="0"/>
          </a:p>
        </p:txBody>
      </p:sp>
      <p:sp>
        <p:nvSpPr>
          <p:cNvPr id="1292291" name="文本占位符 1292290"/>
          <p:cNvSpPr>
            <a:spLocks noGrp="1"/>
          </p:cNvSpPr>
          <p:nvPr>
            <p:ph type="body" idx="1"/>
          </p:nvPr>
        </p:nvSpPr>
        <p:spPr>
          <a:xfrm>
            <a:off x="179388" y="1844675"/>
            <a:ext cx="8569325" cy="3786188"/>
          </a:xfrm>
        </p:spPr>
        <p:txBody>
          <a:bodyPr lIns="92075" tIns="46038" rIns="92075" bIns="46038" anchor="t" anchorCtr="1">
            <a:spAutoFit/>
          </a:bodyPr>
          <a:p>
            <a:r>
              <a:rPr lang="en-US" altLang="zh-CN" dirty="0"/>
              <a:t> Google</a:t>
            </a:r>
            <a:r>
              <a:rPr lang="zh-CN" altLang="en-US" dirty="0"/>
              <a:t>高级检索功能</a:t>
            </a:r>
            <a:endParaRPr lang="zh-CN" altLang="en-US" dirty="0"/>
          </a:p>
          <a:p>
            <a:pPr lvl="2"/>
            <a:r>
              <a:rPr lang="zh-CN" altLang="en-US" dirty="0">
                <a:latin typeface="楷体_GB2312" pitchFamily="49" charset="-122"/>
              </a:rPr>
              <a:t>可以排除某个特定站点的网页</a:t>
            </a:r>
            <a:r>
              <a:rPr lang="en-US" altLang="zh-CN" dirty="0">
                <a:latin typeface="楷体_GB2312" pitchFamily="49" charset="-122"/>
              </a:rPr>
              <a:t>(</a:t>
            </a:r>
            <a:r>
              <a:rPr lang="zh-CN" altLang="en-US" dirty="0">
                <a:latin typeface="楷体_GB2312" pitchFamily="49" charset="-122"/>
              </a:rPr>
              <a:t>限定网域）</a:t>
            </a:r>
            <a:endParaRPr lang="zh-CN" altLang="en-US" dirty="0">
              <a:latin typeface="楷体_GB2312" pitchFamily="49" charset="-122"/>
            </a:endParaRPr>
          </a:p>
          <a:p>
            <a:pPr lvl="2"/>
            <a:r>
              <a:rPr lang="zh-CN" altLang="en-US" dirty="0">
                <a:latin typeface="楷体_GB2312" pitchFamily="49" charset="-122"/>
              </a:rPr>
              <a:t>可以对检索结果页面的语言类型进行限制（限定语种）</a:t>
            </a:r>
            <a:endParaRPr lang="zh-CN" altLang="en-US" dirty="0">
              <a:latin typeface="楷体_GB2312" pitchFamily="49" charset="-122"/>
            </a:endParaRPr>
          </a:p>
          <a:p>
            <a:pPr lvl="2"/>
            <a:r>
              <a:rPr lang="zh-CN" altLang="en-US" dirty="0">
                <a:latin typeface="楷体_GB2312" pitchFamily="49" charset="-122"/>
              </a:rPr>
              <a:t>可以限定检索结果的时间范围（更新日期）</a:t>
            </a:r>
            <a:endParaRPr lang="zh-CN" altLang="en-US" dirty="0">
              <a:latin typeface="楷体_GB2312" pitchFamily="49" charset="-122"/>
            </a:endParaRPr>
          </a:p>
          <a:p>
            <a:pPr lvl="2"/>
            <a:r>
              <a:rPr lang="zh-CN" altLang="en-US" dirty="0">
                <a:latin typeface="楷体_GB2312" pitchFamily="49" charset="-122"/>
              </a:rPr>
              <a:t>可以限定关键词出现的位置（字词位置）</a:t>
            </a:r>
            <a:endParaRPr lang="zh-CN" altLang="en-US" dirty="0">
              <a:latin typeface="楷体_GB2312" pitchFamily="49" charset="-122"/>
            </a:endParaRPr>
          </a:p>
          <a:p>
            <a:pPr lvl="2"/>
            <a:r>
              <a:rPr lang="zh-CN" altLang="en-US" dirty="0">
                <a:latin typeface="楷体_GB2312" pitchFamily="49" charset="-122"/>
              </a:rPr>
              <a:t>可以检索链向某一个网页的所有页面（键连功能）</a:t>
            </a:r>
            <a:endParaRPr lang="zh-CN" altLang="en-US" dirty="0">
              <a:latin typeface="楷体_GB2312" pitchFamily="49" charset="-122"/>
            </a:endParaRPr>
          </a:p>
          <a:p>
            <a:pPr lvl="2"/>
            <a:r>
              <a:rPr lang="zh-CN" altLang="en-US" dirty="0">
                <a:latin typeface="楷体_GB2312" pitchFamily="49" charset="-122"/>
              </a:rPr>
              <a:t>可以检索与某一个网页相关的所有网页（相似网页检索）</a:t>
            </a:r>
            <a:endParaRPr lang="zh-CN" altLang="en-US" dirty="0">
              <a:latin typeface="楷体_GB2312" pitchFamily="49" charset="-122"/>
            </a:endParaRPr>
          </a:p>
        </p:txBody>
      </p:sp>
    </p:spTree>
  </p:cSld>
  <p:clrMapOvr>
    <a:masterClrMapping/>
  </p:clrMapOvr>
  <p:transition>
    <p:wheel spokes="8"/>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3250" name="标题 1333249"/>
          <p:cNvSpPr>
            <a:spLocks noGrp="1"/>
          </p:cNvSpPr>
          <p:nvPr>
            <p:ph type="title"/>
          </p:nvPr>
        </p:nvSpPr>
        <p:spPr/>
        <p:txBody>
          <a:bodyPr lIns="92075" tIns="46038" rIns="92075" bIns="46038" anchor="t" anchorCtr="1">
            <a:spAutoFit/>
          </a:bodyPr>
          <a:p>
            <a:endParaRPr dirty="0"/>
          </a:p>
        </p:txBody>
      </p:sp>
      <p:sp>
        <p:nvSpPr>
          <p:cNvPr id="1333251" name="文本占位符 1333250"/>
          <p:cNvSpPr>
            <a:spLocks noGrp="1"/>
          </p:cNvSpPr>
          <p:nvPr>
            <p:ph type="body" idx="1"/>
          </p:nvPr>
        </p:nvSpPr>
        <p:spPr/>
        <p:txBody>
          <a:bodyPr lIns="92075" tIns="46038" rIns="92075" bIns="46038" anchor="t" anchorCtr="1">
            <a:spAutoFit/>
          </a:bodyPr>
          <a:p>
            <a:endParaRPr dirty="0"/>
          </a:p>
        </p:txBody>
      </p:sp>
      <p:pic>
        <p:nvPicPr>
          <p:cNvPr id="1333252" name="图片 1333251"/>
          <p:cNvPicPr>
            <a:picLocks noChangeAspect="1"/>
          </p:cNvPicPr>
          <p:nvPr/>
        </p:nvPicPr>
        <p:blipFill>
          <a:blip r:embed="rId1"/>
          <a:stretch>
            <a:fillRect/>
          </a:stretch>
        </p:blipFill>
        <p:spPr>
          <a:xfrm>
            <a:off x="-2286000" y="-857250"/>
            <a:ext cx="13716000" cy="8572500"/>
          </a:xfrm>
          <a:prstGeom prst="rect">
            <a:avLst/>
          </a:prstGeom>
          <a:noFill/>
          <a:ln w="9525">
            <a:noFill/>
          </a:ln>
        </p:spPr>
      </p:pic>
    </p:spTree>
  </p:cSld>
  <p:clrMapOvr>
    <a:masterClrMapping/>
  </p:clrMapOvr>
  <p:transition spd="med"/>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93314" name="标题 1293313"/>
          <p:cNvSpPr>
            <a:spLocks noGrp="1"/>
          </p:cNvSpPr>
          <p:nvPr>
            <p:ph type="title"/>
          </p:nvPr>
        </p:nvSpPr>
        <p:spPr/>
        <p:txBody>
          <a:bodyPr lIns="92075" tIns="46038" rIns="92075" bIns="46038" anchor="t" anchorCtr="1">
            <a:spAutoFit/>
          </a:bodyPr>
          <a:p>
            <a:r>
              <a:rPr lang="zh-CN" altLang="en-US" dirty="0"/>
              <a:t>搜索引擎及举要</a:t>
            </a:r>
            <a:endParaRPr lang="zh-CN" altLang="en-US" dirty="0"/>
          </a:p>
        </p:txBody>
      </p:sp>
      <p:sp>
        <p:nvSpPr>
          <p:cNvPr id="1293321" name="内容占位符 1293320"/>
          <p:cNvSpPr>
            <a:spLocks noGrp="1"/>
          </p:cNvSpPr>
          <p:nvPr>
            <p:ph idx="1"/>
          </p:nvPr>
        </p:nvSpPr>
        <p:spPr/>
        <p:txBody>
          <a:bodyPr lIns="92075" tIns="46038" rIns="92075" bIns="46038" anchor="t" anchorCtr="1">
            <a:spAutoFit/>
          </a:bodyPr>
          <a:p>
            <a:endParaRPr dirty="0"/>
          </a:p>
        </p:txBody>
      </p:sp>
      <p:sp>
        <p:nvSpPr>
          <p:cNvPr id="1293315" name="文本占位符 1293314"/>
          <p:cNvSpPr>
            <a:spLocks noGrp="1"/>
          </p:cNvSpPr>
          <p:nvPr>
            <p:ph type="body" idx="4294967295"/>
          </p:nvPr>
        </p:nvSpPr>
        <p:spPr>
          <a:xfrm>
            <a:off x="0" y="1844675"/>
            <a:ext cx="8569325" cy="1104900"/>
          </a:xfrm>
        </p:spPr>
        <p:txBody>
          <a:bodyPr lIns="92075" tIns="46038" rIns="92075" bIns="46038" anchor="t" anchorCtr="1">
            <a:spAutoFit/>
          </a:bodyPr>
          <a:p>
            <a:r>
              <a:rPr lang="en-US" altLang="zh-CN"/>
              <a:t>Google</a:t>
            </a:r>
            <a:endParaRPr lang="en-US" altLang="zh-CN"/>
          </a:p>
          <a:p>
            <a:endParaRPr lang="en-US" altLang="zh-CN"/>
          </a:p>
        </p:txBody>
      </p:sp>
      <p:pic>
        <p:nvPicPr>
          <p:cNvPr id="1293316" name="图片 1293315"/>
          <p:cNvPicPr>
            <a:picLocks noChangeAspect="1"/>
          </p:cNvPicPr>
          <p:nvPr/>
        </p:nvPicPr>
        <p:blipFill>
          <a:blip r:embed="rId1"/>
          <a:stretch>
            <a:fillRect/>
          </a:stretch>
        </p:blipFill>
        <p:spPr>
          <a:xfrm>
            <a:off x="111125" y="2492375"/>
            <a:ext cx="9032875" cy="5191125"/>
          </a:xfrm>
          <a:prstGeom prst="rect">
            <a:avLst/>
          </a:prstGeom>
          <a:noFill/>
          <a:ln w="9525">
            <a:noFill/>
          </a:ln>
        </p:spPr>
      </p:pic>
      <p:sp>
        <p:nvSpPr>
          <p:cNvPr id="1293317" name="矩形 1293316"/>
          <p:cNvSpPr/>
          <p:nvPr/>
        </p:nvSpPr>
        <p:spPr>
          <a:xfrm>
            <a:off x="1403350" y="4149725"/>
            <a:ext cx="3744913" cy="360363"/>
          </a:xfrm>
          <a:prstGeom prst="rect">
            <a:avLst/>
          </a:prstGeom>
          <a:noFill/>
          <a:ln w="38100" cap="flat" cmpd="sng">
            <a:solidFill>
              <a:srgbClr val="FF0000"/>
            </a:solidFill>
            <a:prstDash val="solid"/>
            <a:miter/>
            <a:headEnd type="none" w="med" len="med"/>
            <a:tailEnd type="none" w="med" len="med"/>
          </a:ln>
        </p:spPr>
        <p:txBody>
          <a:bodyPr/>
          <a:p>
            <a:endParaRPr lang="zh-CN" altLang="en-US"/>
          </a:p>
        </p:txBody>
      </p:sp>
      <p:sp>
        <p:nvSpPr>
          <p:cNvPr id="1293318" name="矩形 1293317"/>
          <p:cNvSpPr/>
          <p:nvPr/>
        </p:nvSpPr>
        <p:spPr>
          <a:xfrm>
            <a:off x="1476375" y="5084763"/>
            <a:ext cx="5183188" cy="360362"/>
          </a:xfrm>
          <a:prstGeom prst="rect">
            <a:avLst/>
          </a:prstGeom>
          <a:noFill/>
          <a:ln w="38100" cap="flat" cmpd="sng">
            <a:solidFill>
              <a:srgbClr val="FF0000"/>
            </a:solidFill>
            <a:prstDash val="solid"/>
            <a:miter/>
            <a:headEnd type="none" w="med" len="med"/>
            <a:tailEnd type="none" w="med" len="med"/>
          </a:ln>
        </p:spPr>
        <p:txBody>
          <a:bodyPr/>
          <a:p>
            <a:endParaRPr lang="zh-CN" altLang="en-US"/>
          </a:p>
        </p:txBody>
      </p:sp>
      <p:sp>
        <p:nvSpPr>
          <p:cNvPr id="1293319" name="矩形 1293318"/>
          <p:cNvSpPr/>
          <p:nvPr/>
        </p:nvSpPr>
        <p:spPr>
          <a:xfrm>
            <a:off x="1476375" y="5516563"/>
            <a:ext cx="5183188" cy="360362"/>
          </a:xfrm>
          <a:prstGeom prst="rect">
            <a:avLst/>
          </a:prstGeom>
          <a:noFill/>
          <a:ln w="38100" cap="flat" cmpd="sng">
            <a:solidFill>
              <a:srgbClr val="FF0000"/>
            </a:solidFill>
            <a:prstDash val="solid"/>
            <a:miter/>
            <a:headEnd type="none" w="med" len="med"/>
            <a:tailEnd type="none" w="med" len="med"/>
          </a:ln>
        </p:spPr>
        <p:txBody>
          <a:bodyPr/>
          <a:p>
            <a:endParaRPr lang="zh-CN" altLang="en-US"/>
          </a:p>
        </p:txBody>
      </p:sp>
      <p:sp>
        <p:nvSpPr>
          <p:cNvPr id="1293320" name="文本框 1293319"/>
          <p:cNvSpPr txBox="1"/>
          <p:nvPr/>
        </p:nvSpPr>
        <p:spPr>
          <a:xfrm>
            <a:off x="6732588" y="3213100"/>
            <a:ext cx="2016125" cy="528638"/>
          </a:xfrm>
          <a:prstGeom prst="rect">
            <a:avLst/>
          </a:prstGeom>
          <a:solidFill>
            <a:srgbClr val="CC99FF"/>
          </a:solidFill>
          <a:ln w="9525" cap="flat" cmpd="sng">
            <a:solidFill>
              <a:schemeClr val="tx1"/>
            </a:solidFill>
            <a:prstDash val="solid"/>
            <a:miter/>
            <a:headEnd type="none" w="med" len="med"/>
            <a:tailEnd type="none" w="med" len="med"/>
          </a:ln>
        </p:spPr>
        <p:txBody>
          <a:bodyPr>
            <a:spAutoFit/>
          </a:bodyPr>
          <a:p>
            <a:pPr algn="ctr">
              <a:spcBef>
                <a:spcPct val="50000"/>
              </a:spcBef>
            </a:pPr>
            <a:r>
              <a:rPr lang="zh-CN" altLang="en-US" b="0" dirty="0">
                <a:solidFill>
                  <a:schemeClr val="bg2"/>
                </a:solidFill>
                <a:latin typeface="Arial" panose="020B0604020202020204" pitchFamily="34" charset="0"/>
                <a:ea typeface="楷体_GB2312" pitchFamily="49" charset="-122"/>
              </a:rPr>
              <a:t>高级检索</a:t>
            </a:r>
            <a:endParaRPr lang="zh-CN" altLang="en-US" b="0" dirty="0">
              <a:solidFill>
                <a:schemeClr val="bg2"/>
              </a:solidFill>
              <a:latin typeface="Arial" panose="020B0604020202020204" pitchFamily="34" charset="0"/>
              <a:ea typeface="楷体_GB2312" pitchFamily="49" charset="-122"/>
            </a:endParaRPr>
          </a:p>
        </p:txBody>
      </p:sp>
    </p:spTree>
  </p:cSld>
  <p:clrMapOvr>
    <a:masterClrMapping/>
  </p:clrMapOvr>
  <p:transition>
    <p:wheel spokes="8"/>
  </p:transition>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94338" name="标题 1294337"/>
          <p:cNvSpPr>
            <a:spLocks noGrp="1"/>
          </p:cNvSpPr>
          <p:nvPr>
            <p:ph type="title"/>
          </p:nvPr>
        </p:nvSpPr>
        <p:spPr/>
        <p:txBody>
          <a:bodyPr lIns="92075" tIns="46038" rIns="92075" bIns="46038" anchor="t" anchorCtr="1">
            <a:spAutoFit/>
          </a:bodyPr>
          <a:p>
            <a:r>
              <a:rPr lang="zh-CN" altLang="en-US" dirty="0"/>
              <a:t>搜索引擎及举要</a:t>
            </a:r>
            <a:endParaRPr lang="zh-CN" altLang="en-US" dirty="0"/>
          </a:p>
        </p:txBody>
      </p:sp>
      <p:sp>
        <p:nvSpPr>
          <p:cNvPr id="1294339" name="文本占位符 1294338"/>
          <p:cNvSpPr>
            <a:spLocks noGrp="1"/>
          </p:cNvSpPr>
          <p:nvPr>
            <p:ph type="body" idx="1"/>
          </p:nvPr>
        </p:nvSpPr>
        <p:spPr>
          <a:xfrm>
            <a:off x="179388" y="1844675"/>
            <a:ext cx="8569325" cy="525463"/>
          </a:xfrm>
        </p:spPr>
        <p:txBody>
          <a:bodyPr lIns="92075" tIns="46038" rIns="92075" bIns="46038" anchor="t" anchorCtr="1">
            <a:spAutoFit/>
          </a:bodyPr>
          <a:p>
            <a:r>
              <a:rPr lang="en-US" altLang="zh-CN"/>
              <a:t>Google</a:t>
            </a:r>
            <a:endParaRPr lang="en-US" altLang="zh-CN"/>
          </a:p>
        </p:txBody>
      </p:sp>
      <p:pic>
        <p:nvPicPr>
          <p:cNvPr id="1294340" name="图片 1294339"/>
          <p:cNvPicPr>
            <a:picLocks noChangeAspect="1"/>
          </p:cNvPicPr>
          <p:nvPr/>
        </p:nvPicPr>
        <p:blipFill>
          <a:blip r:embed="rId1"/>
          <a:stretch>
            <a:fillRect/>
          </a:stretch>
        </p:blipFill>
        <p:spPr>
          <a:xfrm>
            <a:off x="0" y="2565400"/>
            <a:ext cx="9753600" cy="4940300"/>
          </a:xfrm>
          <a:prstGeom prst="rect">
            <a:avLst/>
          </a:prstGeom>
          <a:noFill/>
          <a:ln w="9525">
            <a:noFill/>
          </a:ln>
        </p:spPr>
      </p:pic>
      <p:sp>
        <p:nvSpPr>
          <p:cNvPr id="1294341" name="文本框 1294340"/>
          <p:cNvSpPr txBox="1"/>
          <p:nvPr/>
        </p:nvSpPr>
        <p:spPr>
          <a:xfrm>
            <a:off x="4211638" y="4724400"/>
            <a:ext cx="3529012" cy="528638"/>
          </a:xfrm>
          <a:prstGeom prst="rect">
            <a:avLst/>
          </a:prstGeom>
          <a:solidFill>
            <a:srgbClr val="CC99FF"/>
          </a:solidFill>
          <a:ln w="9525" cap="flat" cmpd="sng">
            <a:solidFill>
              <a:schemeClr val="tx1"/>
            </a:solidFill>
            <a:prstDash val="solid"/>
            <a:miter/>
            <a:headEnd type="none" w="med" len="med"/>
            <a:tailEnd type="none" w="med" len="med"/>
          </a:ln>
        </p:spPr>
        <p:txBody>
          <a:bodyPr>
            <a:spAutoFit/>
          </a:bodyPr>
          <a:p>
            <a:pPr algn="ctr">
              <a:spcBef>
                <a:spcPct val="50000"/>
              </a:spcBef>
            </a:pPr>
            <a:r>
              <a:rPr lang="zh-CN" altLang="en-US" b="0" dirty="0">
                <a:solidFill>
                  <a:schemeClr val="bg2"/>
                </a:solidFill>
                <a:latin typeface="Arial" panose="020B0604020202020204" pitchFamily="34" charset="0"/>
                <a:ea typeface="楷体_GB2312" pitchFamily="49" charset="-122"/>
              </a:rPr>
              <a:t>高级检索检索结果</a:t>
            </a:r>
            <a:endParaRPr lang="zh-CN" altLang="en-US" b="0" dirty="0">
              <a:solidFill>
                <a:schemeClr val="bg2"/>
              </a:solidFill>
              <a:latin typeface="Arial" panose="020B0604020202020204" pitchFamily="34" charset="0"/>
              <a:ea typeface="楷体_GB2312" pitchFamily="49" charset="-122"/>
            </a:endParaRPr>
          </a:p>
        </p:txBody>
      </p:sp>
    </p:spTree>
  </p:cSld>
  <p:clrMapOvr>
    <a:masterClrMapping/>
  </p:clrMapOvr>
  <p:transition>
    <p:wheel spokes="8"/>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05602" name="文本占位符 1305601"/>
          <p:cNvSpPr>
            <a:spLocks noGrp="1"/>
          </p:cNvSpPr>
          <p:nvPr>
            <p:ph type="body" idx="1"/>
          </p:nvPr>
        </p:nvSpPr>
        <p:spPr>
          <a:xfrm>
            <a:off x="395288" y="1557338"/>
            <a:ext cx="8569325" cy="3559175"/>
          </a:xfrm>
        </p:spPr>
        <p:txBody>
          <a:bodyPr lIns="92075" tIns="46038" rIns="92075" bIns="46038" anchor="t" anchorCtr="1">
            <a:spAutoFit/>
          </a:bodyPr>
          <a:p>
            <a:pPr>
              <a:lnSpc>
                <a:spcPct val="110000"/>
              </a:lnSpc>
            </a:pPr>
            <a:r>
              <a:rPr lang="zh-CN" altLang="en-US" dirty="0">
                <a:latin typeface="华文中宋" panose="02010600040101010101" pitchFamily="2" charset="-122"/>
                <a:ea typeface="华文中宋" panose="02010600040101010101" pitchFamily="2" charset="-122"/>
              </a:rPr>
              <a:t>例：高级检索查找</a:t>
            </a:r>
            <a:r>
              <a:rPr lang="en-US" altLang="zh-CN" dirty="0">
                <a:latin typeface="华文中宋" panose="02010600040101010101" pitchFamily="2" charset="-122"/>
                <a:ea typeface="华文中宋" panose="02010600040101010101" pitchFamily="2" charset="-122"/>
              </a:rPr>
              <a:t>2007</a:t>
            </a:r>
            <a:r>
              <a:rPr lang="zh-CN" altLang="en-US" dirty="0">
                <a:latin typeface="华文中宋" panose="02010600040101010101" pitchFamily="2" charset="-122"/>
                <a:ea typeface="华文中宋" panose="02010600040101010101" pitchFamily="2" charset="-122"/>
              </a:rPr>
              <a:t>年我国农村互联网普及率</a:t>
            </a:r>
            <a:endParaRPr lang="zh-CN" altLang="en-US">
              <a:latin typeface="华文中宋" panose="02010600040101010101" pitchFamily="2" charset="-122"/>
              <a:ea typeface="华文中宋" panose="02010600040101010101" pitchFamily="2" charset="-122"/>
            </a:endParaRPr>
          </a:p>
          <a:p>
            <a:pPr>
              <a:lnSpc>
                <a:spcPct val="110000"/>
              </a:lnSpc>
              <a:buNone/>
            </a:pPr>
            <a:r>
              <a:rPr lang="zh-CN" altLang="en-US" sz="2000" dirty="0">
                <a:latin typeface="华文中宋" panose="02010600040101010101" pitchFamily="2" charset="-122"/>
                <a:ea typeface="华文中宋" panose="02010600040101010101" pitchFamily="2" charset="-122"/>
              </a:rPr>
              <a:t>	</a:t>
            </a:r>
            <a:r>
              <a:rPr lang="zh-CN" altLang="en-US" sz="2800" dirty="0">
                <a:latin typeface="华文中宋" panose="02010600040101010101" pitchFamily="2" charset="-122"/>
                <a:ea typeface="华文中宋" panose="02010600040101010101" pitchFamily="2" charset="-122"/>
              </a:rPr>
              <a:t>包含全部字词：</a:t>
            </a:r>
            <a:r>
              <a:rPr lang="en-US" altLang="zh-CN" sz="2800" dirty="0">
                <a:solidFill>
                  <a:srgbClr val="66FF66"/>
                </a:solidFill>
                <a:latin typeface="华文中宋" panose="02010600040101010101" pitchFamily="2" charset="-122"/>
                <a:ea typeface="华文中宋" panose="02010600040101010101" pitchFamily="2" charset="-122"/>
              </a:rPr>
              <a:t>2007 </a:t>
            </a:r>
            <a:r>
              <a:rPr lang="zh-CN" altLang="en-US" sz="2800" dirty="0">
                <a:solidFill>
                  <a:srgbClr val="66FF66"/>
                </a:solidFill>
                <a:latin typeface="华文中宋" panose="02010600040101010101" pitchFamily="2" charset="-122"/>
                <a:ea typeface="华文中宋" panose="02010600040101010101" pitchFamily="2" charset="-122"/>
              </a:rPr>
              <a:t>农村</a:t>
            </a:r>
            <a:endParaRPr lang="zh-CN" altLang="en-US" sz="2800" dirty="0">
              <a:solidFill>
                <a:srgbClr val="66FF66"/>
              </a:solidFill>
              <a:latin typeface="华文中宋" panose="02010600040101010101" pitchFamily="2" charset="-122"/>
              <a:ea typeface="华文中宋" panose="02010600040101010101" pitchFamily="2" charset="-122"/>
            </a:endParaRPr>
          </a:p>
          <a:p>
            <a:pPr>
              <a:lnSpc>
                <a:spcPct val="110000"/>
              </a:lnSpc>
              <a:buNone/>
            </a:pPr>
            <a:r>
              <a:rPr lang="zh-CN" altLang="en-US" sz="2800" dirty="0">
                <a:latin typeface="华文中宋" panose="02010600040101010101" pitchFamily="2" charset="-122"/>
                <a:ea typeface="华文中宋" panose="02010600040101010101" pitchFamily="2" charset="-122"/>
              </a:rPr>
              <a:t>	包含以下完整字句：</a:t>
            </a:r>
            <a:r>
              <a:rPr lang="zh-CN" altLang="en-US" sz="2800" dirty="0">
                <a:solidFill>
                  <a:srgbClr val="66FF66"/>
                </a:solidFill>
                <a:latin typeface="华文中宋" panose="02010600040101010101" pitchFamily="2" charset="-122"/>
                <a:ea typeface="华文中宋" panose="02010600040101010101" pitchFamily="2" charset="-122"/>
              </a:rPr>
              <a:t>互联网普及率为</a:t>
            </a:r>
            <a:endParaRPr lang="zh-CN" altLang="en-US" sz="2800" dirty="0">
              <a:solidFill>
                <a:srgbClr val="66FF66"/>
              </a:solidFill>
              <a:latin typeface="华文中宋" panose="02010600040101010101" pitchFamily="2" charset="-122"/>
              <a:ea typeface="华文中宋" panose="02010600040101010101" pitchFamily="2" charset="-122"/>
            </a:endParaRPr>
          </a:p>
          <a:p>
            <a:pPr>
              <a:lnSpc>
                <a:spcPct val="110000"/>
              </a:lnSpc>
              <a:buNone/>
            </a:pPr>
            <a:r>
              <a:rPr lang="zh-CN" altLang="en-US" sz="2800" dirty="0">
                <a:latin typeface="华文中宋" panose="02010600040101010101" pitchFamily="2" charset="-122"/>
                <a:ea typeface="华文中宋" panose="02010600040101010101" pitchFamily="2" charset="-122"/>
              </a:rPr>
              <a:t>   网域</a:t>
            </a:r>
            <a:r>
              <a:rPr lang="en-US" altLang="zh-CN" sz="2800" dirty="0">
                <a:latin typeface="华文中宋" panose="02010600040101010101" pitchFamily="2" charset="-122"/>
                <a:ea typeface="华文中宋" panose="02010600040101010101" pitchFamily="2" charset="-122"/>
              </a:rPr>
              <a:t>: </a:t>
            </a:r>
            <a:r>
              <a:rPr lang="zh-CN" altLang="en-US" sz="2800" dirty="0">
                <a:latin typeface="华文中宋" panose="02010600040101010101" pitchFamily="2" charset="-122"/>
                <a:ea typeface="华文中宋" panose="02010600040101010101" pitchFamily="2" charset="-122"/>
              </a:rPr>
              <a:t>仅 </a:t>
            </a:r>
            <a:r>
              <a:rPr lang="en-US" altLang="zh-CN" sz="2800" err="1">
                <a:solidFill>
                  <a:srgbClr val="66FF66"/>
                </a:solidFill>
                <a:latin typeface="华文中宋" panose="02010600040101010101" pitchFamily="2" charset="-122"/>
                <a:ea typeface="华文中宋" panose="02010600040101010101" pitchFamily="2" charset="-122"/>
              </a:rPr>
              <a:t>cnnic.net.cn</a:t>
            </a:r>
            <a:r>
              <a:rPr lang="zh-CN" altLang="en-US" sz="2800" dirty="0">
                <a:latin typeface="华文中宋" panose="02010600040101010101" pitchFamily="2" charset="-122"/>
                <a:ea typeface="华文中宋" panose="02010600040101010101" pitchFamily="2" charset="-122"/>
              </a:rPr>
              <a:t>（仅在</a:t>
            </a:r>
            <a:r>
              <a:rPr lang="en-US" altLang="zh-CN" sz="2800" dirty="0">
                <a:latin typeface="华文中宋" panose="02010600040101010101" pitchFamily="2" charset="-122"/>
                <a:ea typeface="华文中宋" panose="02010600040101010101" pitchFamily="2" charset="-122"/>
              </a:rPr>
              <a:t>CNNIC</a:t>
            </a:r>
            <a:r>
              <a:rPr lang="zh-CN" altLang="en-US" sz="2800" dirty="0">
                <a:latin typeface="华文中宋" panose="02010600040101010101" pitchFamily="2" charset="-122"/>
                <a:ea typeface="华文中宋" panose="02010600040101010101" pitchFamily="2" charset="-122"/>
              </a:rPr>
              <a:t>网站中搜索）</a:t>
            </a:r>
            <a:endParaRPr lang="zh-CN" altLang="en-US" sz="2800" dirty="0">
              <a:latin typeface="华文中宋" panose="02010600040101010101" pitchFamily="2" charset="-122"/>
              <a:ea typeface="华文中宋" panose="02010600040101010101" pitchFamily="2" charset="-122"/>
            </a:endParaRPr>
          </a:p>
          <a:p>
            <a:pPr>
              <a:lnSpc>
                <a:spcPct val="110000"/>
              </a:lnSpc>
              <a:buNone/>
            </a:pPr>
            <a:r>
              <a:rPr lang="zh-CN" altLang="en-US" sz="2800" dirty="0">
                <a:solidFill>
                  <a:schemeClr val="hlink"/>
                </a:solidFill>
                <a:latin typeface="华文中宋" panose="02010600040101010101" pitchFamily="2" charset="-122"/>
                <a:ea typeface="华文中宋" panose="02010600040101010101" pitchFamily="2" charset="-122"/>
              </a:rPr>
              <a:t>	信息需求类型：直接查找具体数值，权威发布源</a:t>
            </a:r>
            <a:endParaRPr lang="zh-CN" altLang="en-US" sz="2800" dirty="0">
              <a:solidFill>
                <a:schemeClr val="hlink"/>
              </a:solidFill>
              <a:latin typeface="华文中宋" panose="02010600040101010101" pitchFamily="2" charset="-122"/>
              <a:ea typeface="华文中宋" panose="02010600040101010101" pitchFamily="2" charset="-122"/>
            </a:endParaRPr>
          </a:p>
        </p:txBody>
      </p:sp>
      <p:sp>
        <p:nvSpPr>
          <p:cNvPr id="1305603" name="文本框 1305602"/>
          <p:cNvSpPr txBox="1"/>
          <p:nvPr/>
        </p:nvSpPr>
        <p:spPr>
          <a:xfrm>
            <a:off x="1547813" y="404813"/>
            <a:ext cx="6048375" cy="762000"/>
          </a:xfrm>
          <a:prstGeom prst="rect">
            <a:avLst/>
          </a:prstGeom>
          <a:noFill/>
          <a:ln w="9525">
            <a:noFill/>
          </a:ln>
        </p:spPr>
        <p:txBody>
          <a:bodyPr>
            <a:spAutoFit/>
          </a:bodyPr>
          <a:p>
            <a:pPr>
              <a:spcBef>
                <a:spcPct val="50000"/>
              </a:spcBef>
            </a:pPr>
            <a:r>
              <a:rPr lang="en-US" altLang="zh-CN" sz="4400" b="0" dirty="0">
                <a:latin typeface="华文中宋" panose="02010600040101010101" pitchFamily="2" charset="-122"/>
                <a:ea typeface="华文中宋" panose="02010600040101010101" pitchFamily="2" charset="-122"/>
              </a:rPr>
              <a:t>Google </a:t>
            </a:r>
            <a:r>
              <a:rPr lang="zh-CN" altLang="en-US" sz="4400" b="0" dirty="0">
                <a:latin typeface="华文中宋" panose="02010600040101010101" pitchFamily="2" charset="-122"/>
                <a:ea typeface="华文中宋" panose="02010600040101010101" pitchFamily="2" charset="-122"/>
              </a:rPr>
              <a:t>高级检索实例</a:t>
            </a:r>
            <a:endParaRPr lang="zh-CN" altLang="en-US" sz="4400" b="0" dirty="0">
              <a:latin typeface="华文中宋" panose="02010600040101010101" pitchFamily="2" charset="-122"/>
              <a:ea typeface="华文中宋" panose="02010600040101010101" pitchFamily="2" charset="-122"/>
            </a:endParaRPr>
          </a:p>
        </p:txBody>
      </p:sp>
    </p:spTree>
  </p:cSld>
  <p:clrMapOvr>
    <a:masterClrMapping/>
  </p:clrMapOvr>
  <p:transition spd="med"/>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306626" name="图片 1306625"/>
          <p:cNvPicPr>
            <a:picLocks noChangeAspect="1"/>
          </p:cNvPicPr>
          <p:nvPr/>
        </p:nvPicPr>
        <p:blipFill>
          <a:blip r:embed="rId1"/>
          <a:srcRect l="2505" t="16689" b="5585"/>
          <a:stretch>
            <a:fillRect/>
          </a:stretch>
        </p:blipFill>
        <p:spPr>
          <a:xfrm>
            <a:off x="127000" y="1052513"/>
            <a:ext cx="9017000" cy="5545137"/>
          </a:xfrm>
          <a:prstGeom prst="rect">
            <a:avLst/>
          </a:prstGeom>
          <a:noFill/>
          <a:ln w="9525">
            <a:noFill/>
          </a:ln>
        </p:spPr>
      </p:pic>
      <p:sp>
        <p:nvSpPr>
          <p:cNvPr id="1306627" name="文本框 1306626"/>
          <p:cNvSpPr txBox="1"/>
          <p:nvPr/>
        </p:nvSpPr>
        <p:spPr>
          <a:xfrm>
            <a:off x="3124200" y="6248400"/>
            <a:ext cx="2895600" cy="457200"/>
          </a:xfrm>
          <a:prstGeom prst="rect">
            <a:avLst/>
          </a:prstGeom>
          <a:noFill/>
          <a:ln w="9525">
            <a:noFill/>
          </a:ln>
        </p:spPr>
        <p:txBody>
          <a:bodyPr lIns="90000" tIns="46800" rIns="90000" bIns="46800" anchor="b"/>
          <a:p>
            <a:pPr algn="ctr" defTabSz="449580">
              <a:spcBef>
                <a:spcPct val="0"/>
              </a:spcBef>
              <a:buClr>
                <a:srgbClr val="000000"/>
              </a:buClr>
              <a:buSzPct val="75000"/>
              <a:buFont typeface="Arial" panose="020B0604020202020204" pitchFamily="34" charset="0"/>
              <a:tabLst>
                <a:tab pos="447675" algn="l"/>
                <a:tab pos="897255" algn="l"/>
                <a:tab pos="1346200" algn="l"/>
                <a:tab pos="1795780" algn="l"/>
                <a:tab pos="2244725" algn="l"/>
                <a:tab pos="2694305" algn="l"/>
                <a:tab pos="3143250" algn="l"/>
                <a:tab pos="3592830" algn="l"/>
                <a:tab pos="4041775" algn="l"/>
                <a:tab pos="4491355" algn="l"/>
                <a:tab pos="4940300" algn="l"/>
                <a:tab pos="5389880" algn="l"/>
                <a:tab pos="5838825" algn="l"/>
                <a:tab pos="6288405" algn="l"/>
                <a:tab pos="6737350" algn="l"/>
                <a:tab pos="7186930" algn="l"/>
                <a:tab pos="7635875" algn="l"/>
                <a:tab pos="8085455" algn="l"/>
                <a:tab pos="8534400" algn="l"/>
                <a:tab pos="8983980" algn="l"/>
              </a:tabLst>
            </a:pPr>
            <a:r>
              <a:rPr lang="zh-CN" altLang="en-GB" sz="1200" b="0">
                <a:solidFill>
                  <a:srgbClr val="000000"/>
                </a:solidFill>
                <a:latin typeface="Arial" panose="020B0604020202020204" pitchFamily="34" charset="0"/>
              </a:rPr>
              <a:t>复旦大学文献检索教研室</a:t>
            </a:r>
            <a:endParaRPr lang="zh-CN" altLang="en-GB" sz="1200" b="0">
              <a:solidFill>
                <a:srgbClr val="000000"/>
              </a:solidFill>
              <a:latin typeface="Arial" panose="020B0604020202020204" pitchFamily="34" charset="0"/>
            </a:endParaRPr>
          </a:p>
        </p:txBody>
      </p:sp>
      <p:sp>
        <p:nvSpPr>
          <p:cNvPr id="1306628" name="文本框 1306627"/>
          <p:cNvSpPr txBox="1"/>
          <p:nvPr/>
        </p:nvSpPr>
        <p:spPr>
          <a:xfrm>
            <a:off x="6553200" y="6248400"/>
            <a:ext cx="2133600" cy="457200"/>
          </a:xfrm>
          <a:prstGeom prst="rect">
            <a:avLst/>
          </a:prstGeom>
          <a:noFill/>
          <a:ln w="9525">
            <a:noFill/>
          </a:ln>
        </p:spPr>
        <p:txBody>
          <a:bodyPr lIns="90000" tIns="46800" rIns="90000" bIns="46800" anchor="b"/>
          <a:p>
            <a:pPr algn="r" defTabSz="449580">
              <a:spcBef>
                <a:spcPct val="0"/>
              </a:spcBef>
              <a:buClr>
                <a:srgbClr val="000000"/>
              </a:buClr>
              <a:buSzPct val="75000"/>
              <a:buFont typeface="Arial Black" panose="020B0A04020102020204" pitchFamily="34" charset="0"/>
              <a:tabLst>
                <a:tab pos="447675" algn="l"/>
                <a:tab pos="897255" algn="l"/>
                <a:tab pos="1346200" algn="l"/>
                <a:tab pos="1795780" algn="l"/>
                <a:tab pos="2244725" algn="l"/>
                <a:tab pos="2694305" algn="l"/>
                <a:tab pos="3143250" algn="l"/>
                <a:tab pos="3592830" algn="l"/>
                <a:tab pos="4041775" algn="l"/>
                <a:tab pos="4491355" algn="l"/>
                <a:tab pos="4940300" algn="l"/>
                <a:tab pos="5389880" algn="l"/>
                <a:tab pos="5838825" algn="l"/>
                <a:tab pos="6288405" algn="l"/>
                <a:tab pos="6737350" algn="l"/>
                <a:tab pos="7186930" algn="l"/>
                <a:tab pos="7635875" algn="l"/>
                <a:tab pos="8085455" algn="l"/>
                <a:tab pos="8534400" algn="l"/>
                <a:tab pos="8983980" algn="l"/>
              </a:tabLst>
            </a:pPr>
            <a:fld id="{9A0DB2DC-4C9A-4742-B13C-FB6460FD3503}" type="slidenum">
              <a:rPr lang="zh-CN" altLang="en-GB" sz="1200" b="0" dirty="0">
                <a:solidFill>
                  <a:srgbClr val="000000"/>
                </a:solidFill>
                <a:latin typeface="Arial Black" panose="020B0A04020102020204" pitchFamily="34" charset="0"/>
              </a:rPr>
            </a:fld>
            <a:endParaRPr lang="zh-CN" altLang="en-GB" sz="1200" b="0" dirty="0">
              <a:solidFill>
                <a:srgbClr val="000000"/>
              </a:solidFill>
              <a:latin typeface="Arial Black" panose="020B0A04020102020204" pitchFamily="34" charset="0"/>
            </a:endParaRPr>
          </a:p>
        </p:txBody>
      </p:sp>
      <p:sp>
        <p:nvSpPr>
          <p:cNvPr id="1306629" name="文本框 1306628"/>
          <p:cNvSpPr txBox="1"/>
          <p:nvPr/>
        </p:nvSpPr>
        <p:spPr>
          <a:xfrm>
            <a:off x="457200" y="6245225"/>
            <a:ext cx="2133600" cy="476250"/>
          </a:xfrm>
          <a:prstGeom prst="rect">
            <a:avLst/>
          </a:prstGeom>
          <a:noFill/>
          <a:ln w="9525">
            <a:noFill/>
          </a:ln>
        </p:spPr>
        <p:txBody>
          <a:bodyPr lIns="90000" tIns="46800" rIns="90000" bIns="46800" anchor="b"/>
          <a:p>
            <a:pPr defTabSz="449580">
              <a:spcBef>
                <a:spcPct val="0"/>
              </a:spcBef>
              <a:buClr>
                <a:srgbClr val="000000"/>
              </a:buClr>
              <a:buSzPct val="75000"/>
              <a:buFont typeface="Arial" panose="020B0604020202020204" pitchFamily="34" charset="0"/>
              <a:tabLst>
                <a:tab pos="447675" algn="l"/>
                <a:tab pos="897255" algn="l"/>
                <a:tab pos="1346200" algn="l"/>
                <a:tab pos="1795780" algn="l"/>
                <a:tab pos="2244725" algn="l"/>
                <a:tab pos="2694305" algn="l"/>
                <a:tab pos="3143250" algn="l"/>
                <a:tab pos="3592830" algn="l"/>
                <a:tab pos="4041775" algn="l"/>
                <a:tab pos="4491355" algn="l"/>
                <a:tab pos="4940300" algn="l"/>
                <a:tab pos="5389880" algn="l"/>
                <a:tab pos="5838825" algn="l"/>
                <a:tab pos="6288405" algn="l"/>
                <a:tab pos="6737350" algn="l"/>
                <a:tab pos="7186930" algn="l"/>
                <a:tab pos="7635875" algn="l"/>
                <a:tab pos="8085455" algn="l"/>
                <a:tab pos="8534400" algn="l"/>
                <a:tab pos="8983980" algn="l"/>
              </a:tabLst>
            </a:pPr>
            <a:r>
              <a:rPr lang="en-GB" altLang="zh-CN" sz="1200" b="0">
                <a:solidFill>
                  <a:srgbClr val="000000"/>
                </a:solidFill>
                <a:latin typeface="Arial" panose="020B0604020202020204" pitchFamily="34" charset="0"/>
              </a:rPr>
              <a:t>04/15/09</a:t>
            </a:r>
            <a:endParaRPr lang="en-GB" altLang="zh-CN" sz="1200" b="0">
              <a:solidFill>
                <a:srgbClr val="000000"/>
              </a:solidFill>
              <a:latin typeface="Arial" panose="020B0604020202020204" pitchFamily="34" charset="0"/>
            </a:endParaRPr>
          </a:p>
        </p:txBody>
      </p:sp>
      <p:sp>
        <p:nvSpPr>
          <p:cNvPr id="1306630" name="文本框 1306629"/>
          <p:cNvSpPr txBox="1"/>
          <p:nvPr/>
        </p:nvSpPr>
        <p:spPr>
          <a:xfrm>
            <a:off x="1547813" y="333375"/>
            <a:ext cx="6624637" cy="701675"/>
          </a:xfrm>
          <a:prstGeom prst="rect">
            <a:avLst/>
          </a:prstGeom>
          <a:noFill/>
          <a:ln w="9525">
            <a:noFill/>
          </a:ln>
        </p:spPr>
        <p:txBody>
          <a:bodyPr lIns="90000" tIns="46800" rIns="90000" bIns="46800">
            <a:spAutoFit/>
          </a:bodyPr>
          <a:p>
            <a:pPr defTabSz="449580">
              <a:spcBef>
                <a:spcPts val="2500"/>
              </a:spcBef>
              <a:buClr>
                <a:srgbClr val="000000"/>
              </a:buClr>
              <a:buSzPct val="75000"/>
              <a:buFont typeface="华文中宋" panose="02010600040101010101" pitchFamily="2" charset="-122"/>
              <a:tabLst>
                <a:tab pos="447675" algn="l"/>
                <a:tab pos="897255" algn="l"/>
                <a:tab pos="1346200" algn="l"/>
                <a:tab pos="1795780" algn="l"/>
                <a:tab pos="2244725" algn="l"/>
                <a:tab pos="2694305" algn="l"/>
                <a:tab pos="3143250" algn="l"/>
                <a:tab pos="3592830" algn="l"/>
                <a:tab pos="4041775" algn="l"/>
                <a:tab pos="4491355" algn="l"/>
                <a:tab pos="4940300" algn="l"/>
                <a:tab pos="5389880" algn="l"/>
                <a:tab pos="5838825" algn="l"/>
                <a:tab pos="6288405" algn="l"/>
                <a:tab pos="6737350" algn="l"/>
                <a:tab pos="7186930" algn="l"/>
                <a:tab pos="7635875" algn="l"/>
                <a:tab pos="8085455" algn="l"/>
                <a:tab pos="8534400" algn="l"/>
                <a:tab pos="8983980" algn="l"/>
              </a:tabLst>
            </a:pPr>
            <a:r>
              <a:rPr lang="en-GB" altLang="zh-CN" sz="4000">
                <a:solidFill>
                  <a:schemeClr val="tx2"/>
                </a:solidFill>
                <a:effectLst>
                  <a:outerShdw blurRad="38100" dist="38100" dir="2700000">
                    <a:srgbClr val="000000"/>
                  </a:outerShdw>
                </a:effectLst>
                <a:latin typeface="Arial" panose="020B0604020202020204" pitchFamily="34" charset="0"/>
              </a:rPr>
              <a:t>Google </a:t>
            </a:r>
            <a:r>
              <a:rPr lang="zh-CN" altLang="en-GB" sz="4000">
                <a:solidFill>
                  <a:schemeClr val="tx2"/>
                </a:solidFill>
                <a:effectLst>
                  <a:outerShdw blurRad="38100" dist="38100" dir="2700000">
                    <a:srgbClr val="000000"/>
                  </a:outerShdw>
                </a:effectLst>
                <a:latin typeface="Arial" panose="020B0604020202020204" pitchFamily="34" charset="0"/>
              </a:rPr>
              <a:t>网页高级搜索界面</a:t>
            </a:r>
            <a:endParaRPr lang="zh-CN" altLang="en-GB" sz="4000">
              <a:solidFill>
                <a:schemeClr val="tx2"/>
              </a:solidFill>
              <a:effectLst>
                <a:outerShdw blurRad="38100" dist="38100" dir="2700000">
                  <a:srgbClr val="000000"/>
                </a:outerShdw>
              </a:effectLst>
              <a:latin typeface="Arial" panose="020B0604020202020204" pitchFamily="34" charset="0"/>
            </a:endParaRPr>
          </a:p>
        </p:txBody>
      </p:sp>
      <p:sp>
        <p:nvSpPr>
          <p:cNvPr id="1306631" name="直接连接符 1306630"/>
          <p:cNvSpPr/>
          <p:nvPr/>
        </p:nvSpPr>
        <p:spPr>
          <a:xfrm>
            <a:off x="3851275" y="2492375"/>
            <a:ext cx="720725" cy="0"/>
          </a:xfrm>
          <a:prstGeom prst="line">
            <a:avLst/>
          </a:prstGeom>
          <a:ln w="38160" cap="flat" cmpd="sng">
            <a:solidFill>
              <a:srgbClr val="FF0000"/>
            </a:solidFill>
            <a:prstDash val="solid"/>
            <a:miter/>
            <a:headEnd type="none" w="med" len="med"/>
            <a:tailEnd type="none" w="med" len="med"/>
          </a:ln>
        </p:spPr>
      </p:sp>
      <p:sp>
        <p:nvSpPr>
          <p:cNvPr id="1306632" name="直接连接符 1306631"/>
          <p:cNvSpPr/>
          <p:nvPr/>
        </p:nvSpPr>
        <p:spPr>
          <a:xfrm>
            <a:off x="3779838" y="2852738"/>
            <a:ext cx="1366837" cy="1587"/>
          </a:xfrm>
          <a:prstGeom prst="line">
            <a:avLst/>
          </a:prstGeom>
          <a:ln w="38160" cap="flat" cmpd="sng">
            <a:solidFill>
              <a:srgbClr val="FF0000"/>
            </a:solidFill>
            <a:prstDash val="solid"/>
            <a:miter/>
            <a:headEnd type="none" w="med" len="med"/>
            <a:tailEnd type="none" w="med" len="med"/>
          </a:ln>
        </p:spPr>
      </p:sp>
      <p:sp>
        <p:nvSpPr>
          <p:cNvPr id="1306633" name="椭圆 1306632"/>
          <p:cNvSpPr/>
          <p:nvPr/>
        </p:nvSpPr>
        <p:spPr>
          <a:xfrm>
            <a:off x="5795963" y="5300663"/>
            <a:ext cx="1368425" cy="288925"/>
          </a:xfrm>
          <a:prstGeom prst="ellipse">
            <a:avLst/>
          </a:prstGeom>
          <a:noFill/>
          <a:ln w="28440" cap="flat" cmpd="sng">
            <a:solidFill>
              <a:srgbClr val="FF0000"/>
            </a:solidFill>
            <a:prstDash val="solid"/>
            <a:miter/>
            <a:headEnd type="none" w="med" len="med"/>
            <a:tailEnd type="none" w="med" len="med"/>
          </a:ln>
        </p:spPr>
        <p:txBody>
          <a:bodyPr/>
          <a:p>
            <a:endParaRPr lang="zh-CN" altLang="en-US"/>
          </a:p>
        </p:txBody>
      </p:sp>
    </p:spTree>
  </p:cSld>
  <p:clrMapOvr>
    <a:masterClrMapping/>
  </p:clrMapOvr>
  <p:transition spd="med"/>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308674" name="图片 1308673"/>
          <p:cNvPicPr>
            <a:picLocks noChangeAspect="1"/>
          </p:cNvPicPr>
          <p:nvPr/>
        </p:nvPicPr>
        <p:blipFill>
          <a:blip r:embed="rId1"/>
          <a:srcRect t="15083"/>
          <a:stretch>
            <a:fillRect/>
          </a:stretch>
        </p:blipFill>
        <p:spPr>
          <a:xfrm>
            <a:off x="539750" y="1182688"/>
            <a:ext cx="7964488" cy="5675312"/>
          </a:xfrm>
          <a:prstGeom prst="rect">
            <a:avLst/>
          </a:prstGeom>
          <a:noFill/>
          <a:ln w="9525">
            <a:noFill/>
          </a:ln>
        </p:spPr>
      </p:pic>
      <p:sp>
        <p:nvSpPr>
          <p:cNvPr id="1308675" name="文本框 1308674"/>
          <p:cNvSpPr txBox="1"/>
          <p:nvPr/>
        </p:nvSpPr>
        <p:spPr>
          <a:xfrm>
            <a:off x="3124200" y="6248400"/>
            <a:ext cx="2895600" cy="457200"/>
          </a:xfrm>
          <a:prstGeom prst="rect">
            <a:avLst/>
          </a:prstGeom>
          <a:noFill/>
          <a:ln w="9525">
            <a:noFill/>
          </a:ln>
        </p:spPr>
        <p:txBody>
          <a:bodyPr lIns="90000" tIns="46800" rIns="90000" bIns="46800" anchor="b"/>
          <a:p>
            <a:pPr algn="ctr" defTabSz="449580">
              <a:spcBef>
                <a:spcPct val="0"/>
              </a:spcBef>
              <a:buClr>
                <a:srgbClr val="000000"/>
              </a:buClr>
              <a:buSzPct val="75000"/>
              <a:buFont typeface="Arial" panose="020B0604020202020204" pitchFamily="34" charset="0"/>
              <a:tabLst>
                <a:tab pos="447675" algn="l"/>
                <a:tab pos="897255" algn="l"/>
                <a:tab pos="1346200" algn="l"/>
                <a:tab pos="1795780" algn="l"/>
                <a:tab pos="2244725" algn="l"/>
                <a:tab pos="2694305" algn="l"/>
                <a:tab pos="3143250" algn="l"/>
                <a:tab pos="3592830" algn="l"/>
                <a:tab pos="4041775" algn="l"/>
                <a:tab pos="4491355" algn="l"/>
                <a:tab pos="4940300" algn="l"/>
                <a:tab pos="5389880" algn="l"/>
                <a:tab pos="5838825" algn="l"/>
                <a:tab pos="6288405" algn="l"/>
                <a:tab pos="6737350" algn="l"/>
                <a:tab pos="7186930" algn="l"/>
                <a:tab pos="7635875" algn="l"/>
                <a:tab pos="8085455" algn="l"/>
                <a:tab pos="8534400" algn="l"/>
                <a:tab pos="8983980" algn="l"/>
              </a:tabLst>
            </a:pPr>
            <a:r>
              <a:rPr lang="zh-CN" altLang="en-GB" sz="1200" b="0">
                <a:solidFill>
                  <a:srgbClr val="000000"/>
                </a:solidFill>
                <a:latin typeface="Arial" panose="020B0604020202020204" pitchFamily="34" charset="0"/>
              </a:rPr>
              <a:t>复旦大学文献检索教研室</a:t>
            </a:r>
            <a:endParaRPr lang="zh-CN" altLang="en-GB" sz="1200" b="0">
              <a:solidFill>
                <a:srgbClr val="000000"/>
              </a:solidFill>
              <a:latin typeface="Arial" panose="020B0604020202020204" pitchFamily="34" charset="0"/>
            </a:endParaRPr>
          </a:p>
        </p:txBody>
      </p:sp>
      <p:sp>
        <p:nvSpPr>
          <p:cNvPr id="1308676" name="文本框 1308675"/>
          <p:cNvSpPr txBox="1"/>
          <p:nvPr/>
        </p:nvSpPr>
        <p:spPr>
          <a:xfrm>
            <a:off x="6553200" y="6248400"/>
            <a:ext cx="2133600" cy="457200"/>
          </a:xfrm>
          <a:prstGeom prst="rect">
            <a:avLst/>
          </a:prstGeom>
          <a:noFill/>
          <a:ln w="9525">
            <a:noFill/>
          </a:ln>
        </p:spPr>
        <p:txBody>
          <a:bodyPr lIns="90000" tIns="46800" rIns="90000" bIns="46800" anchor="b"/>
          <a:p>
            <a:pPr algn="r" defTabSz="449580">
              <a:spcBef>
                <a:spcPct val="0"/>
              </a:spcBef>
              <a:buClr>
                <a:srgbClr val="000000"/>
              </a:buClr>
              <a:buSzPct val="75000"/>
              <a:buFont typeface="Arial Black" panose="020B0A04020102020204" pitchFamily="34" charset="0"/>
              <a:tabLst>
                <a:tab pos="447675" algn="l"/>
                <a:tab pos="897255" algn="l"/>
                <a:tab pos="1346200" algn="l"/>
                <a:tab pos="1795780" algn="l"/>
                <a:tab pos="2244725" algn="l"/>
                <a:tab pos="2694305" algn="l"/>
                <a:tab pos="3143250" algn="l"/>
                <a:tab pos="3592830" algn="l"/>
                <a:tab pos="4041775" algn="l"/>
                <a:tab pos="4491355" algn="l"/>
                <a:tab pos="4940300" algn="l"/>
                <a:tab pos="5389880" algn="l"/>
                <a:tab pos="5838825" algn="l"/>
                <a:tab pos="6288405" algn="l"/>
                <a:tab pos="6737350" algn="l"/>
                <a:tab pos="7186930" algn="l"/>
                <a:tab pos="7635875" algn="l"/>
                <a:tab pos="8085455" algn="l"/>
                <a:tab pos="8534400" algn="l"/>
                <a:tab pos="8983980" algn="l"/>
              </a:tabLst>
            </a:pPr>
            <a:fld id="{9A0DB2DC-4C9A-4742-B13C-FB6460FD3503}" type="slidenum">
              <a:rPr lang="zh-CN" altLang="en-GB" sz="1200" b="0" dirty="0">
                <a:solidFill>
                  <a:srgbClr val="000000"/>
                </a:solidFill>
                <a:latin typeface="Arial Black" panose="020B0A04020102020204" pitchFamily="34" charset="0"/>
              </a:rPr>
            </a:fld>
            <a:endParaRPr lang="zh-CN" altLang="en-GB" sz="1200" b="0" dirty="0">
              <a:solidFill>
                <a:srgbClr val="000000"/>
              </a:solidFill>
              <a:latin typeface="Arial Black" panose="020B0A04020102020204" pitchFamily="34" charset="0"/>
            </a:endParaRPr>
          </a:p>
        </p:txBody>
      </p:sp>
      <p:sp>
        <p:nvSpPr>
          <p:cNvPr id="1308677" name="文本框 1308676"/>
          <p:cNvSpPr txBox="1"/>
          <p:nvPr/>
        </p:nvSpPr>
        <p:spPr>
          <a:xfrm>
            <a:off x="457200" y="6245225"/>
            <a:ext cx="2133600" cy="476250"/>
          </a:xfrm>
          <a:prstGeom prst="rect">
            <a:avLst/>
          </a:prstGeom>
          <a:noFill/>
          <a:ln w="9525">
            <a:noFill/>
          </a:ln>
        </p:spPr>
        <p:txBody>
          <a:bodyPr lIns="90000" tIns="46800" rIns="90000" bIns="46800" anchor="b"/>
          <a:p>
            <a:pPr defTabSz="449580">
              <a:spcBef>
                <a:spcPct val="0"/>
              </a:spcBef>
              <a:buClr>
                <a:srgbClr val="000000"/>
              </a:buClr>
              <a:buSzPct val="75000"/>
              <a:buFont typeface="Arial" panose="020B0604020202020204" pitchFamily="34" charset="0"/>
              <a:tabLst>
                <a:tab pos="447675" algn="l"/>
                <a:tab pos="897255" algn="l"/>
                <a:tab pos="1346200" algn="l"/>
                <a:tab pos="1795780" algn="l"/>
                <a:tab pos="2244725" algn="l"/>
                <a:tab pos="2694305" algn="l"/>
                <a:tab pos="3143250" algn="l"/>
                <a:tab pos="3592830" algn="l"/>
                <a:tab pos="4041775" algn="l"/>
                <a:tab pos="4491355" algn="l"/>
                <a:tab pos="4940300" algn="l"/>
                <a:tab pos="5389880" algn="l"/>
                <a:tab pos="5838825" algn="l"/>
                <a:tab pos="6288405" algn="l"/>
                <a:tab pos="6737350" algn="l"/>
                <a:tab pos="7186930" algn="l"/>
                <a:tab pos="7635875" algn="l"/>
                <a:tab pos="8085455" algn="l"/>
                <a:tab pos="8534400" algn="l"/>
                <a:tab pos="8983980" algn="l"/>
              </a:tabLst>
            </a:pPr>
            <a:r>
              <a:rPr lang="en-GB" altLang="zh-CN" sz="1200" b="0">
                <a:solidFill>
                  <a:srgbClr val="000000"/>
                </a:solidFill>
                <a:latin typeface="Arial" panose="020B0604020202020204" pitchFamily="34" charset="0"/>
              </a:rPr>
              <a:t>04/15/09</a:t>
            </a:r>
            <a:endParaRPr lang="en-GB" altLang="zh-CN" sz="1200" b="0">
              <a:solidFill>
                <a:srgbClr val="000000"/>
              </a:solidFill>
              <a:latin typeface="Arial" panose="020B0604020202020204" pitchFamily="34" charset="0"/>
            </a:endParaRPr>
          </a:p>
        </p:txBody>
      </p:sp>
      <p:sp>
        <p:nvSpPr>
          <p:cNvPr id="1308678" name="文本框 1308677"/>
          <p:cNvSpPr txBox="1"/>
          <p:nvPr/>
        </p:nvSpPr>
        <p:spPr>
          <a:xfrm>
            <a:off x="457200" y="312738"/>
            <a:ext cx="8229600" cy="884237"/>
          </a:xfrm>
          <a:prstGeom prst="rect">
            <a:avLst/>
          </a:prstGeom>
          <a:noFill/>
          <a:ln w="9525">
            <a:noFill/>
          </a:ln>
        </p:spPr>
        <p:txBody>
          <a:bodyPr anchor="ctr"/>
          <a:p>
            <a:pPr algn="ctr" defTabSz="449580">
              <a:spcBef>
                <a:spcPct val="0"/>
              </a:spcBef>
              <a:buClr>
                <a:srgbClr val="000000"/>
              </a:buClr>
              <a:buSzPct val="100000"/>
              <a:buFont typeface="华文中宋" panose="02010600040101010101" pitchFamily="2" charset="-122"/>
              <a:tabLst>
                <a:tab pos="447675" algn="l"/>
                <a:tab pos="897255" algn="l"/>
                <a:tab pos="1346200" algn="l"/>
                <a:tab pos="1795780" algn="l"/>
                <a:tab pos="2244725" algn="l"/>
                <a:tab pos="2694305" algn="l"/>
                <a:tab pos="3143250" algn="l"/>
                <a:tab pos="3592830" algn="l"/>
                <a:tab pos="4041775" algn="l"/>
                <a:tab pos="4491355" algn="l"/>
                <a:tab pos="4940300" algn="l"/>
                <a:tab pos="5389880" algn="l"/>
                <a:tab pos="5838825" algn="l"/>
                <a:tab pos="6288405" algn="l"/>
                <a:tab pos="6737350" algn="l"/>
                <a:tab pos="7186930" algn="l"/>
                <a:tab pos="7635875" algn="l"/>
                <a:tab pos="8085455" algn="l"/>
                <a:tab pos="8534400" algn="l"/>
                <a:tab pos="8983980" algn="l"/>
              </a:tabLst>
            </a:pPr>
            <a:r>
              <a:rPr lang="en-GB" altLang="zh-CN" sz="4400" b="0">
                <a:solidFill>
                  <a:schemeClr val="tx2"/>
                </a:solidFill>
                <a:latin typeface="华文中宋" panose="02010600040101010101" pitchFamily="2" charset="-122"/>
                <a:ea typeface="华文中宋" panose="02010600040101010101" pitchFamily="2" charset="-122"/>
              </a:rPr>
              <a:t>Google</a:t>
            </a:r>
            <a:r>
              <a:rPr lang="zh-CN" altLang="en-GB" sz="4400" b="0">
                <a:solidFill>
                  <a:schemeClr val="tx2"/>
                </a:solidFill>
                <a:latin typeface="华文中宋" panose="02010600040101010101" pitchFamily="2" charset="-122"/>
                <a:ea typeface="华文中宋" panose="02010600040101010101" pitchFamily="2" charset="-122"/>
              </a:rPr>
              <a:t>网页高级检索结果</a:t>
            </a:r>
            <a:endParaRPr lang="zh-CN" altLang="en-GB" sz="4400" b="0">
              <a:solidFill>
                <a:schemeClr val="tx2"/>
              </a:solidFill>
              <a:latin typeface="华文中宋" panose="02010600040101010101" pitchFamily="2" charset="-122"/>
              <a:ea typeface="华文中宋" panose="02010600040101010101" pitchFamily="2" charset="-122"/>
            </a:endParaRPr>
          </a:p>
        </p:txBody>
      </p:sp>
      <p:sp>
        <p:nvSpPr>
          <p:cNvPr id="1308679" name="直接连接符 1308678"/>
          <p:cNvSpPr/>
          <p:nvPr/>
        </p:nvSpPr>
        <p:spPr>
          <a:xfrm>
            <a:off x="4716463" y="5734050"/>
            <a:ext cx="1222375" cy="1588"/>
          </a:xfrm>
          <a:prstGeom prst="line">
            <a:avLst/>
          </a:prstGeom>
          <a:ln w="38160" cap="flat" cmpd="sng">
            <a:solidFill>
              <a:srgbClr val="FF0000"/>
            </a:solidFill>
            <a:prstDash val="solid"/>
            <a:miter/>
            <a:headEnd type="none" w="med" len="med"/>
            <a:tailEnd type="none" w="med" len="med"/>
          </a:ln>
        </p:spPr>
      </p:sp>
      <p:sp>
        <p:nvSpPr>
          <p:cNvPr id="1308680" name="直接连接符 1308679"/>
          <p:cNvSpPr/>
          <p:nvPr/>
        </p:nvSpPr>
        <p:spPr>
          <a:xfrm>
            <a:off x="3276600" y="5734050"/>
            <a:ext cx="863600" cy="1588"/>
          </a:xfrm>
          <a:prstGeom prst="line">
            <a:avLst/>
          </a:prstGeom>
          <a:ln w="38160" cap="flat" cmpd="sng">
            <a:solidFill>
              <a:srgbClr val="FF0000"/>
            </a:solidFill>
            <a:prstDash val="solid"/>
            <a:miter/>
            <a:headEnd type="none" w="med" len="med"/>
            <a:tailEnd type="none" w="med" len="med"/>
          </a:ln>
        </p:spPr>
      </p:sp>
      <p:sp>
        <p:nvSpPr>
          <p:cNvPr id="1308681" name="直接连接符 1308680"/>
          <p:cNvSpPr/>
          <p:nvPr/>
        </p:nvSpPr>
        <p:spPr>
          <a:xfrm>
            <a:off x="827088" y="5734050"/>
            <a:ext cx="649287" cy="0"/>
          </a:xfrm>
          <a:prstGeom prst="line">
            <a:avLst/>
          </a:prstGeom>
          <a:ln w="38160" cap="flat" cmpd="sng">
            <a:solidFill>
              <a:srgbClr val="FF0000"/>
            </a:solidFill>
            <a:prstDash val="solid"/>
            <a:miter/>
            <a:headEnd type="none" w="med" len="med"/>
            <a:tailEnd type="none" w="med" len="med"/>
          </a:ln>
        </p:spPr>
      </p:sp>
    </p:spTree>
  </p:cSld>
  <p:clrMapOvr>
    <a:masterClrMapping/>
  </p:clrMapOvr>
  <p:transition spd="med"/>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95362" name="标题 1295361"/>
          <p:cNvSpPr>
            <a:spLocks noGrp="1"/>
          </p:cNvSpPr>
          <p:nvPr>
            <p:ph type="title"/>
          </p:nvPr>
        </p:nvSpPr>
        <p:spPr/>
        <p:txBody>
          <a:bodyPr lIns="92075" tIns="46038" rIns="92075" bIns="46038" anchor="t" anchorCtr="1">
            <a:spAutoFit/>
          </a:bodyPr>
          <a:p>
            <a:r>
              <a:rPr lang="zh-CN" altLang="en-US" dirty="0"/>
              <a:t>搜索引擎及举要</a:t>
            </a:r>
            <a:endParaRPr lang="zh-CN" altLang="en-US" dirty="0"/>
          </a:p>
        </p:txBody>
      </p:sp>
      <p:sp>
        <p:nvSpPr>
          <p:cNvPr id="1295363" name="文本占位符 1295362"/>
          <p:cNvSpPr>
            <a:spLocks noGrp="1"/>
          </p:cNvSpPr>
          <p:nvPr>
            <p:ph type="body" idx="1"/>
          </p:nvPr>
        </p:nvSpPr>
        <p:spPr>
          <a:xfrm>
            <a:off x="179388" y="1844675"/>
            <a:ext cx="8569325" cy="525463"/>
          </a:xfrm>
        </p:spPr>
        <p:txBody>
          <a:bodyPr lIns="92075" tIns="46038" rIns="92075" bIns="46038" anchor="t" anchorCtr="1">
            <a:spAutoFit/>
          </a:bodyPr>
          <a:p>
            <a:r>
              <a:rPr lang="en-US" altLang="zh-CN"/>
              <a:t>Google</a:t>
            </a:r>
            <a:endParaRPr lang="en-US" altLang="zh-CN"/>
          </a:p>
        </p:txBody>
      </p:sp>
      <p:pic>
        <p:nvPicPr>
          <p:cNvPr id="1295364" name="图片 1295363"/>
          <p:cNvPicPr>
            <a:picLocks noChangeAspect="1"/>
          </p:cNvPicPr>
          <p:nvPr/>
        </p:nvPicPr>
        <p:blipFill>
          <a:blip r:embed="rId1"/>
          <a:stretch>
            <a:fillRect/>
          </a:stretch>
        </p:blipFill>
        <p:spPr>
          <a:xfrm>
            <a:off x="0" y="2492375"/>
            <a:ext cx="9144000" cy="5965825"/>
          </a:xfrm>
          <a:prstGeom prst="rect">
            <a:avLst/>
          </a:prstGeom>
          <a:noFill/>
          <a:ln w="9525">
            <a:noFill/>
          </a:ln>
        </p:spPr>
      </p:pic>
      <p:sp>
        <p:nvSpPr>
          <p:cNvPr id="1295365" name="文本框 1295364"/>
          <p:cNvSpPr txBox="1"/>
          <p:nvPr/>
        </p:nvSpPr>
        <p:spPr>
          <a:xfrm>
            <a:off x="323850" y="5157788"/>
            <a:ext cx="2376488" cy="528637"/>
          </a:xfrm>
          <a:prstGeom prst="rect">
            <a:avLst/>
          </a:prstGeom>
          <a:solidFill>
            <a:srgbClr val="CC99FF"/>
          </a:solidFill>
          <a:ln w="9525" cap="flat" cmpd="sng">
            <a:solidFill>
              <a:schemeClr val="tx1"/>
            </a:solidFill>
            <a:prstDash val="solid"/>
            <a:miter/>
            <a:headEnd type="none" w="med" len="med"/>
            <a:tailEnd type="none" w="med" len="med"/>
          </a:ln>
        </p:spPr>
        <p:txBody>
          <a:bodyPr>
            <a:spAutoFit/>
          </a:bodyPr>
          <a:p>
            <a:pPr algn="ctr">
              <a:spcBef>
                <a:spcPct val="50000"/>
              </a:spcBef>
            </a:pPr>
            <a:r>
              <a:rPr lang="zh-CN" altLang="en-US" b="0" dirty="0">
                <a:solidFill>
                  <a:schemeClr val="bg2"/>
                </a:solidFill>
                <a:latin typeface="Arial" panose="020B0604020202020204" pitchFamily="34" charset="0"/>
                <a:ea typeface="楷体_GB2312" pitchFamily="49" charset="-122"/>
              </a:rPr>
              <a:t>学术搜索</a:t>
            </a:r>
            <a:endParaRPr lang="zh-CN" altLang="en-US" b="0" dirty="0">
              <a:solidFill>
                <a:schemeClr val="bg2"/>
              </a:solidFill>
              <a:latin typeface="Arial" panose="020B0604020202020204" pitchFamily="34" charset="0"/>
              <a:ea typeface="楷体_GB2312" pitchFamily="49" charset="-122"/>
            </a:endParaRPr>
          </a:p>
        </p:txBody>
      </p:sp>
    </p:spTree>
  </p:cSld>
  <p:clrMapOvr>
    <a:masterClrMapping/>
  </p:clrMapOvr>
  <p:transition>
    <p:wheel spokes="8"/>
  </p:transition>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315842" name="图片 1315841"/>
          <p:cNvPicPr>
            <a:picLocks noChangeAspect="1"/>
          </p:cNvPicPr>
          <p:nvPr/>
        </p:nvPicPr>
        <p:blipFill>
          <a:blip r:embed="rId1"/>
          <a:srcRect t="19066" b="17929"/>
          <a:stretch>
            <a:fillRect/>
          </a:stretch>
        </p:blipFill>
        <p:spPr>
          <a:xfrm>
            <a:off x="395288" y="2276475"/>
            <a:ext cx="8569325" cy="4321175"/>
          </a:xfrm>
          <a:prstGeom prst="rect">
            <a:avLst/>
          </a:prstGeom>
          <a:noFill/>
          <a:ln w="9525">
            <a:noFill/>
          </a:ln>
        </p:spPr>
      </p:pic>
      <p:sp>
        <p:nvSpPr>
          <p:cNvPr id="1315843" name="文本占位符 1315842"/>
          <p:cNvSpPr>
            <a:spLocks noGrp="1"/>
          </p:cNvSpPr>
          <p:nvPr>
            <p:ph type="body" idx="1"/>
          </p:nvPr>
        </p:nvSpPr>
        <p:spPr>
          <a:xfrm>
            <a:off x="457200" y="1196975"/>
            <a:ext cx="8229600" cy="1079500"/>
          </a:xfrm>
        </p:spPr>
        <p:txBody>
          <a:bodyPr lIns="92075" tIns="46038" rIns="92075" bIns="46038" anchor="t" anchorCtr="1">
            <a:spAutoFit/>
          </a:bodyPr>
          <a:p>
            <a:r>
              <a:rPr lang="zh-CN" altLang="en-US" dirty="0">
                <a:latin typeface="华文中宋" panose="02010600040101010101" pitchFamily="2" charset="-122"/>
                <a:ea typeface="华文中宋" panose="02010600040101010101" pitchFamily="2" charset="-122"/>
              </a:rPr>
              <a:t>例：检索</a:t>
            </a:r>
            <a:r>
              <a:rPr lang="en-US" altLang="zh-CN" dirty="0">
                <a:latin typeface="华文中宋" panose="02010600040101010101" pitchFamily="2" charset="-122"/>
                <a:ea typeface="华文中宋" panose="02010600040101010101" pitchFamily="2" charset="-122"/>
              </a:rPr>
              <a:t>2000-2007</a:t>
            </a:r>
            <a:r>
              <a:rPr lang="zh-CN" altLang="en-US" dirty="0">
                <a:latin typeface="华文中宋" panose="02010600040101010101" pitchFamily="2" charset="-122"/>
                <a:ea typeface="华文中宋" panose="02010600040101010101" pitchFamily="2" charset="-122"/>
              </a:rPr>
              <a:t>年有关生物芯片在药物研究领域应用的文献</a:t>
            </a:r>
            <a:endParaRPr lang="zh-CN" altLang="en-US" dirty="0">
              <a:latin typeface="华文中宋" panose="02010600040101010101" pitchFamily="2" charset="-122"/>
              <a:ea typeface="华文中宋" panose="02010600040101010101" pitchFamily="2" charset="-122"/>
            </a:endParaRPr>
          </a:p>
        </p:txBody>
      </p:sp>
      <p:sp>
        <p:nvSpPr>
          <p:cNvPr id="1315844" name="标题 1315843"/>
          <p:cNvSpPr>
            <a:spLocks noGrp="1"/>
          </p:cNvSpPr>
          <p:nvPr>
            <p:ph type="title"/>
          </p:nvPr>
        </p:nvSpPr>
        <p:spPr>
          <a:xfrm>
            <a:off x="693738" y="228600"/>
            <a:ext cx="7772400" cy="479425"/>
          </a:xfrm>
        </p:spPr>
        <p:txBody>
          <a:bodyPr vert="horz" wrap="square" lIns="91440" tIns="45720" rIns="91440" bIns="45720" anchor="ctr"/>
          <a:p>
            <a:r>
              <a:rPr lang="en-US" altLang="zh-CN" dirty="0">
                <a:latin typeface="华文中宋" panose="02010600040101010101" pitchFamily="2" charset="-122"/>
                <a:ea typeface="华文中宋" panose="02010600040101010101" pitchFamily="2" charset="-122"/>
              </a:rPr>
              <a:t>Google Scholar </a:t>
            </a:r>
            <a:r>
              <a:rPr lang="zh-CN" altLang="en-US" dirty="0">
                <a:latin typeface="华文中宋" panose="02010600040101010101" pitchFamily="2" charset="-122"/>
                <a:ea typeface="华文中宋" panose="02010600040101010101" pitchFamily="2" charset="-122"/>
              </a:rPr>
              <a:t>学术搜索</a:t>
            </a:r>
            <a:endParaRPr lang="zh-CN" altLang="en-US">
              <a:latin typeface="华文中宋" panose="02010600040101010101" pitchFamily="2" charset="-122"/>
              <a:ea typeface="华文中宋" panose="02010600040101010101" pitchFamily="2" charset="-122"/>
            </a:endParaRPr>
          </a:p>
        </p:txBody>
      </p:sp>
      <p:sp>
        <p:nvSpPr>
          <p:cNvPr id="1315845" name="直接连接符 1315844"/>
          <p:cNvSpPr/>
          <p:nvPr/>
        </p:nvSpPr>
        <p:spPr>
          <a:xfrm>
            <a:off x="3995738" y="3500438"/>
            <a:ext cx="647700" cy="0"/>
          </a:xfrm>
          <a:prstGeom prst="line">
            <a:avLst/>
          </a:prstGeom>
          <a:ln w="28575" cap="flat" cmpd="sng">
            <a:solidFill>
              <a:srgbClr val="FF0000"/>
            </a:solidFill>
            <a:prstDash val="solid"/>
            <a:headEnd type="none" w="med" len="med"/>
            <a:tailEnd type="none" w="med" len="med"/>
          </a:ln>
        </p:spPr>
      </p:sp>
      <p:sp>
        <p:nvSpPr>
          <p:cNvPr id="1315846" name="直接连接符 1315845"/>
          <p:cNvSpPr/>
          <p:nvPr/>
        </p:nvSpPr>
        <p:spPr>
          <a:xfrm>
            <a:off x="3995738" y="4005263"/>
            <a:ext cx="936625" cy="0"/>
          </a:xfrm>
          <a:prstGeom prst="line">
            <a:avLst/>
          </a:prstGeom>
          <a:ln w="28575" cap="flat" cmpd="sng">
            <a:solidFill>
              <a:srgbClr val="FF0000"/>
            </a:solidFill>
            <a:prstDash val="solid"/>
            <a:headEnd type="none" w="med" len="med"/>
            <a:tailEnd type="none" w="med" len="med"/>
          </a:ln>
        </p:spPr>
      </p:sp>
      <p:sp>
        <p:nvSpPr>
          <p:cNvPr id="1315847" name="直接连接符 1315846"/>
          <p:cNvSpPr/>
          <p:nvPr/>
        </p:nvSpPr>
        <p:spPr>
          <a:xfrm>
            <a:off x="3995738" y="4508500"/>
            <a:ext cx="1368425" cy="0"/>
          </a:xfrm>
          <a:prstGeom prst="line">
            <a:avLst/>
          </a:prstGeom>
          <a:ln w="28575" cap="flat" cmpd="sng">
            <a:solidFill>
              <a:srgbClr val="FF0000"/>
            </a:solidFill>
            <a:prstDash val="solid"/>
            <a:headEnd type="none" w="med" len="med"/>
            <a:tailEnd type="none" w="med" len="med"/>
          </a:ln>
        </p:spPr>
      </p:sp>
      <p:sp>
        <p:nvSpPr>
          <p:cNvPr id="1315848" name="直接连接符 1315847"/>
          <p:cNvSpPr/>
          <p:nvPr/>
        </p:nvSpPr>
        <p:spPr>
          <a:xfrm>
            <a:off x="3995738" y="5734050"/>
            <a:ext cx="1368425" cy="0"/>
          </a:xfrm>
          <a:prstGeom prst="line">
            <a:avLst/>
          </a:prstGeom>
          <a:ln w="28575" cap="flat" cmpd="sng">
            <a:solidFill>
              <a:srgbClr val="FF0000"/>
            </a:solidFill>
            <a:prstDash val="solid"/>
            <a:headEnd type="none" w="med" len="med"/>
            <a:tailEnd type="none" w="med" len="med"/>
          </a:ln>
        </p:spPr>
      </p:sp>
    </p:spTree>
  </p:cSld>
  <p:clrMapOvr>
    <a:masterClrMapping/>
  </p:clrMapOvr>
  <p:transition spd="med"/>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316866" name="图片 1316865"/>
          <p:cNvPicPr>
            <a:picLocks noChangeAspect="1"/>
          </p:cNvPicPr>
          <p:nvPr/>
        </p:nvPicPr>
        <p:blipFill>
          <a:blip r:embed="rId1"/>
          <a:srcRect t="17912"/>
          <a:stretch>
            <a:fillRect/>
          </a:stretch>
        </p:blipFill>
        <p:spPr>
          <a:xfrm>
            <a:off x="179388" y="541338"/>
            <a:ext cx="8640762" cy="6140450"/>
          </a:xfrm>
          <a:prstGeom prst="rect">
            <a:avLst/>
          </a:prstGeom>
          <a:noFill/>
          <a:ln w="9525">
            <a:noFill/>
          </a:ln>
        </p:spPr>
      </p:pic>
      <p:sp>
        <p:nvSpPr>
          <p:cNvPr id="1316867" name="云形标注 1316866"/>
          <p:cNvSpPr/>
          <p:nvPr/>
        </p:nvSpPr>
        <p:spPr>
          <a:xfrm>
            <a:off x="5508625" y="620713"/>
            <a:ext cx="2232025" cy="1079500"/>
          </a:xfrm>
          <a:prstGeom prst="cloudCallout">
            <a:avLst>
              <a:gd name="adj1" fmla="val -48505"/>
              <a:gd name="adj2" fmla="val 49412"/>
            </a:avLst>
          </a:prstGeom>
          <a:solidFill>
            <a:schemeClr val="accent1"/>
          </a:solidFill>
          <a:ln w="9525" cap="flat" cmpd="sng">
            <a:solidFill>
              <a:schemeClr val="tx1"/>
            </a:solidFill>
            <a:prstDash val="solid"/>
            <a:headEnd type="none" w="med" len="med"/>
            <a:tailEnd type="none" w="med" len="med"/>
          </a:ln>
        </p:spPr>
        <p:txBody>
          <a:bodyPr/>
          <a:p>
            <a:pPr algn="ctr">
              <a:spcBef>
                <a:spcPct val="0"/>
              </a:spcBef>
            </a:pPr>
            <a:r>
              <a:rPr lang="zh-CN" altLang="en-US" sz="2400" b="0" dirty="0">
                <a:solidFill>
                  <a:schemeClr val="bg1"/>
                </a:solidFill>
                <a:latin typeface="Arial" panose="020B0604020202020204" pitchFamily="34" charset="0"/>
                <a:ea typeface="华文中宋" panose="02010600040101010101" pitchFamily="2" charset="-122"/>
              </a:rPr>
              <a:t>中文搜索结果</a:t>
            </a:r>
            <a:endParaRPr lang="zh-CN" altLang="en-US" sz="2400" b="0" dirty="0">
              <a:solidFill>
                <a:schemeClr val="bg1"/>
              </a:solidFill>
              <a:latin typeface="Arial" panose="020B0604020202020204" pitchFamily="34" charset="0"/>
              <a:ea typeface="华文中宋" panose="02010600040101010101" pitchFamily="2" charset="-122"/>
            </a:endParaRPr>
          </a:p>
        </p:txBody>
      </p:sp>
      <p:sp>
        <p:nvSpPr>
          <p:cNvPr id="1316868" name="矩形标注 1316867"/>
          <p:cNvSpPr/>
          <p:nvPr/>
        </p:nvSpPr>
        <p:spPr>
          <a:xfrm>
            <a:off x="1835150" y="4005263"/>
            <a:ext cx="2593975" cy="431800"/>
          </a:xfrm>
          <a:prstGeom prst="wedgeRectCallout">
            <a:avLst>
              <a:gd name="adj1" fmla="val -52324"/>
              <a:gd name="adj2" fmla="val -168384"/>
            </a:avLst>
          </a:prstGeom>
          <a:solidFill>
            <a:schemeClr val="folHlink"/>
          </a:solidFill>
          <a:ln w="9525" cap="flat" cmpd="sng">
            <a:solidFill>
              <a:schemeClr val="hlink"/>
            </a:solidFill>
            <a:prstDash val="solid"/>
            <a:miter/>
            <a:headEnd type="none" w="med" len="med"/>
            <a:tailEnd type="none" w="med" len="med"/>
          </a:ln>
        </p:spPr>
        <p:txBody>
          <a:bodyPr/>
          <a:p>
            <a:pPr algn="ctr">
              <a:spcBef>
                <a:spcPct val="0"/>
              </a:spcBef>
            </a:pPr>
            <a:r>
              <a:rPr lang="zh-CN" altLang="en-US" sz="2200" dirty="0">
                <a:solidFill>
                  <a:schemeClr val="bg2"/>
                </a:solidFill>
                <a:latin typeface="Arial" panose="020B0604020202020204" pitchFamily="34" charset="0"/>
              </a:rPr>
              <a:t>相关文章</a:t>
            </a:r>
            <a:r>
              <a:rPr lang="en-US" altLang="zh-CN" sz="2200" dirty="0">
                <a:solidFill>
                  <a:schemeClr val="bg2"/>
                </a:solidFill>
                <a:latin typeface="Arial" panose="020B0604020202020204" pitchFamily="34" charset="0"/>
              </a:rPr>
              <a:t>/</a:t>
            </a:r>
            <a:r>
              <a:rPr lang="zh-CN" altLang="en-US" sz="2200" dirty="0">
                <a:solidFill>
                  <a:schemeClr val="bg2"/>
                </a:solidFill>
                <a:latin typeface="Arial" panose="020B0604020202020204" pitchFamily="34" charset="0"/>
              </a:rPr>
              <a:t>网页检索</a:t>
            </a:r>
            <a:endParaRPr lang="zh-CN" altLang="en-US" sz="2200" dirty="0">
              <a:solidFill>
                <a:schemeClr val="bg2"/>
              </a:solidFill>
              <a:latin typeface="Arial" panose="020B0604020202020204" pitchFamily="34" charset="0"/>
            </a:endParaRPr>
          </a:p>
        </p:txBody>
      </p:sp>
      <p:sp>
        <p:nvSpPr>
          <p:cNvPr id="1316869" name="矩形标注 1316868"/>
          <p:cNvSpPr/>
          <p:nvPr/>
        </p:nvSpPr>
        <p:spPr>
          <a:xfrm>
            <a:off x="6156325" y="4365625"/>
            <a:ext cx="2303463" cy="720725"/>
          </a:xfrm>
          <a:prstGeom prst="wedgeRectCallout">
            <a:avLst>
              <a:gd name="adj1" fmla="val -81218"/>
              <a:gd name="adj2" fmla="val 3523"/>
            </a:avLst>
          </a:prstGeom>
          <a:solidFill>
            <a:schemeClr val="folHlink"/>
          </a:solidFill>
          <a:ln w="9525" cap="flat" cmpd="sng">
            <a:solidFill>
              <a:schemeClr val="hlink"/>
            </a:solidFill>
            <a:prstDash val="solid"/>
            <a:miter/>
            <a:headEnd type="none" w="med" len="med"/>
            <a:tailEnd type="none" w="med" len="med"/>
          </a:ln>
        </p:spPr>
        <p:txBody>
          <a:bodyPr/>
          <a:p>
            <a:pPr algn="ctr">
              <a:spcBef>
                <a:spcPct val="0"/>
              </a:spcBef>
            </a:pPr>
            <a:r>
              <a:rPr lang="zh-CN" altLang="en-US" sz="2200" dirty="0">
                <a:solidFill>
                  <a:schemeClr val="bg2"/>
                </a:solidFill>
                <a:latin typeface="Arial" panose="020B0604020202020204" pitchFamily="34" charset="0"/>
              </a:rPr>
              <a:t>该文献多个原文链接网址</a:t>
            </a:r>
            <a:endParaRPr lang="zh-CN" altLang="en-US" sz="2200">
              <a:solidFill>
                <a:schemeClr val="bg2"/>
              </a:solidFill>
              <a:latin typeface="Arial" panose="020B0604020202020204" pitchFamily="34" charset="0"/>
            </a:endParaRPr>
          </a:p>
        </p:txBody>
      </p:sp>
      <p:sp>
        <p:nvSpPr>
          <p:cNvPr id="1316870" name="矩形标注 1316869"/>
          <p:cNvSpPr/>
          <p:nvPr/>
        </p:nvSpPr>
        <p:spPr>
          <a:xfrm>
            <a:off x="323850" y="4005263"/>
            <a:ext cx="1079500" cy="792162"/>
          </a:xfrm>
          <a:prstGeom prst="wedgeRectCallout">
            <a:avLst>
              <a:gd name="adj1" fmla="val -12796"/>
              <a:gd name="adj2" fmla="val -118736"/>
            </a:avLst>
          </a:prstGeom>
          <a:solidFill>
            <a:schemeClr val="folHlink"/>
          </a:solidFill>
          <a:ln w="9525" cap="flat" cmpd="sng">
            <a:solidFill>
              <a:schemeClr val="hlink"/>
            </a:solidFill>
            <a:prstDash val="solid"/>
            <a:miter/>
            <a:headEnd type="none" w="med" len="med"/>
            <a:tailEnd type="none" w="med" len="med"/>
          </a:ln>
        </p:spPr>
        <p:txBody>
          <a:bodyPr/>
          <a:p>
            <a:pPr algn="ctr">
              <a:spcBef>
                <a:spcPct val="0"/>
              </a:spcBef>
            </a:pPr>
            <a:r>
              <a:rPr lang="zh-CN" altLang="en-US" sz="2200" dirty="0">
                <a:solidFill>
                  <a:schemeClr val="bg2"/>
                </a:solidFill>
                <a:latin typeface="Arial" panose="020B0604020202020204" pitchFamily="34" charset="0"/>
              </a:rPr>
              <a:t>被引用次数</a:t>
            </a:r>
            <a:endParaRPr lang="zh-CN" altLang="en-US" sz="2200" dirty="0">
              <a:solidFill>
                <a:schemeClr val="bg2"/>
              </a:solidFill>
              <a:latin typeface="Arial" panose="020B0604020202020204" pitchFamily="34" charset="0"/>
            </a:endParaRPr>
          </a:p>
        </p:txBody>
      </p:sp>
      <p:sp>
        <p:nvSpPr>
          <p:cNvPr id="1316871" name="矩形标注 1316870"/>
          <p:cNvSpPr/>
          <p:nvPr/>
        </p:nvSpPr>
        <p:spPr>
          <a:xfrm>
            <a:off x="4572000" y="1989138"/>
            <a:ext cx="2736850" cy="431800"/>
          </a:xfrm>
          <a:prstGeom prst="wedgeRectCallout">
            <a:avLst>
              <a:gd name="adj1" fmla="val -65083"/>
              <a:gd name="adj2" fmla="val 96690"/>
            </a:avLst>
          </a:prstGeom>
          <a:solidFill>
            <a:schemeClr val="folHlink"/>
          </a:solidFill>
          <a:ln w="9525" cap="flat" cmpd="sng">
            <a:solidFill>
              <a:schemeClr val="hlink"/>
            </a:solidFill>
            <a:prstDash val="solid"/>
            <a:miter/>
            <a:headEnd type="none" w="med" len="med"/>
            <a:tailEnd type="none" w="med" len="med"/>
          </a:ln>
        </p:spPr>
        <p:txBody>
          <a:bodyPr/>
          <a:p>
            <a:pPr algn="ctr">
              <a:spcBef>
                <a:spcPct val="0"/>
              </a:spcBef>
            </a:pPr>
            <a:r>
              <a:rPr lang="zh-CN" altLang="en-US" sz="2200" dirty="0">
                <a:solidFill>
                  <a:schemeClr val="bg2"/>
                </a:solidFill>
                <a:latin typeface="Arial" panose="020B0604020202020204" pitchFamily="34" charset="0"/>
              </a:rPr>
              <a:t>文献出处及全文网址</a:t>
            </a:r>
            <a:endParaRPr lang="zh-CN" altLang="en-US" sz="2200" dirty="0">
              <a:solidFill>
                <a:schemeClr val="bg2"/>
              </a:solidFill>
              <a:latin typeface="Arial" panose="020B0604020202020204" pitchFamily="34" charset="0"/>
            </a:endParaRPr>
          </a:p>
        </p:txBody>
      </p:sp>
      <p:sp>
        <p:nvSpPr>
          <p:cNvPr id="1316872" name="直接连接符 1316871"/>
          <p:cNvSpPr/>
          <p:nvPr/>
        </p:nvSpPr>
        <p:spPr>
          <a:xfrm>
            <a:off x="2555875" y="2781300"/>
            <a:ext cx="2160588" cy="0"/>
          </a:xfrm>
          <a:prstGeom prst="line">
            <a:avLst/>
          </a:prstGeom>
          <a:ln w="38100" cap="flat" cmpd="sng">
            <a:solidFill>
              <a:srgbClr val="FF0000"/>
            </a:solidFill>
            <a:prstDash val="solid"/>
            <a:headEnd type="none" w="med" len="med"/>
            <a:tailEnd type="none" w="med" len="med"/>
          </a:ln>
        </p:spPr>
      </p:sp>
      <p:sp>
        <p:nvSpPr>
          <p:cNvPr id="1316873" name="椭圆 1316872"/>
          <p:cNvSpPr/>
          <p:nvPr/>
        </p:nvSpPr>
        <p:spPr>
          <a:xfrm>
            <a:off x="4427538" y="4508500"/>
            <a:ext cx="1223962" cy="360363"/>
          </a:xfrm>
          <a:prstGeom prst="ellipse">
            <a:avLst/>
          </a:prstGeom>
          <a:noFill/>
          <a:ln w="38100" cap="flat" cmpd="sng">
            <a:solidFill>
              <a:srgbClr val="FF0000"/>
            </a:solidFill>
            <a:prstDash val="solid"/>
            <a:headEnd type="none" w="med" len="med"/>
            <a:tailEnd type="none" w="med" len="med"/>
          </a:ln>
        </p:spPr>
        <p:txBody>
          <a:bodyPr/>
          <a:p>
            <a:endParaRPr lang="zh-CN" altLang="en-US"/>
          </a:p>
        </p:txBody>
      </p:sp>
      <p:sp>
        <p:nvSpPr>
          <p:cNvPr id="1316874" name="矩形标注 1316873"/>
          <p:cNvSpPr/>
          <p:nvPr/>
        </p:nvSpPr>
        <p:spPr>
          <a:xfrm>
            <a:off x="4356100" y="3213100"/>
            <a:ext cx="2663825" cy="792163"/>
          </a:xfrm>
          <a:prstGeom prst="wedgeRectCallout">
            <a:avLst>
              <a:gd name="adj1" fmla="val -101190"/>
              <a:gd name="adj2" fmla="val -28958"/>
            </a:avLst>
          </a:prstGeom>
          <a:solidFill>
            <a:schemeClr val="folHlink"/>
          </a:solidFill>
          <a:ln w="9525" cap="flat" cmpd="sng">
            <a:solidFill>
              <a:schemeClr val="hlink"/>
            </a:solidFill>
            <a:prstDash val="solid"/>
            <a:miter/>
            <a:headEnd type="none" w="med" len="med"/>
            <a:tailEnd type="none" w="med" len="med"/>
          </a:ln>
        </p:spPr>
        <p:txBody>
          <a:bodyPr/>
          <a:p>
            <a:pPr algn="ctr">
              <a:spcBef>
                <a:spcPct val="0"/>
              </a:spcBef>
            </a:pPr>
            <a:r>
              <a:rPr lang="zh-CN" altLang="en-US" sz="2200" dirty="0">
                <a:solidFill>
                  <a:schemeClr val="bg2"/>
                </a:solidFill>
                <a:latin typeface="Arial" panose="020B0604020202020204" pitchFamily="34" charset="0"/>
              </a:rPr>
              <a:t>联合目录查询全国图书馆收藏情况</a:t>
            </a:r>
            <a:endParaRPr lang="zh-CN" altLang="en-US" sz="2200">
              <a:solidFill>
                <a:schemeClr val="bg2"/>
              </a:solidFill>
              <a:latin typeface="Arial" panose="020B0604020202020204" pitchFamily="34" charset="0"/>
            </a:endParaRPr>
          </a:p>
        </p:txBody>
      </p:sp>
    </p:spTree>
  </p:cSld>
  <p:clrMapOvr>
    <a:masterClrMapping/>
  </p:clrMapOvr>
  <p:transition spd="med"/>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00482" name="标题 1300481"/>
          <p:cNvSpPr>
            <a:spLocks noGrp="1"/>
          </p:cNvSpPr>
          <p:nvPr>
            <p:ph type="title"/>
          </p:nvPr>
        </p:nvSpPr>
        <p:spPr/>
        <p:txBody>
          <a:bodyPr lIns="92075" tIns="46038" rIns="92075" bIns="46038" anchor="t" anchorCtr="1">
            <a:spAutoFit/>
          </a:bodyPr>
          <a:p>
            <a:r>
              <a:rPr lang="zh-CN" altLang="en-US" dirty="0"/>
              <a:t>在普通网页中查找论文</a:t>
            </a:r>
            <a:endParaRPr lang="zh-CN" altLang="en-US" dirty="0"/>
          </a:p>
        </p:txBody>
      </p:sp>
      <p:sp>
        <p:nvSpPr>
          <p:cNvPr id="1300483" name="文本占位符 1300482"/>
          <p:cNvSpPr>
            <a:spLocks noGrp="1"/>
          </p:cNvSpPr>
          <p:nvPr>
            <p:ph type="body" idx="1"/>
          </p:nvPr>
        </p:nvSpPr>
        <p:spPr>
          <a:xfrm>
            <a:off x="685800" y="1412875"/>
            <a:ext cx="7918450" cy="4284663"/>
          </a:xfrm>
        </p:spPr>
        <p:txBody>
          <a:bodyPr lIns="92075" tIns="46038" rIns="92075" bIns="46038" anchor="t" anchorCtr="1">
            <a:spAutoFit/>
          </a:bodyPr>
          <a:p>
            <a:pPr>
              <a:buNone/>
            </a:pPr>
            <a:r>
              <a:rPr lang="en-US" altLang="zh-CN" dirty="0"/>
              <a:t>  </a:t>
            </a:r>
            <a:r>
              <a:rPr lang="zh-CN" altLang="en-US" dirty="0">
                <a:solidFill>
                  <a:srgbClr val="66FF66"/>
                </a:solidFill>
              </a:rPr>
              <a:t>运用论文的题名特征</a:t>
            </a:r>
            <a:endParaRPr lang="zh-CN" altLang="en-US" dirty="0">
              <a:solidFill>
                <a:srgbClr val="66FF66"/>
              </a:solidFill>
            </a:endParaRPr>
          </a:p>
          <a:p>
            <a:r>
              <a:rPr lang="zh-CN" altLang="en-US" dirty="0"/>
              <a:t>中国人在撰写论文时倾向于在题名中使用特定的词语，如“论”、“浅论”、“探讨”、“谈谈”、“刍议”、“试析”等，这些词语构成了汉语论文的第一类特征词：题名特征词。通过在检索式中加入题名特征词，可将检索范围缩小，使论文的命中率提高。</a:t>
            </a:r>
            <a:endParaRPr lang="zh-CN" altLang="en-US" dirty="0"/>
          </a:p>
          <a:p>
            <a:r>
              <a:rPr lang="zh-CN" altLang="en-US" dirty="0"/>
              <a:t>例：在</a:t>
            </a:r>
            <a:r>
              <a:rPr lang="en-US" altLang="zh-CN" dirty="0"/>
              <a:t>GOOGLE</a:t>
            </a:r>
            <a:r>
              <a:rPr lang="zh-CN" altLang="en-US" dirty="0"/>
              <a:t>中输入“论科技查新”</a:t>
            </a:r>
            <a:endParaRPr lang="zh-CN" altLang="en-US"/>
          </a:p>
        </p:txBody>
      </p:sp>
    </p:spTree>
  </p:cSld>
  <p:clrMapOvr>
    <a:masterClrMapping/>
  </p:clrMapOvr>
  <p:transition spd="med"/>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01506" name="标题 1301505"/>
          <p:cNvSpPr>
            <a:spLocks noGrp="1"/>
          </p:cNvSpPr>
          <p:nvPr>
            <p:ph type="title"/>
          </p:nvPr>
        </p:nvSpPr>
        <p:spPr/>
        <p:txBody>
          <a:bodyPr lIns="92075" tIns="46038" rIns="92075" bIns="46038" anchor="t" anchorCtr="1">
            <a:spAutoFit/>
          </a:bodyPr>
          <a:p>
            <a:endParaRPr dirty="0"/>
          </a:p>
        </p:txBody>
      </p:sp>
      <p:sp>
        <p:nvSpPr>
          <p:cNvPr id="1301507" name="文本占位符 1301506"/>
          <p:cNvSpPr>
            <a:spLocks noGrp="1"/>
          </p:cNvSpPr>
          <p:nvPr>
            <p:ph type="body" idx="1"/>
          </p:nvPr>
        </p:nvSpPr>
        <p:spPr/>
        <p:txBody>
          <a:bodyPr lIns="92075" tIns="46038" rIns="92075" bIns="46038" anchor="t" anchorCtr="1">
            <a:spAutoFit/>
          </a:bodyPr>
          <a:p>
            <a:endParaRPr dirty="0"/>
          </a:p>
        </p:txBody>
      </p:sp>
      <p:pic>
        <p:nvPicPr>
          <p:cNvPr id="1301508" name="图片 1301507"/>
          <p:cNvPicPr>
            <a:picLocks noChangeAspect="1"/>
          </p:cNvPicPr>
          <p:nvPr/>
        </p:nvPicPr>
        <p:blipFill>
          <a:blip r:embed="rId1"/>
          <a:stretch>
            <a:fillRect/>
          </a:stretch>
        </p:blipFill>
        <p:spPr>
          <a:xfrm>
            <a:off x="0" y="-28575"/>
            <a:ext cx="9144000" cy="6972300"/>
          </a:xfrm>
          <a:prstGeom prst="rect">
            <a:avLst/>
          </a:prstGeom>
          <a:noFill/>
          <a:ln w="9525">
            <a:noFill/>
          </a:ln>
        </p:spPr>
      </p:pic>
    </p:spTree>
  </p:cSld>
  <p:clrMapOvr>
    <a:masterClrMapping/>
  </p:clrMapOvr>
  <p:transition spd="med"/>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02530" name="标题 1302529"/>
          <p:cNvSpPr>
            <a:spLocks noGrp="1"/>
          </p:cNvSpPr>
          <p:nvPr>
            <p:ph type="title"/>
          </p:nvPr>
        </p:nvSpPr>
        <p:spPr/>
        <p:txBody>
          <a:bodyPr lIns="92075" tIns="46038" rIns="92075" bIns="46038" anchor="t" anchorCtr="1">
            <a:spAutoFit/>
          </a:bodyPr>
          <a:p>
            <a:r>
              <a:rPr lang="zh-CN" altLang="en-US" dirty="0"/>
              <a:t>在普通网页中查找论文</a:t>
            </a:r>
            <a:endParaRPr lang="zh-CN" altLang="en-US" dirty="0"/>
          </a:p>
        </p:txBody>
      </p:sp>
      <p:sp>
        <p:nvSpPr>
          <p:cNvPr id="1302531" name="文本占位符 1302530"/>
          <p:cNvSpPr>
            <a:spLocks noGrp="1"/>
          </p:cNvSpPr>
          <p:nvPr>
            <p:ph type="body" idx="1"/>
          </p:nvPr>
        </p:nvSpPr>
        <p:spPr>
          <a:xfrm>
            <a:off x="690563" y="1414463"/>
            <a:ext cx="7772400" cy="4138612"/>
          </a:xfrm>
        </p:spPr>
        <p:txBody>
          <a:bodyPr lIns="92075" tIns="46038" rIns="92075" bIns="46038" anchor="t" anchorCtr="1">
            <a:spAutoFit/>
          </a:bodyPr>
          <a:p>
            <a:pPr>
              <a:buNone/>
            </a:pPr>
            <a:r>
              <a:rPr lang="en-US" altLang="zh-CN" dirty="0">
                <a:solidFill>
                  <a:srgbClr val="66FF66"/>
                </a:solidFill>
              </a:rPr>
              <a:t>    </a:t>
            </a:r>
            <a:r>
              <a:rPr lang="zh-CN" altLang="en-US" dirty="0">
                <a:solidFill>
                  <a:srgbClr val="66FF66"/>
                </a:solidFill>
              </a:rPr>
              <a:t>运用论文格式特征</a:t>
            </a:r>
            <a:endParaRPr lang="zh-CN" altLang="en-US" dirty="0">
              <a:solidFill>
                <a:srgbClr val="66FF66"/>
              </a:solidFill>
            </a:endParaRPr>
          </a:p>
          <a:p>
            <a:r>
              <a:rPr lang="zh-CN" altLang="en-US" dirty="0"/>
              <a:t>看过论文的都知道，一般的论文，都有一定的格式，除了标题、正文、附录，还需要有论文关键词，论文摘要等。其中， “关键词”和“摘要”是论文的特征词汇。而论文主题，通常会出现在网页标题中。</a:t>
            </a:r>
            <a:br>
              <a:rPr lang="zh-CN" altLang="en-US" dirty="0"/>
            </a:br>
            <a:br>
              <a:rPr lang="zh-CN" altLang="en-US" dirty="0"/>
            </a:br>
            <a:r>
              <a:rPr lang="zh-CN" altLang="en-US" dirty="0"/>
              <a:t>例：</a:t>
            </a:r>
            <a:r>
              <a:rPr lang="zh-CN" altLang="en-US" dirty="0">
                <a:hlinkClick r:id="rId1"/>
              </a:rPr>
              <a:t>关键词 摘要 </a:t>
            </a:r>
            <a:r>
              <a:rPr lang="en-US" altLang="zh-CN" err="1">
                <a:hlinkClick r:id="rId1"/>
              </a:rPr>
              <a:t>intitle</a:t>
            </a:r>
            <a:r>
              <a:rPr lang="en-US" altLang="zh-CN" dirty="0">
                <a:hlinkClick r:id="rId1"/>
              </a:rPr>
              <a:t>:</a:t>
            </a:r>
            <a:r>
              <a:rPr lang="zh-CN" altLang="en-US" dirty="0">
                <a:hlinkClick r:id="rId1"/>
              </a:rPr>
              <a:t>科技查新 作用</a:t>
            </a:r>
            <a:r>
              <a:rPr lang="zh-CN" altLang="en-US" dirty="0"/>
              <a:t> </a:t>
            </a:r>
            <a:endParaRPr lang="zh-CN" altLang="en-US" dirty="0"/>
          </a:p>
        </p:txBody>
      </p:sp>
    </p:spTree>
  </p:cSld>
  <p:clrMapOvr>
    <a:masterClrMapping/>
  </p:clrMapOvr>
  <p:transition spd="med"/>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03554" name="标题 1303553"/>
          <p:cNvSpPr>
            <a:spLocks noGrp="1"/>
          </p:cNvSpPr>
          <p:nvPr>
            <p:ph type="title"/>
          </p:nvPr>
        </p:nvSpPr>
        <p:spPr/>
        <p:txBody>
          <a:bodyPr lIns="92075" tIns="46038" rIns="92075" bIns="46038" anchor="t" anchorCtr="1">
            <a:spAutoFit/>
          </a:bodyPr>
          <a:p>
            <a:endParaRPr dirty="0"/>
          </a:p>
        </p:txBody>
      </p:sp>
      <p:sp>
        <p:nvSpPr>
          <p:cNvPr id="1303555" name="文本占位符 1303554"/>
          <p:cNvSpPr>
            <a:spLocks noGrp="1"/>
          </p:cNvSpPr>
          <p:nvPr>
            <p:ph type="body" idx="1"/>
          </p:nvPr>
        </p:nvSpPr>
        <p:spPr/>
        <p:txBody>
          <a:bodyPr lIns="92075" tIns="46038" rIns="92075" bIns="46038" anchor="t" anchorCtr="1">
            <a:spAutoFit/>
          </a:bodyPr>
          <a:p>
            <a:endParaRPr dirty="0"/>
          </a:p>
        </p:txBody>
      </p:sp>
      <p:pic>
        <p:nvPicPr>
          <p:cNvPr id="1303556" name="图片 1303555"/>
          <p:cNvPicPr>
            <a:picLocks noChangeAspect="1"/>
          </p:cNvPicPr>
          <p:nvPr/>
        </p:nvPicPr>
        <p:blipFill>
          <a:blip r:embed="rId1"/>
          <a:stretch>
            <a:fillRect/>
          </a:stretch>
        </p:blipFill>
        <p:spPr>
          <a:xfrm>
            <a:off x="0" y="-228600"/>
            <a:ext cx="9448800" cy="7315200"/>
          </a:xfrm>
          <a:prstGeom prst="rect">
            <a:avLst/>
          </a:prstGeom>
          <a:noFill/>
          <a:ln w="9525">
            <a:noFill/>
          </a:ln>
        </p:spPr>
      </p:pic>
    </p:spTree>
  </p:cSld>
  <p:clrMapOvr>
    <a:masterClrMapping/>
  </p:clrMapOvr>
  <p:transition spd="med"/>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4274" name="标题 1334273"/>
          <p:cNvSpPr>
            <a:spLocks noGrp="1"/>
          </p:cNvSpPr>
          <p:nvPr>
            <p:ph type="title"/>
          </p:nvPr>
        </p:nvSpPr>
        <p:spPr/>
        <p:txBody>
          <a:bodyPr lIns="92075" tIns="46038" rIns="92075" bIns="46038" anchor="t" anchorCtr="1">
            <a:spAutoFit/>
          </a:bodyPr>
          <a:p>
            <a:r>
              <a:rPr lang="en-US" altLang="zh-CN" err="1"/>
              <a:t>google</a:t>
            </a:r>
            <a:r>
              <a:rPr lang="zh-CN" altLang="en-US" dirty="0"/>
              <a:t>翻译</a:t>
            </a:r>
            <a:endParaRPr lang="zh-CN" altLang="en-US" dirty="0"/>
          </a:p>
        </p:txBody>
      </p:sp>
      <p:sp>
        <p:nvSpPr>
          <p:cNvPr id="1334275" name="文本占位符 1334274"/>
          <p:cNvSpPr>
            <a:spLocks noGrp="1" noChangeAspect="1"/>
          </p:cNvSpPr>
          <p:nvPr>
            <p:ph type="body" idx="1"/>
          </p:nvPr>
        </p:nvSpPr>
        <p:spPr/>
        <p:txBody>
          <a:bodyPr/>
          <a:p>
            <a:endParaRPr lang="zh-CN" altLang="en-US"/>
          </a:p>
        </p:txBody>
      </p:sp>
      <p:pic>
        <p:nvPicPr>
          <p:cNvPr id="1334276" name="图片 1334275"/>
          <p:cNvPicPr>
            <a:picLocks noChangeAspect="1"/>
          </p:cNvPicPr>
          <p:nvPr/>
        </p:nvPicPr>
        <p:blipFill>
          <a:blip r:embed="rId1"/>
          <a:stretch>
            <a:fillRect/>
          </a:stretch>
        </p:blipFill>
        <p:spPr>
          <a:xfrm>
            <a:off x="0" y="1052513"/>
            <a:ext cx="9107488" cy="5692775"/>
          </a:xfrm>
          <a:prstGeom prst="rect">
            <a:avLst/>
          </a:prstGeom>
          <a:noFill/>
          <a:ln w="9525">
            <a:noFill/>
          </a:ln>
        </p:spPr>
      </p:pic>
    </p:spTree>
  </p:cSld>
  <p:clrMapOvr>
    <a:masterClrMapping/>
  </p:clrMapOvr>
  <p:transition spd="med"/>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5298" name="标题 1335297"/>
          <p:cNvSpPr>
            <a:spLocks noGrp="1"/>
          </p:cNvSpPr>
          <p:nvPr>
            <p:ph type="title"/>
          </p:nvPr>
        </p:nvSpPr>
        <p:spPr/>
        <p:txBody>
          <a:bodyPr lIns="92075" tIns="46038" rIns="92075" bIns="46038" anchor="t" anchorCtr="1">
            <a:spAutoFit/>
          </a:bodyPr>
          <a:p>
            <a:endParaRPr dirty="0"/>
          </a:p>
        </p:txBody>
      </p:sp>
      <p:sp>
        <p:nvSpPr>
          <p:cNvPr id="1335299" name="文本占位符 1335298"/>
          <p:cNvSpPr>
            <a:spLocks noGrp="1"/>
          </p:cNvSpPr>
          <p:nvPr>
            <p:ph type="body" idx="1"/>
          </p:nvPr>
        </p:nvSpPr>
        <p:spPr/>
        <p:txBody>
          <a:bodyPr lIns="92075" tIns="46038" rIns="92075" bIns="46038" anchor="t" anchorCtr="1">
            <a:spAutoFit/>
          </a:bodyPr>
          <a:p>
            <a:endParaRPr dirty="0"/>
          </a:p>
        </p:txBody>
      </p:sp>
      <p:pic>
        <p:nvPicPr>
          <p:cNvPr id="1335300" name="图片 1335299"/>
          <p:cNvPicPr>
            <a:picLocks noChangeAspect="1"/>
          </p:cNvPicPr>
          <p:nvPr/>
        </p:nvPicPr>
        <p:blipFill>
          <a:blip r:embed="rId1"/>
          <a:stretch>
            <a:fillRect/>
          </a:stretch>
        </p:blipFill>
        <p:spPr>
          <a:xfrm>
            <a:off x="36513" y="188913"/>
            <a:ext cx="9107487" cy="6669087"/>
          </a:xfrm>
          <a:prstGeom prst="rect">
            <a:avLst/>
          </a:prstGeom>
          <a:noFill/>
          <a:ln w="9525">
            <a:noFill/>
          </a:ln>
        </p:spPr>
      </p:pic>
    </p:spTree>
  </p:cSld>
  <p:clrMapOvr>
    <a:masterClrMapping/>
  </p:clrMapOvr>
  <p:transition spd="med"/>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6322" name="标题 1336321"/>
          <p:cNvSpPr>
            <a:spLocks noGrp="1"/>
          </p:cNvSpPr>
          <p:nvPr>
            <p:ph type="title"/>
          </p:nvPr>
        </p:nvSpPr>
        <p:spPr/>
        <p:txBody>
          <a:bodyPr lIns="92075" tIns="46038" rIns="92075" bIns="46038" anchor="t" anchorCtr="1">
            <a:spAutoFit/>
          </a:bodyPr>
          <a:p>
            <a:endParaRPr dirty="0"/>
          </a:p>
        </p:txBody>
      </p:sp>
      <p:sp>
        <p:nvSpPr>
          <p:cNvPr id="1336323" name="文本占位符 1336322"/>
          <p:cNvSpPr>
            <a:spLocks noGrp="1"/>
          </p:cNvSpPr>
          <p:nvPr>
            <p:ph type="body" idx="1"/>
          </p:nvPr>
        </p:nvSpPr>
        <p:spPr/>
        <p:txBody>
          <a:bodyPr lIns="92075" tIns="46038" rIns="92075" bIns="46038" anchor="t" anchorCtr="1">
            <a:spAutoFit/>
          </a:bodyPr>
          <a:p>
            <a:endParaRPr dirty="0"/>
          </a:p>
        </p:txBody>
      </p:sp>
      <p:pic>
        <p:nvPicPr>
          <p:cNvPr id="1336324" name="图片 1336323"/>
          <p:cNvPicPr>
            <a:picLocks noChangeAspect="1"/>
          </p:cNvPicPr>
          <p:nvPr/>
        </p:nvPicPr>
        <p:blipFill>
          <a:blip r:embed="rId1"/>
          <a:stretch>
            <a:fillRect/>
          </a:stretch>
        </p:blipFill>
        <p:spPr>
          <a:xfrm>
            <a:off x="0" y="115888"/>
            <a:ext cx="9539288" cy="6742112"/>
          </a:xfrm>
          <a:prstGeom prst="rect">
            <a:avLst/>
          </a:prstGeom>
          <a:noFill/>
          <a:ln w="9525">
            <a:noFill/>
          </a:ln>
        </p:spPr>
      </p:pic>
    </p:spTree>
  </p:cSld>
  <p:clrMapOvr>
    <a:masterClrMapping/>
  </p:clrMapOvr>
  <p:transition spd="med"/>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297410" name="标题 1297409"/>
          <p:cNvSpPr>
            <a:spLocks noGrp="1"/>
          </p:cNvSpPr>
          <p:nvPr>
            <p:ph type="title"/>
          </p:nvPr>
        </p:nvSpPr>
        <p:spPr/>
        <p:txBody>
          <a:bodyPr lIns="92075" tIns="46038" rIns="92075" bIns="46038" anchor="t" anchorCtr="1">
            <a:spAutoFit/>
          </a:bodyPr>
          <a:p>
            <a:r>
              <a:rPr lang="en-US" altLang="zh-CN" dirty="0"/>
              <a:t>2.</a:t>
            </a:r>
            <a:r>
              <a:rPr lang="zh-CN" altLang="en-US" dirty="0"/>
              <a:t>百度</a:t>
            </a:r>
            <a:endParaRPr lang="zh-CN" altLang="en-US" dirty="0"/>
          </a:p>
        </p:txBody>
      </p:sp>
      <p:sp>
        <p:nvSpPr>
          <p:cNvPr id="1297411" name="文本占位符 1297410"/>
          <p:cNvSpPr>
            <a:spLocks noGrp="1"/>
          </p:cNvSpPr>
          <p:nvPr>
            <p:ph type="body" idx="1"/>
          </p:nvPr>
        </p:nvSpPr>
        <p:spPr>
          <a:xfrm>
            <a:off x="457200" y="1981200"/>
            <a:ext cx="8229600" cy="525463"/>
          </a:xfrm>
        </p:spPr>
        <p:txBody>
          <a:bodyPr lIns="92075" tIns="46038" rIns="92075" bIns="46038" anchor="t" anchorCtr="1">
            <a:spAutoFit/>
          </a:bodyPr>
          <a:p>
            <a:r>
              <a:rPr lang="zh-CN" altLang="en-US" dirty="0"/>
              <a:t>最大的中文搜索引擎百度</a:t>
            </a:r>
            <a:endParaRPr lang="zh-CN" altLang="en-US" dirty="0"/>
          </a:p>
        </p:txBody>
      </p:sp>
      <p:pic>
        <p:nvPicPr>
          <p:cNvPr id="1297412" name="图片 1297411"/>
          <p:cNvPicPr>
            <a:picLocks noChangeAspect="1"/>
          </p:cNvPicPr>
          <p:nvPr/>
        </p:nvPicPr>
        <p:blipFill>
          <a:blip r:embed="rId1"/>
          <a:stretch>
            <a:fillRect/>
          </a:stretch>
        </p:blipFill>
        <p:spPr>
          <a:xfrm>
            <a:off x="0" y="2700338"/>
            <a:ext cx="9572625" cy="7180262"/>
          </a:xfrm>
          <a:prstGeom prst="rect">
            <a:avLst/>
          </a:prstGeom>
          <a:noFill/>
          <a:ln w="9525">
            <a:noFill/>
          </a:ln>
        </p:spPr>
      </p:pic>
    </p:spTree>
  </p:cSld>
  <p:clrMapOvr>
    <a:masterClrMapping/>
  </p:clrMapOvr>
  <p:transition spd="med"/>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04578" name="标题 1304577"/>
          <p:cNvSpPr>
            <a:spLocks noGrp="1"/>
          </p:cNvSpPr>
          <p:nvPr>
            <p:ph type="title"/>
          </p:nvPr>
        </p:nvSpPr>
        <p:spPr/>
        <p:txBody>
          <a:bodyPr lIns="92075" tIns="46038" rIns="92075" bIns="46038" anchor="t" anchorCtr="1">
            <a:spAutoFit/>
          </a:bodyPr>
          <a:p>
            <a:r>
              <a:rPr lang="zh-CN" altLang="en-US" dirty="0"/>
              <a:t>百度的高级搜索</a:t>
            </a:r>
            <a:endParaRPr lang="zh-CN" altLang="en-US" dirty="0"/>
          </a:p>
        </p:txBody>
      </p:sp>
      <p:sp>
        <p:nvSpPr>
          <p:cNvPr id="1304579" name="文本占位符 1304578"/>
          <p:cNvSpPr>
            <a:spLocks noGrp="1" noChangeAspect="1"/>
          </p:cNvSpPr>
          <p:nvPr>
            <p:ph type="body" idx="1"/>
          </p:nvPr>
        </p:nvSpPr>
        <p:spPr/>
        <p:txBody>
          <a:bodyPr/>
          <a:p>
            <a:endParaRPr lang="zh-CN" altLang="en-US"/>
          </a:p>
        </p:txBody>
      </p:sp>
      <p:pic>
        <p:nvPicPr>
          <p:cNvPr id="1304581" name="图片 1304580"/>
          <p:cNvPicPr>
            <a:picLocks noChangeAspect="1"/>
          </p:cNvPicPr>
          <p:nvPr/>
        </p:nvPicPr>
        <p:blipFill>
          <a:blip r:embed="rId1"/>
          <a:stretch>
            <a:fillRect/>
          </a:stretch>
        </p:blipFill>
        <p:spPr>
          <a:xfrm>
            <a:off x="250825" y="1052513"/>
            <a:ext cx="8642350" cy="5616575"/>
          </a:xfrm>
          <a:prstGeom prst="rect">
            <a:avLst/>
          </a:prstGeom>
          <a:noFill/>
          <a:ln w="9525">
            <a:noFill/>
          </a:ln>
        </p:spPr>
      </p:pic>
    </p:spTree>
  </p:cSld>
  <p:clrMapOvr>
    <a:masterClrMapping/>
  </p:clrMapOvr>
  <p:transition spd="med"/>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61218" name="标题 1161217"/>
          <p:cNvSpPr>
            <a:spLocks noGrp="1"/>
          </p:cNvSpPr>
          <p:nvPr>
            <p:ph type="title"/>
          </p:nvPr>
        </p:nvSpPr>
        <p:spPr/>
        <p:txBody>
          <a:bodyPr lIns="92075" tIns="46038" rIns="92075" bIns="46038" anchor="t" anchorCtr="1">
            <a:spAutoFit/>
          </a:bodyPr>
          <a:p>
            <a:r>
              <a:rPr lang="en-US" altLang="zh-CN" dirty="0"/>
              <a:t>3.</a:t>
            </a:r>
            <a:r>
              <a:rPr lang="zh-CN" altLang="en-US" dirty="0"/>
              <a:t>雅虎中国</a:t>
            </a:r>
            <a:endParaRPr lang="zh-CN" altLang="en-US" dirty="0"/>
          </a:p>
        </p:txBody>
      </p:sp>
      <p:sp>
        <p:nvSpPr>
          <p:cNvPr id="1161219" name="文本占位符 1161218"/>
          <p:cNvSpPr>
            <a:spLocks noGrp="1"/>
          </p:cNvSpPr>
          <p:nvPr>
            <p:ph type="body" idx="1"/>
          </p:nvPr>
        </p:nvSpPr>
        <p:spPr>
          <a:xfrm>
            <a:off x="690563" y="1414463"/>
            <a:ext cx="7772400" cy="5105400"/>
          </a:xfrm>
        </p:spPr>
        <p:txBody>
          <a:bodyPr lIns="92075" tIns="46038" rIns="92075" bIns="46038" anchor="t" anchorCtr="1">
            <a:spAutoFit/>
          </a:bodyPr>
          <a:p>
            <a:r>
              <a:rPr lang="zh-CN" altLang="en-US" dirty="0"/>
              <a:t>网络目录举要</a:t>
            </a:r>
            <a:endParaRPr lang="zh-CN" altLang="en-US"/>
          </a:p>
          <a:p>
            <a:pPr lvl="1"/>
            <a:r>
              <a:rPr lang="zh-CN" altLang="en-US" dirty="0"/>
              <a:t>雅虎中国（</a:t>
            </a:r>
            <a:r>
              <a:rPr lang="en-US" altLang="zh-CN" dirty="0">
                <a:hlinkClick r:id="rId1"/>
              </a:rPr>
              <a:t>http://cn.yahoo.com</a:t>
            </a:r>
            <a:r>
              <a:rPr lang="zh-CN" altLang="en-US" dirty="0"/>
              <a:t>）</a:t>
            </a:r>
            <a:endParaRPr lang="zh-CN" altLang="en-US" dirty="0"/>
          </a:p>
          <a:p>
            <a:pPr lvl="1">
              <a:buNone/>
            </a:pPr>
            <a:r>
              <a:rPr lang="zh-CN" altLang="en-US" dirty="0"/>
              <a:t>　　　雅虎中国既支持目录检索，也支持词语检索。它对网站信息按主题建立分类索引，按字母顺序列出大类，大类下设二级类目，各子类下有大量相关网站信息。这些类目是人工建立的，标引比较准确，因此查准率较高。</a:t>
            </a:r>
            <a:endParaRPr lang="zh-CN" altLang="en-US" dirty="0"/>
          </a:p>
          <a:p>
            <a:pPr lvl="1"/>
            <a:endParaRPr lang="zh-CN" altLang="en-US"/>
          </a:p>
          <a:p>
            <a:endParaRPr lang="zh-CN" altLang="en-US" dirty="0"/>
          </a:p>
          <a:p>
            <a:pPr>
              <a:buNone/>
            </a:pPr>
            <a:endParaRPr lang="zh-CN" altLang="en-US"/>
          </a:p>
        </p:txBody>
      </p:sp>
    </p:spTree>
  </p:cSld>
  <p:clrMapOvr>
    <a:masterClrMapping/>
  </p:clrMapOvr>
  <p:transition>
    <p:comb dir="vert"/>
  </p:transition>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42466" name="标题 1342465"/>
          <p:cNvSpPr>
            <a:spLocks noGrp="1"/>
          </p:cNvSpPr>
          <p:nvPr>
            <p:ph type="title"/>
          </p:nvPr>
        </p:nvSpPr>
        <p:spPr/>
        <p:txBody>
          <a:bodyPr lIns="92075" tIns="46038" rIns="92075" bIns="46038" anchor="t" anchorCtr="1">
            <a:spAutoFit/>
          </a:bodyPr>
          <a:p>
            <a:endParaRPr dirty="0"/>
          </a:p>
        </p:txBody>
      </p:sp>
      <p:sp>
        <p:nvSpPr>
          <p:cNvPr id="1342467" name="文本占位符 1342466"/>
          <p:cNvSpPr>
            <a:spLocks noGrp="1"/>
          </p:cNvSpPr>
          <p:nvPr>
            <p:ph type="body" idx="1"/>
          </p:nvPr>
        </p:nvSpPr>
        <p:spPr/>
        <p:txBody>
          <a:bodyPr lIns="92075" tIns="46038" rIns="92075" bIns="46038" anchor="t" anchorCtr="1">
            <a:spAutoFit/>
          </a:bodyPr>
          <a:p>
            <a:endParaRPr dirty="0"/>
          </a:p>
        </p:txBody>
      </p:sp>
      <p:pic>
        <p:nvPicPr>
          <p:cNvPr id="1342468" name="图片 1342467"/>
          <p:cNvPicPr>
            <a:picLocks noChangeAspect="1"/>
          </p:cNvPicPr>
          <p:nvPr/>
        </p:nvPicPr>
        <p:blipFill>
          <a:blip r:embed="rId1"/>
          <a:stretch>
            <a:fillRect/>
          </a:stretch>
        </p:blipFill>
        <p:spPr>
          <a:xfrm>
            <a:off x="-1524000" y="-1447800"/>
            <a:ext cx="12192000" cy="9753600"/>
          </a:xfrm>
          <a:prstGeom prst="rect">
            <a:avLst/>
          </a:prstGeom>
          <a:noFill/>
          <a:ln w="9525">
            <a:noFill/>
          </a:ln>
        </p:spPr>
      </p:pic>
    </p:spTree>
  </p:cSld>
  <p:clrMapOvr>
    <a:masterClrMapping/>
  </p:clrMapOvr>
  <p:transition spd="med"/>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62242" name="标题 1162241"/>
          <p:cNvSpPr>
            <a:spLocks noGrp="1"/>
          </p:cNvSpPr>
          <p:nvPr>
            <p:ph type="title"/>
          </p:nvPr>
        </p:nvSpPr>
        <p:spPr/>
        <p:txBody>
          <a:bodyPr lIns="92075" tIns="46038" rIns="92075" bIns="46038" anchor="t" anchorCtr="1">
            <a:spAutoFit/>
          </a:bodyPr>
          <a:p>
            <a:endParaRPr dirty="0"/>
          </a:p>
        </p:txBody>
      </p:sp>
      <p:sp>
        <p:nvSpPr>
          <p:cNvPr id="1162243" name="文本占位符 1162242"/>
          <p:cNvSpPr>
            <a:spLocks noGrp="1"/>
          </p:cNvSpPr>
          <p:nvPr>
            <p:ph type="body" idx="1"/>
          </p:nvPr>
        </p:nvSpPr>
        <p:spPr>
          <a:xfrm>
            <a:off x="690563" y="1414463"/>
            <a:ext cx="7772400" cy="2120900"/>
          </a:xfrm>
        </p:spPr>
        <p:txBody>
          <a:bodyPr lIns="92075" tIns="46038" rIns="92075" bIns="46038" anchor="t" anchorCtr="1">
            <a:spAutoFit/>
          </a:bodyPr>
          <a:p>
            <a:r>
              <a:rPr lang="zh-CN" altLang="en-US" dirty="0"/>
              <a:t>网络目录举要</a:t>
            </a:r>
            <a:endParaRPr lang="zh-CN" altLang="en-US"/>
          </a:p>
          <a:p>
            <a:pPr lvl="1"/>
            <a:r>
              <a:rPr lang="zh-CN" altLang="en-US" dirty="0"/>
              <a:t>雅虎中国（</a:t>
            </a:r>
            <a:r>
              <a:rPr lang="en-US" altLang="zh-CN" dirty="0">
                <a:hlinkClick r:id="rId1"/>
              </a:rPr>
              <a:t>http://cn.yahoo.com</a:t>
            </a:r>
            <a:r>
              <a:rPr lang="zh-CN" altLang="en-US" dirty="0"/>
              <a:t>）</a:t>
            </a:r>
            <a:endParaRPr lang="zh-CN" altLang="en-US" dirty="0"/>
          </a:p>
          <a:p>
            <a:pPr lvl="1">
              <a:buNone/>
            </a:pPr>
            <a:r>
              <a:rPr lang="zh-CN" altLang="en-US" dirty="0"/>
              <a:t>　　　</a:t>
            </a:r>
            <a:endParaRPr lang="zh-CN" altLang="en-US" dirty="0"/>
          </a:p>
          <a:p>
            <a:pPr>
              <a:buNone/>
            </a:pPr>
            <a:endParaRPr lang="zh-CN" altLang="en-US"/>
          </a:p>
        </p:txBody>
      </p:sp>
      <p:pic>
        <p:nvPicPr>
          <p:cNvPr id="1162246" name="图片 1162245"/>
          <p:cNvPicPr>
            <a:picLocks noChangeAspect="1"/>
          </p:cNvPicPr>
          <p:nvPr/>
        </p:nvPicPr>
        <p:blipFill>
          <a:blip r:embed="rId2"/>
          <a:stretch>
            <a:fillRect/>
          </a:stretch>
        </p:blipFill>
        <p:spPr>
          <a:xfrm>
            <a:off x="180975" y="2420938"/>
            <a:ext cx="8567738" cy="5354637"/>
          </a:xfrm>
          <a:prstGeom prst="rect">
            <a:avLst/>
          </a:prstGeom>
          <a:noFill/>
          <a:ln w="9525">
            <a:noFill/>
          </a:ln>
        </p:spPr>
      </p:pic>
    </p:spTree>
  </p:cSld>
  <p:clrMapOvr>
    <a:masterClrMapping/>
  </p:clrMapOvr>
  <p:transition>
    <p:newsflash/>
  </p:transition>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182722" name="Rectangle 2"/>
          <p:cNvSpPr>
            <a:spLocks noGrp="1"/>
          </p:cNvSpPr>
          <p:nvPr>
            <p:ph type="title" idx="4294967295"/>
          </p:nvPr>
        </p:nvSpPr>
        <p:spPr>
          <a:xfrm>
            <a:off x="693738" y="336550"/>
            <a:ext cx="7772400" cy="635000"/>
          </a:xfrm>
        </p:spPr>
        <p:txBody>
          <a:bodyPr vert="horz" wrap="square" lIns="91440" tIns="45720" rIns="91440" bIns="45720" anchor="b">
            <a:spAutoFit/>
          </a:bodyPr>
          <a:p>
            <a:r>
              <a:rPr lang="zh-CN" altLang="en-US" sz="4000" dirty="0"/>
              <a:t>搜索引擎与目录索引互相渗透</a:t>
            </a:r>
            <a:endParaRPr lang="zh-CN" altLang="en-US" sz="4000" dirty="0"/>
          </a:p>
        </p:txBody>
      </p:sp>
      <p:sp>
        <p:nvSpPr>
          <p:cNvPr id="1182723" name="Rectangle 3"/>
          <p:cNvSpPr>
            <a:spLocks noGrp="1"/>
          </p:cNvSpPr>
          <p:nvPr>
            <p:ph type="body" idx="4294967295"/>
          </p:nvPr>
        </p:nvSpPr>
        <p:spPr/>
        <p:txBody>
          <a:bodyPr vert="horz" wrap="square" lIns="91440" tIns="45720" rIns="91440" bIns="45720" anchor="t">
            <a:spAutoFit/>
          </a:bodyPr>
          <a:p>
            <a:pPr marL="469900" indent="-469900"/>
            <a:r>
              <a:rPr lang="zh-CN" altLang="en-US" dirty="0"/>
              <a:t>目前，搜索引擎与目录索引有相互融合渗透的趋势。原来一些纯粹的全文搜索引擎现在也提供目录搜索，如</a:t>
            </a:r>
            <a:r>
              <a:rPr lang="en-US" altLang="zh-CN" dirty="0"/>
              <a:t>Google</a:t>
            </a:r>
            <a:r>
              <a:rPr lang="zh-CN" altLang="en-US" dirty="0"/>
              <a:t>就借用</a:t>
            </a:r>
            <a:r>
              <a:rPr lang="en-US" altLang="zh-CN" dirty="0"/>
              <a:t>Open Directory</a:t>
            </a:r>
            <a:r>
              <a:rPr lang="zh-CN" altLang="en-US" dirty="0"/>
              <a:t>目录提供分类查询。而象 </a:t>
            </a:r>
            <a:r>
              <a:rPr lang="en-US" altLang="zh-CN" dirty="0"/>
              <a:t>Yahoo! </a:t>
            </a:r>
            <a:r>
              <a:rPr lang="zh-CN" altLang="en-US" dirty="0"/>
              <a:t>这些老牌目录索引则通过与</a:t>
            </a:r>
            <a:r>
              <a:rPr lang="en-US" altLang="zh-CN" dirty="0"/>
              <a:t>Google</a:t>
            </a:r>
            <a:r>
              <a:rPr lang="zh-CN" altLang="en-US" dirty="0"/>
              <a:t>等搜索引擎合作扩大搜索范围。 </a:t>
            </a:r>
            <a:endParaRPr lang="zh-CN" altLang="en-US" dirty="0"/>
          </a:p>
        </p:txBody>
      </p:sp>
    </p:spTree>
  </p:cSld>
  <p:clrMapOvr>
    <a:masterClrMapping/>
  </p:clrMapOvr>
  <p:transition spd="med"/>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1213442" name="图片 1213441"/>
          <p:cNvPicPr>
            <a:picLocks noChangeAspect="1"/>
          </p:cNvPicPr>
          <p:nvPr/>
        </p:nvPicPr>
        <p:blipFill>
          <a:blip r:embed="rId1"/>
          <a:srcRect t="17119" b="3067"/>
          <a:stretch>
            <a:fillRect/>
          </a:stretch>
        </p:blipFill>
        <p:spPr>
          <a:xfrm>
            <a:off x="323850" y="1844675"/>
            <a:ext cx="8640763" cy="4537075"/>
          </a:xfrm>
          <a:prstGeom prst="rect">
            <a:avLst/>
          </a:prstGeom>
          <a:noFill/>
          <a:ln w="9525">
            <a:noFill/>
          </a:ln>
        </p:spPr>
      </p:pic>
      <p:sp>
        <p:nvSpPr>
          <p:cNvPr id="1213443" name="矩形 1213442"/>
          <p:cNvSpPr/>
          <p:nvPr/>
        </p:nvSpPr>
        <p:spPr>
          <a:xfrm>
            <a:off x="590550" y="260350"/>
            <a:ext cx="8229600" cy="811213"/>
          </a:xfrm>
          <a:prstGeom prst="rect">
            <a:avLst/>
          </a:prstGeom>
          <a:noFill/>
          <a:ln w="9525">
            <a:noFill/>
          </a:ln>
        </p:spPr>
        <p:txBody>
          <a:bodyPr anchor="ctr"/>
          <a:lstStyle>
            <a:lvl1pPr marL="0" lvl="0" indent="0" algn="ctr" defTabSz="914400" rtl="0" eaLnBrk="1" fontAlgn="base" latinLnBrk="0" hangingPunct="1">
              <a:lnSpc>
                <a:spcPct val="89000"/>
              </a:lnSpc>
              <a:spcBef>
                <a:spcPct val="30000"/>
              </a:spcBef>
              <a:spcAft>
                <a:spcPct val="0"/>
              </a:spcAft>
              <a:buNone/>
              <a:defRPr sz="4800" b="1" u="none" kern="1200" baseline="0">
                <a:solidFill>
                  <a:schemeClr val="tx2"/>
                </a:solidFill>
                <a:effectLst>
                  <a:outerShdw blurRad="38100" dist="38100" dir="2700000">
                    <a:srgbClr val="000000"/>
                  </a:outerShdw>
                </a:effectLst>
                <a:latin typeface="Arial" panose="020B0604020202020204" pitchFamily="34" charset="0"/>
                <a:ea typeface="宋体" panose="02010600030101010101" pitchFamily="2" charset="-122"/>
              </a:defRPr>
            </a:lvl1pPr>
          </a:lstStyle>
          <a:p>
            <a:pPr lvl="0"/>
            <a:r>
              <a:rPr lang="en-US" altLang="zh-CN" dirty="0">
                <a:latin typeface="华文中宋" panose="02010600040101010101" pitchFamily="2" charset="-122"/>
                <a:ea typeface="华文中宋" panose="02010600040101010101" pitchFamily="2" charset="-122"/>
              </a:rPr>
              <a:t>Google</a:t>
            </a:r>
            <a:r>
              <a:rPr lang="zh-CN" altLang="en-US" dirty="0">
                <a:latin typeface="华文中宋" panose="02010600040101010101" pitchFamily="2" charset="-122"/>
                <a:ea typeface="华文中宋" panose="02010600040101010101" pitchFamily="2" charset="-122"/>
              </a:rPr>
              <a:t>的网页目录查询</a:t>
            </a:r>
            <a:endParaRPr lang="zh-CN" altLang="en-US" dirty="0">
              <a:latin typeface="华文中宋" panose="02010600040101010101" pitchFamily="2" charset="-122"/>
              <a:ea typeface="华文中宋" panose="02010600040101010101" pitchFamily="2" charset="-122"/>
            </a:endParaRPr>
          </a:p>
        </p:txBody>
      </p:sp>
      <p:sp>
        <p:nvSpPr>
          <p:cNvPr id="1213444" name="矩形 1213443"/>
          <p:cNvSpPr/>
          <p:nvPr/>
        </p:nvSpPr>
        <p:spPr>
          <a:xfrm>
            <a:off x="107950" y="1125538"/>
            <a:ext cx="8632825" cy="579437"/>
          </a:xfrm>
          <a:prstGeom prst="rect">
            <a:avLst/>
          </a:prstGeom>
          <a:noFill/>
          <a:ln w="9525">
            <a:noFill/>
          </a:ln>
        </p:spPr>
        <p:txBody>
          <a:bodyPr wrap="none" anchor="t">
            <a:spAutoFit/>
          </a:bodyPr>
          <a:p>
            <a:pPr marL="342900" indent="-342900">
              <a:spcBef>
                <a:spcPct val="20000"/>
              </a:spcBef>
              <a:buClr>
                <a:schemeClr val="bg2"/>
              </a:buClr>
              <a:buSzPct val="75000"/>
              <a:buFont typeface="Wingdings" panose="05000000000000000000" pitchFamily="2" charset="2"/>
              <a:buChar char="n"/>
            </a:pPr>
            <a:r>
              <a:rPr lang="en-US" altLang="zh-CN" sz="3200" b="0" err="1">
                <a:latin typeface="华文中宋" panose="02010600040101010101" pitchFamily="2" charset="-122"/>
                <a:ea typeface="华文中宋" panose="02010600040101010101" pitchFamily="2" charset="-122"/>
              </a:rPr>
              <a:t>http://www.google.com/dirhp?hl=zh</a:t>
            </a:r>
            <a:r>
              <a:rPr lang="en-US" altLang="zh-CN" sz="3200" b="0">
                <a:latin typeface="华文中宋" panose="02010600040101010101" pitchFamily="2" charset="-122"/>
                <a:ea typeface="华文中宋" panose="02010600040101010101" pitchFamily="2" charset="-122"/>
              </a:rPr>
              <a:t>-CN</a:t>
            </a:r>
            <a:endParaRPr lang="en-US" altLang="zh-CN" sz="3200" b="0">
              <a:latin typeface="华文中宋" panose="02010600040101010101" pitchFamily="2" charset="-122"/>
              <a:ea typeface="华文中宋" panose="02010600040101010101" pitchFamily="2" charset="-122"/>
            </a:endParaRPr>
          </a:p>
        </p:txBody>
      </p:sp>
    </p:spTree>
  </p:cSld>
  <p:clrMapOvr>
    <a:masterClrMapping/>
  </p:clrMapOvr>
  <p:transition spd="med"/>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337346" name="标题 1337345"/>
          <p:cNvSpPr>
            <a:spLocks noGrp="1"/>
          </p:cNvSpPr>
          <p:nvPr>
            <p:ph type="title"/>
          </p:nvPr>
        </p:nvSpPr>
        <p:spPr>
          <a:xfrm>
            <a:off x="323850" y="404813"/>
            <a:ext cx="8229600" cy="742950"/>
          </a:xfrm>
        </p:spPr>
        <p:txBody>
          <a:bodyPr lIns="92075" tIns="46038" rIns="92075" bIns="46038" anchor="t" anchorCtr="1">
            <a:spAutoFit/>
          </a:bodyPr>
          <a:p>
            <a:r>
              <a:rPr lang="zh-CN" altLang="en-US" dirty="0">
                <a:latin typeface="华文新魏" panose="02010800040101010101" pitchFamily="2" charset="-122"/>
                <a:ea typeface="华文新魏" panose="02010800040101010101" pitchFamily="2" charset="-122"/>
              </a:rPr>
              <a:t>四、检索的体会</a:t>
            </a:r>
            <a:endParaRPr lang="zh-CN" altLang="en-US" dirty="0">
              <a:latin typeface="华文新魏" panose="02010800040101010101" pitchFamily="2" charset="-122"/>
              <a:ea typeface="华文新魏" panose="02010800040101010101" pitchFamily="2" charset="-122"/>
            </a:endParaRPr>
          </a:p>
        </p:txBody>
      </p:sp>
      <p:sp>
        <p:nvSpPr>
          <p:cNvPr id="1337347" name="文本占位符 1337346"/>
          <p:cNvSpPr>
            <a:spLocks noGrp="1"/>
          </p:cNvSpPr>
          <p:nvPr>
            <p:ph type="body" idx="1"/>
          </p:nvPr>
        </p:nvSpPr>
        <p:spPr>
          <a:xfrm>
            <a:off x="0" y="1600200"/>
            <a:ext cx="9144000" cy="7158038"/>
          </a:xfrm>
        </p:spPr>
        <p:txBody>
          <a:bodyPr lIns="92075" tIns="46038" rIns="92075" bIns="46038" anchor="t" anchorCtr="1">
            <a:spAutoFit/>
          </a:bodyPr>
          <a:p>
            <a:pPr>
              <a:lnSpc>
                <a:spcPct val="90000"/>
              </a:lnSpc>
              <a:buNone/>
            </a:pPr>
            <a:r>
              <a:rPr lang="en-US" altLang="zh-CN" sz="3600" dirty="0">
                <a:solidFill>
                  <a:srgbClr val="66FF66"/>
                </a:solidFill>
                <a:ea typeface="楷体_GB2312" pitchFamily="49" charset="-122"/>
              </a:rPr>
              <a:t>1.</a:t>
            </a:r>
            <a:r>
              <a:rPr lang="zh-CN" altLang="en-US" sz="3600" dirty="0">
                <a:solidFill>
                  <a:srgbClr val="66FF66"/>
                </a:solidFill>
                <a:ea typeface="楷体_GB2312" pitchFamily="49" charset="-122"/>
              </a:rPr>
              <a:t>检索思维：完成一项检索流程的思考</a:t>
            </a:r>
            <a:endParaRPr lang="zh-CN" altLang="en-US" sz="3600" dirty="0">
              <a:solidFill>
                <a:srgbClr val="66FF66"/>
              </a:solidFill>
              <a:ea typeface="楷体_GB2312" pitchFamily="49" charset="-122"/>
            </a:endParaRPr>
          </a:p>
          <a:p>
            <a:pPr>
              <a:lnSpc>
                <a:spcPct val="90000"/>
              </a:lnSpc>
            </a:pPr>
            <a:r>
              <a:rPr lang="zh-CN" altLang="en-US" dirty="0">
                <a:latin typeface="宋体" panose="02010600030101010101" pitchFamily="2" charset="-122"/>
              </a:rPr>
              <a:t>分析问题：从有限的信息中提取一些有价值的信息</a:t>
            </a:r>
            <a:endParaRPr lang="zh-CN" altLang="en-US" dirty="0">
              <a:latin typeface="宋体" panose="02010600030101010101" pitchFamily="2" charset="-122"/>
            </a:endParaRPr>
          </a:p>
          <a:p>
            <a:pPr>
              <a:lnSpc>
                <a:spcPct val="90000"/>
              </a:lnSpc>
            </a:pPr>
            <a:r>
              <a:rPr lang="zh-CN" altLang="en-US" dirty="0">
                <a:latin typeface="宋体" panose="02010600030101010101" pitchFamily="2" charset="-122"/>
              </a:rPr>
              <a:t>确定检索词和检索工具：选择合适的检索词和工具</a:t>
            </a:r>
            <a:endParaRPr lang="zh-CN" altLang="en-US" dirty="0">
              <a:latin typeface="宋体" panose="02010600030101010101" pitchFamily="2" charset="-122"/>
            </a:endParaRPr>
          </a:p>
          <a:p>
            <a:pPr>
              <a:lnSpc>
                <a:spcPct val="90000"/>
              </a:lnSpc>
            </a:pPr>
            <a:r>
              <a:rPr lang="zh-CN" altLang="en-US" dirty="0">
                <a:latin typeface="宋体" panose="02010600030101010101" pitchFamily="2" charset="-122"/>
              </a:rPr>
              <a:t>检索结果的分析：是否是我所需要的</a:t>
            </a:r>
            <a:endParaRPr lang="zh-CN" altLang="en-US" dirty="0">
              <a:latin typeface="宋体" panose="02010600030101010101" pitchFamily="2" charset="-122"/>
            </a:endParaRPr>
          </a:p>
          <a:p>
            <a:pPr>
              <a:lnSpc>
                <a:spcPct val="90000"/>
              </a:lnSpc>
            </a:pPr>
            <a:r>
              <a:rPr lang="zh-CN" altLang="en-US" dirty="0">
                <a:solidFill>
                  <a:srgbClr val="FACA00"/>
                </a:solidFill>
                <a:latin typeface="宋体" panose="02010600030101010101" pitchFamily="2" charset="-122"/>
              </a:rPr>
              <a:t>调整检索词、检索工具、限定条件等；再检索</a:t>
            </a:r>
            <a:endParaRPr lang="zh-CN" altLang="en-US" dirty="0">
              <a:solidFill>
                <a:srgbClr val="FACA00"/>
              </a:solidFill>
              <a:latin typeface="宋体" panose="02010600030101010101" pitchFamily="2" charset="-122"/>
            </a:endParaRPr>
          </a:p>
          <a:p>
            <a:pPr>
              <a:lnSpc>
                <a:spcPct val="90000"/>
              </a:lnSpc>
            </a:pPr>
            <a:r>
              <a:rPr lang="zh-CN" altLang="en-US" dirty="0">
                <a:latin typeface="宋体" panose="02010600030101010101" pitchFamily="2" charset="-122"/>
              </a:rPr>
              <a:t>检索结果的识别和运用：不要迷信检索结果，要有主见</a:t>
            </a:r>
            <a:endParaRPr lang="zh-CN" altLang="en-US" dirty="0">
              <a:latin typeface="宋体" panose="02010600030101010101" pitchFamily="2" charset="-122"/>
            </a:endParaRPr>
          </a:p>
          <a:p>
            <a:pPr>
              <a:lnSpc>
                <a:spcPct val="90000"/>
              </a:lnSpc>
            </a:pPr>
            <a:endParaRPr lang="zh-CN" altLang="en-US" dirty="0">
              <a:latin typeface="宋体" panose="02010600030101010101" pitchFamily="2" charset="-122"/>
            </a:endParaRPr>
          </a:p>
          <a:p>
            <a:pPr>
              <a:lnSpc>
                <a:spcPct val="90000"/>
              </a:lnSpc>
            </a:pPr>
            <a:endParaRPr lang="zh-CN" altLang="en-US">
              <a:latin typeface="宋体" panose="02010600030101010101" pitchFamily="2" charset="-122"/>
            </a:endParaRPr>
          </a:p>
          <a:p>
            <a:pPr>
              <a:lnSpc>
                <a:spcPct val="90000"/>
              </a:lnSpc>
            </a:pPr>
            <a:endParaRPr lang="zh-CN" altLang="en-US" dirty="0">
              <a:latin typeface="宋体" panose="02010600030101010101" pitchFamily="2" charset="-122"/>
            </a:endParaRPr>
          </a:p>
          <a:p>
            <a:pPr>
              <a:lnSpc>
                <a:spcPct val="90000"/>
              </a:lnSpc>
            </a:pPr>
            <a:endParaRPr lang="zh-CN" altLang="en-US" dirty="0">
              <a:latin typeface="宋体" panose="02010600030101010101" pitchFamily="2" charset="-122"/>
            </a:endParaRPr>
          </a:p>
        </p:txBody>
      </p:sp>
    </p:spTree>
  </p:cSld>
  <p:clrMapOvr>
    <a:masterClrMapping/>
  </p:clrMapOvr>
  <p:transition spd="med"/>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666626" name="标题 666625"/>
          <p:cNvSpPr>
            <a:spLocks noGrp="1"/>
          </p:cNvSpPr>
          <p:nvPr>
            <p:ph type="title"/>
          </p:nvPr>
        </p:nvSpPr>
        <p:spPr/>
        <p:txBody>
          <a:bodyPr lIns="92075" tIns="46038" rIns="92075" bIns="46038" anchor="t" anchorCtr="1">
            <a:spAutoFit/>
          </a:bodyPr>
          <a:p>
            <a:endParaRPr dirty="0"/>
          </a:p>
        </p:txBody>
      </p:sp>
      <p:sp>
        <p:nvSpPr>
          <p:cNvPr id="666627" name="文本占位符 666626"/>
          <p:cNvSpPr>
            <a:spLocks noGrp="1"/>
          </p:cNvSpPr>
          <p:nvPr>
            <p:ph type="body" idx="1"/>
          </p:nvPr>
        </p:nvSpPr>
        <p:spPr>
          <a:xfrm>
            <a:off x="685800" y="1143000"/>
            <a:ext cx="7772400" cy="4086225"/>
          </a:xfrm>
        </p:spPr>
        <p:txBody>
          <a:bodyPr wrap="square" lIns="92075" tIns="46038" rIns="92075" bIns="46038" anchor="t" anchorCtr="1">
            <a:spAutoFit/>
          </a:bodyPr>
          <a:p>
            <a:pPr algn="ctr">
              <a:buNone/>
            </a:pPr>
            <a:r>
              <a:rPr lang="en-US" altLang="zh-CN" sz="6600" dirty="0"/>
              <a:t>      </a:t>
            </a:r>
            <a:endParaRPr lang="en-US" altLang="zh-CN" sz="6600" dirty="0"/>
          </a:p>
          <a:p>
            <a:pPr algn="ctr">
              <a:lnSpc>
                <a:spcPct val="60000"/>
              </a:lnSpc>
              <a:buNone/>
            </a:pPr>
            <a:r>
              <a:rPr lang="zh-CN" altLang="en-US" sz="8000" dirty="0">
                <a:solidFill>
                  <a:srgbClr val="66FF66"/>
                </a:solidFill>
              </a:rPr>
              <a:t>欢迎交流</a:t>
            </a:r>
            <a:r>
              <a:rPr lang="en-US" altLang="zh-CN" sz="8000">
                <a:solidFill>
                  <a:srgbClr val="66FF66"/>
                </a:solidFill>
              </a:rPr>
              <a:t>?</a:t>
            </a:r>
            <a:endParaRPr lang="en-US" altLang="zh-CN" sz="8000">
              <a:solidFill>
                <a:srgbClr val="66FF66"/>
              </a:solidFill>
            </a:endParaRPr>
          </a:p>
          <a:p>
            <a:pPr algn="ctr">
              <a:lnSpc>
                <a:spcPct val="60000"/>
              </a:lnSpc>
              <a:buNone/>
            </a:pPr>
            <a:endParaRPr lang="en-US" altLang="zh-CN" sz="6600"/>
          </a:p>
          <a:p>
            <a:pPr algn="ctr">
              <a:lnSpc>
                <a:spcPct val="60000"/>
              </a:lnSpc>
              <a:buNone/>
            </a:pPr>
            <a:r>
              <a:rPr lang="zh-CN" altLang="en-US" sz="8000" dirty="0"/>
              <a:t>谢谢合作</a:t>
            </a:r>
            <a:endParaRPr lang="zh-CN" altLang="en-US" sz="8000"/>
          </a:p>
        </p:txBody>
      </p:sp>
    </p:spTree>
  </p:cSld>
  <p:clrMapOvr>
    <a:masterClrMapping/>
  </p:clrMapOvr>
  <p:transition spd="med"/>
</p:sld>
</file>

<file path=ppt/theme/theme1.xml><?xml version="1.0" encoding="utf-8"?>
<a:theme xmlns:a="http://schemas.openxmlformats.org/drawingml/2006/main" name="MyWeb">
  <a:themeElements>
    <a:clrScheme name="">
      <a:dk1>
        <a:srgbClr val="FFFFFF"/>
      </a:dk1>
      <a:lt1>
        <a:srgbClr val="1082AA"/>
      </a:lt1>
      <a:dk2>
        <a:srgbClr val="FFCF01"/>
      </a:dk2>
      <a:lt2>
        <a:srgbClr val="000000"/>
      </a:lt2>
      <a:accent1>
        <a:srgbClr val="F7B967"/>
      </a:accent1>
      <a:accent2>
        <a:srgbClr val="1BD5A0"/>
      </a:accent2>
      <a:accent3>
        <a:srgbClr val="AAC1D1"/>
      </a:accent3>
      <a:accent4>
        <a:srgbClr val="DCDCDC"/>
      </a:accent4>
      <a:accent5>
        <a:srgbClr val="FAD8B9"/>
      </a:accent5>
      <a:accent6>
        <a:srgbClr val="17BF8F"/>
      </a:accent6>
      <a:hlink>
        <a:srgbClr val="FC8C80"/>
      </a:hlink>
      <a:folHlink>
        <a:srgbClr val="49A4FF"/>
      </a:folHlink>
    </a:clrScheme>
    <a:fontScheme name="">
      <a:majorFont>
        <a:latin typeface="Arial"/>
        <a:ea typeface="宋体"/>
        <a:cs typeface=""/>
      </a:majorFont>
      <a:minorFont>
        <a:latin typeface="Times New Roman"/>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raClrSchemeLst>
    <a:extraClrScheme>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
        <a:dk1>
          <a:srgbClr val="FFFFFF"/>
        </a:dk1>
        <a:lt1>
          <a:srgbClr val="0000FF"/>
        </a:lt1>
        <a:dk2>
          <a:srgbClr val="FFFF00"/>
        </a:dk2>
        <a:lt2>
          <a:srgbClr val="000000"/>
        </a:lt2>
        <a:accent1>
          <a:srgbClr val="FF9900"/>
        </a:accent1>
        <a:accent2>
          <a:srgbClr val="00FFFF"/>
        </a:accent2>
        <a:accent3>
          <a:srgbClr val="AAAAFF"/>
        </a:accent3>
        <a:accent4>
          <a:srgbClr val="DCDCDC"/>
        </a:accent4>
        <a:accent5>
          <a:srgbClr val="FFCAAA"/>
        </a:accent5>
        <a:accent6>
          <a:srgbClr val="00E5E5"/>
        </a:accent6>
        <a:hlink>
          <a:srgbClr val="FF0000"/>
        </a:hlink>
        <a:folHlink>
          <a:srgbClr val="969696"/>
        </a:folHlink>
      </a:clrScheme>
      <a:clrMap bg1="lt1" tx1="dk1" bg2="lt2" tx2="dk2" accent1="accent1" accent2="accent2" accent3="accent3" accent4="accent4" accent5="accent5" accent6="accent6" hlink="hlink" folHlink="folHlink"/>
    </a:extraClrScheme>
    <a:extraClrScheme>
      <a:clrScheme name="">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2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27272"/>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9"/>
        </a:accent5>
        <a:accent6>
          <a:srgbClr val="0000E5"/>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BE5"/>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9E5B7"/>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fontScheme name="Cambria-Calibri">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7"/>
      </a:accent6>
      <a:hlink>
        <a:srgbClr val="CCCCFF"/>
      </a:hlink>
      <a:folHlink>
        <a:srgbClr val="B2B2B2"/>
      </a:folHlink>
    </a:clrScheme>
    <a:fontScheme name="Cambria-Calibri">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2007-20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atMod val="350000"/>
                <a:shade val="99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8633</Words>
  <Application>WPS 演示</Application>
  <PresentationFormat>在屏幕上显示</PresentationFormat>
  <Paragraphs>777</Paragraphs>
  <Slides>114</Slides>
  <Notes>8</Notes>
  <HiddenSlides>0</HiddenSlides>
  <MMClips>0</MMClips>
  <ScaleCrop>false</ScaleCrop>
  <HeadingPairs>
    <vt:vector size="8" baseType="variant">
      <vt:variant>
        <vt:lpstr>已用的字体</vt:lpstr>
      </vt:variant>
      <vt:variant>
        <vt:i4>18</vt:i4>
      </vt:variant>
      <vt:variant>
        <vt:lpstr>主题</vt:lpstr>
      </vt:variant>
      <vt:variant>
        <vt:i4>1</vt:i4>
      </vt:variant>
      <vt:variant>
        <vt:lpstr>嵌入 OLE 服务器</vt:lpstr>
      </vt:variant>
      <vt:variant>
        <vt:i4>7</vt:i4>
      </vt:variant>
      <vt:variant>
        <vt:lpstr>幻灯片标题</vt:lpstr>
      </vt:variant>
      <vt:variant>
        <vt:i4>114</vt:i4>
      </vt:variant>
    </vt:vector>
  </HeadingPairs>
  <TitlesOfParts>
    <vt:vector size="140" baseType="lpstr">
      <vt:lpstr>Arial</vt:lpstr>
      <vt:lpstr>宋体</vt:lpstr>
      <vt:lpstr>Wingdings</vt:lpstr>
      <vt:lpstr>Times New Roman</vt:lpstr>
      <vt:lpstr>华文新魏</vt:lpstr>
      <vt:lpstr>仿宋_GB2312</vt:lpstr>
      <vt:lpstr>仿宋</vt:lpstr>
      <vt:lpstr>微软雅黑</vt:lpstr>
      <vt:lpstr>Arial Unicode MS</vt:lpstr>
      <vt:lpstr>楷体_GB2312</vt:lpstr>
      <vt:lpstr>新宋体</vt:lpstr>
      <vt:lpstr>Verdana</vt:lpstr>
      <vt:lpstr>华文仿宋</vt:lpstr>
      <vt:lpstr>Microstyle Bold Extended ATT</vt:lpstr>
      <vt:lpstr>Segoe Print</vt:lpstr>
      <vt:lpstr>黑体</vt:lpstr>
      <vt:lpstr>华文中宋</vt:lpstr>
      <vt:lpstr>Arial Black</vt:lpstr>
      <vt:lpstr>MyWeb</vt:lpstr>
      <vt:lpstr>Paint.Picture</vt:lpstr>
      <vt:lpstr>Paint.Picture</vt:lpstr>
      <vt:lpstr>Paint.Picture</vt:lpstr>
      <vt:lpstr>Paint.Picture</vt:lpstr>
      <vt:lpstr>Word.Picture.8</vt:lpstr>
      <vt:lpstr>Paint.Picture</vt:lpstr>
      <vt:lpstr>Paint.Picture</vt:lpstr>
      <vt:lpstr>三大中文数据库与搜索引擎使用介绍</vt:lpstr>
      <vt:lpstr>提要</vt:lpstr>
      <vt:lpstr>一、常用的信息检索技术</vt:lpstr>
      <vt:lpstr>PowerPoint 演示文稿</vt:lpstr>
      <vt:lpstr>PowerPoint 演示文稿</vt:lpstr>
      <vt:lpstr>PowerPoint 演示文稿</vt:lpstr>
      <vt:lpstr>注意:</vt:lpstr>
      <vt:lpstr>检索式</vt:lpstr>
      <vt:lpstr>PowerPoint 演示文稿</vt:lpstr>
      <vt:lpstr>PowerPoint 演示文稿</vt:lpstr>
      <vt:lpstr>PowerPoint 演示文稿</vt:lpstr>
      <vt:lpstr>PowerPoint 演示文稿</vt:lpstr>
      <vt:lpstr>PowerPoint 演示文稿</vt:lpstr>
      <vt:lpstr>检索式</vt:lpstr>
      <vt:lpstr>PowerPoint 演示文稿</vt:lpstr>
      <vt:lpstr>PowerPoint 演示文稿</vt:lpstr>
      <vt:lpstr>二、三大中文数据库使用介绍</vt:lpstr>
      <vt:lpstr>三大中文期刊全文数据库的比较</vt:lpstr>
      <vt:lpstr>1.中国知网—CNKI</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2.维普资讯— VIP：中文科技期刊 全文数据库</vt:lpstr>
      <vt:lpstr>PowerPoint 演示文稿</vt:lpstr>
      <vt:lpstr>高级检索</vt:lpstr>
      <vt:lpstr>高级检索界面</vt:lpstr>
      <vt:lpstr>如何利用数据库特殊检索功能—同义词、同名作者，提高查全率和查准率呢？</vt:lpstr>
      <vt:lpstr>同义词</vt:lpstr>
      <vt:lpstr>同名作者库</vt:lpstr>
      <vt:lpstr>注    意</vt:lpstr>
      <vt:lpstr>扩展功能 </vt:lpstr>
      <vt:lpstr>扩展检索条件 </vt:lpstr>
      <vt:lpstr>PowerPoint 演示文稿</vt:lpstr>
      <vt:lpstr>分类检索</vt:lpstr>
      <vt:lpstr>PowerPoint 演示文稿</vt:lpstr>
      <vt:lpstr>PowerPoint 演示文稿</vt:lpstr>
      <vt:lpstr>PowerPoint 演示文稿</vt:lpstr>
      <vt:lpstr>PowerPoint 演示文稿</vt:lpstr>
      <vt:lpstr>分类检索的操作步骤</vt:lpstr>
      <vt:lpstr>3.万方数字资源</vt:lpstr>
      <vt:lpstr>PowerPoint 演示文稿</vt:lpstr>
      <vt:lpstr>PowerPoint 演示文稿</vt:lpstr>
      <vt:lpstr>PowerPoint 演示文稿</vt:lpstr>
      <vt:lpstr>PowerPoint 演示文稿</vt:lpstr>
      <vt:lpstr>PowerPoint 演示文稿</vt:lpstr>
      <vt:lpstr>PowerPoint 演示文稿</vt:lpstr>
      <vt:lpstr>三、搜索引擎使用介绍</vt:lpstr>
      <vt:lpstr>常用搜索引擎</vt:lpstr>
      <vt:lpstr>搜索引擎使用技巧</vt:lpstr>
      <vt:lpstr>1. Google</vt:lpstr>
      <vt:lpstr>搜索引擎及举要</vt:lpstr>
      <vt:lpstr>搜索引擎及举要</vt:lpstr>
      <vt:lpstr>搜索引擎及举要</vt:lpstr>
      <vt:lpstr>搜索引擎及举要</vt:lpstr>
      <vt:lpstr>搜索引擎及举要</vt:lpstr>
      <vt:lpstr> 搜索引擎及举要</vt:lpstr>
      <vt:lpstr>搜索引擎及举要</vt:lpstr>
      <vt:lpstr>搜索引擎及举要</vt:lpstr>
      <vt:lpstr>PowerPoint 演示文稿</vt:lpstr>
      <vt:lpstr>搜索引擎及举要</vt:lpstr>
      <vt:lpstr>搜索引擎及举要</vt:lpstr>
      <vt:lpstr>PowerPoint 演示文稿</vt:lpstr>
      <vt:lpstr>PowerPoint 演示文稿</vt:lpstr>
      <vt:lpstr>PowerPoint 演示文稿</vt:lpstr>
      <vt:lpstr>搜索引擎及举要</vt:lpstr>
      <vt:lpstr>Google Scholar 学术搜索</vt:lpstr>
      <vt:lpstr>PowerPoint 演示文稿</vt:lpstr>
      <vt:lpstr>在普通网页中查找论文</vt:lpstr>
      <vt:lpstr>PowerPoint 演示文稿</vt:lpstr>
      <vt:lpstr>在普通网页中查找论文</vt:lpstr>
      <vt:lpstr>PowerPoint 演示文稿</vt:lpstr>
      <vt:lpstr>google翻译</vt:lpstr>
      <vt:lpstr>PowerPoint 演示文稿</vt:lpstr>
      <vt:lpstr>PowerPoint 演示文稿</vt:lpstr>
      <vt:lpstr>2.百度</vt:lpstr>
      <vt:lpstr>百度的高级搜索</vt:lpstr>
      <vt:lpstr>3.雅虎中国</vt:lpstr>
      <vt:lpstr>PowerPoint 演示文稿</vt:lpstr>
      <vt:lpstr>PowerPoint 演示文稿</vt:lpstr>
      <vt:lpstr>搜索引擎与目录索引互相渗透</vt:lpstr>
      <vt:lpstr>PowerPoint 演示文稿</vt:lpstr>
      <vt:lpstr>四、检索的体会</vt:lpstr>
      <vt:lpstr>PowerPoint 演示文稿</vt:lpstr>
    </vt:vector>
  </TitlesOfParts>
  <Company>中南民族大学</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第一部分 信息检索基础知识</dc:title>
  <dc:creator>戴锋</dc:creator>
  <cp:lastModifiedBy>user</cp:lastModifiedBy>
  <cp:revision>165</cp:revision>
  <dcterms:created xsi:type="dcterms:W3CDTF">2005-04-07T12:54:00Z</dcterms:created>
  <dcterms:modified xsi:type="dcterms:W3CDTF">2021-01-06T02:52:09Z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2052-11.1.0.9929</vt:lpwstr>
  </property>
</Properties>
</file>