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6" r:id="rId9"/>
    <p:sldId id="268" r:id="rId10"/>
    <p:sldId id="269" r:id="rId11"/>
    <p:sldId id="270" r:id="rId12"/>
    <p:sldId id="262" r:id="rId13"/>
    <p:sldId id="271" r:id="rId14"/>
    <p:sldId id="272" r:id="rId15"/>
    <p:sldId id="276" r:id="rId16"/>
    <p:sldId id="273" r:id="rId17"/>
    <p:sldId id="274" r:id="rId18"/>
    <p:sldId id="263" r:id="rId19"/>
    <p:sldId id="264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滩涂海洋生物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滩涂海洋生物</c:v>
                </c:pt>
              </c:strCache>
            </c:strRef>
          </c:tx>
          <c:dLbls>
            <c:showPercent val="1"/>
          </c:dLbls>
          <c:cat>
            <c:strRef>
              <c:f>Sheet1!$A$2:$A$5</c:f>
              <c:strCache>
                <c:ptCount val="4"/>
                <c:pt idx="0">
                  <c:v>贝类</c:v>
                </c:pt>
                <c:pt idx="1">
                  <c:v>海藻</c:v>
                </c:pt>
                <c:pt idx="2">
                  <c:v>甲壳类</c:v>
                </c:pt>
                <c:pt idx="3">
                  <c:v>其它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513</c:v>
                </c:pt>
                <c:pt idx="1">
                  <c:v>358</c:v>
                </c:pt>
                <c:pt idx="2">
                  <c:v>308</c:v>
                </c:pt>
                <c:pt idx="3">
                  <c:v>21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C0748-B94C-4634-96F9-329BFEDD7443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2839-D258-49C3-8234-789B41DBC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1166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8600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1727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864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4877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431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961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288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5062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143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596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2358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5A70-B126-493B-84DE-340AFC21BE84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0CEC-22AD-4A1C-98C5-2801A60D2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840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28023;&#27915;&#29983;&#29289;ppt\Ocean_Will_B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28023;&#27915;&#29983;&#29289;ppt\&#26085;&#26412;&#22823;&#37327;&#23648;&#26432;&#28023;&#35930;&#20196;&#20154;&#21457;&#25351;%5b&#39640;&#28165;&#29256;%5d_baofeng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15816" y="1844824"/>
            <a:ext cx="57438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叶根友毛笔行书简体" pitchFamily="2" charset="-122"/>
                <a:ea typeface="叶根友毛笔行书简体" pitchFamily="2" charset="-122"/>
              </a:rPr>
              <a:t>开启海洋之旅</a:t>
            </a:r>
            <a:endParaRPr lang="zh-CN" alt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叶根友毛笔行书简体" pitchFamily="2" charset="-122"/>
              <a:ea typeface="叶根友毛笔行书简体" pitchFamily="2" charset="-122"/>
            </a:endParaRPr>
          </a:p>
        </p:txBody>
      </p:sp>
      <p:pic>
        <p:nvPicPr>
          <p:cNvPr id="7" name="Ocean_Will_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5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640"/>
            <a:ext cx="5239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海洋生物的工业用途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344816" cy="229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ts val="3500"/>
              </a:lnSpc>
            </a:pPr>
            <a:r>
              <a:rPr lang="zh-CN" altLang="en-US" sz="2400" b="1" dirty="0" smtClean="0"/>
              <a:t>海洋生物是一个新的工业来源，我们已经从海洋生物中提取了生物活性物质，并在医药、</a:t>
            </a:r>
            <a:r>
              <a:rPr lang="zh-CN" altLang="en-US" sz="2400" b="1" dirty="0"/>
              <a:t>皮肤</a:t>
            </a:r>
            <a:r>
              <a:rPr lang="zh-CN" altLang="en-US" sz="2400" b="1" dirty="0" smtClean="0"/>
              <a:t>护理领域得到了工业应用。许多海洋植物生产的能吸收紫外线的化合物，类似克霉唑的氨基酸具有强大的紫外线吸收能力，拥有防晒功能，被添加到防晒乳膏中。</a:t>
            </a:r>
            <a:endParaRPr lang="zh-CN" altLang="en-US" sz="2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96356"/>
            <a:ext cx="4403058" cy="3302294"/>
          </a:xfrm>
          <a:prstGeom prst="rect">
            <a:avLst/>
          </a:prstGeom>
        </p:spPr>
      </p:pic>
      <p:sp>
        <p:nvSpPr>
          <p:cNvPr id="6" name="动作按钮: 自定义 5">
            <a:hlinkClick r:id="rId4" action="ppaction://hlinksldjump" highlightClick="1"/>
          </p:cNvPr>
          <p:cNvSpPr/>
          <p:nvPr/>
        </p:nvSpPr>
        <p:spPr>
          <a:xfrm>
            <a:off x="8442831" y="155400"/>
            <a:ext cx="683568" cy="39327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返回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891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832"/>
            <a:ext cx="5239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海洋生物的生态价值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3529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ts val="3500"/>
              </a:lnSpc>
            </a:pPr>
            <a:r>
              <a:rPr lang="zh-CN" altLang="en-US" sz="2400" b="1" dirty="0" smtClean="0"/>
              <a:t>海洋在维持生物圈碳氧平衡和水循环方面起着重要作用。海洋的，能够吸收大量的热量比大气大很多，能够吸收大量的热量，与海洋调节气温的作用有很大关系。珊瑚礁、红树林、海草等群落，不仅丰富海洋生物多样性，支持这种药的食物网，增加了海洋生态系统中的能量流动，同时还能缓冲风暴潮及狂狼的冲击，保持了海岸，具有造陆贡献。</a:t>
            </a:r>
            <a:endParaRPr lang="zh-CN" altLang="en-US" sz="2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764812"/>
            <a:ext cx="5505450" cy="3067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5797"/>
            <a:ext cx="4427984" cy="3056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7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6632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熟悉海洋生物的生存环境</a:t>
            </a:r>
            <a:endParaRPr lang="zh-CN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520" y="1039962"/>
            <a:ext cx="8654679" cy="5609869"/>
            <a:chOff x="251520" y="1039962"/>
            <a:chExt cx="8654679" cy="5609869"/>
          </a:xfrm>
        </p:grpSpPr>
        <p:grpSp>
          <p:nvGrpSpPr>
            <p:cNvPr id="14" name="组合 13"/>
            <p:cNvGrpSpPr/>
            <p:nvPr/>
          </p:nvGrpSpPr>
          <p:grpSpPr>
            <a:xfrm>
              <a:off x="251520" y="1039962"/>
              <a:ext cx="8654679" cy="5609869"/>
              <a:chOff x="30270" y="1053012"/>
              <a:chExt cx="8654679" cy="5609869"/>
            </a:xfrm>
          </p:grpSpPr>
          <p:sp>
            <p:nvSpPr>
              <p:cNvPr id="4" name="爆炸形 1 3"/>
              <p:cNvSpPr/>
              <p:nvPr/>
            </p:nvSpPr>
            <p:spPr>
              <a:xfrm>
                <a:off x="30270" y="2780928"/>
                <a:ext cx="2885546" cy="3575956"/>
              </a:xfrm>
              <a:prstGeom prst="irregularSeal1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3200" b="1" dirty="0">
                    <a:solidFill>
                      <a:srgbClr val="C00000"/>
                    </a:solidFill>
                  </a:rPr>
                  <a:t>海洋生态平衡的打破</a:t>
                </a:r>
                <a:endParaRPr lang="zh-CN" altLang="en-US" sz="3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爆炸形 1 5"/>
              <p:cNvSpPr/>
              <p:nvPr/>
            </p:nvSpPr>
            <p:spPr>
              <a:xfrm>
                <a:off x="5004048" y="1053012"/>
                <a:ext cx="3384376" cy="2448272"/>
              </a:xfrm>
              <a:prstGeom prst="irregularSeal1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rgbClr val="C00000"/>
                    </a:solidFill>
                  </a:rPr>
                  <a:t>本身变化：自然灾害</a:t>
                </a:r>
                <a:endParaRPr lang="zh-CN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爆炸形 1 6"/>
              <p:cNvSpPr/>
              <p:nvPr/>
            </p:nvSpPr>
            <p:spPr>
              <a:xfrm>
                <a:off x="5004048" y="4214609"/>
                <a:ext cx="3680901" cy="2448272"/>
              </a:xfrm>
              <a:prstGeom prst="irregularSeal1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b="1" dirty="0" smtClean="0">
                    <a:latin typeface="黑体" pitchFamily="49" charset="-122"/>
                    <a:ea typeface="黑体" pitchFamily="49" charset="-122"/>
                  </a:rPr>
                  <a:t>人类活动</a:t>
                </a:r>
                <a:endParaRPr lang="zh-CN" altLang="en-US" sz="3600" b="1" dirty="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9" name="直接箭头连接符 8"/>
              <p:cNvCxnSpPr/>
              <p:nvPr/>
            </p:nvCxnSpPr>
            <p:spPr>
              <a:xfrm flipV="1">
                <a:off x="2771800" y="2996952"/>
                <a:ext cx="2520280" cy="1501434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箭头连接符 9"/>
            <p:cNvCxnSpPr/>
            <p:nvPr/>
          </p:nvCxnSpPr>
          <p:spPr>
            <a:xfrm>
              <a:off x="2771800" y="4498386"/>
              <a:ext cx="2232248" cy="940359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558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3494670"/>
            <a:ext cx="4210000" cy="421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5322" y="260648"/>
            <a:ext cx="7141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人类活动对海洋的破坏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不</a:t>
            </a:r>
            <a:r>
              <a:rPr lang="zh-CN" altLang="zh-C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合理的、超强度的开发利用海洋生物资源</a:t>
            </a:r>
            <a:r>
              <a:rPr lang="zh-CN" altLang="zh-C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，如</a:t>
            </a:r>
            <a:r>
              <a:rPr lang="zh-CN" altLang="zh-C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近海区域</a:t>
            </a:r>
            <a:r>
              <a:rPr lang="zh-CN" altLang="zh-C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的滥捕</a:t>
            </a:r>
            <a:r>
              <a:rPr lang="zh-CN" altLang="zh-C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，使海洋渔业资源严重衰退</a:t>
            </a:r>
            <a:r>
              <a:rPr lang="zh-CN" altLang="zh-C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2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海洋环境</a:t>
            </a:r>
            <a:r>
              <a:rPr lang="zh-CN" altLang="zh-C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空间不适当地利用，致使海域污染的发生和生态环境的</a:t>
            </a:r>
            <a:r>
              <a:rPr lang="zh-CN" altLang="zh-C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恶化</a:t>
            </a:r>
            <a:endParaRPr lang="zh-CN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9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" y="476672"/>
            <a:ext cx="9031932" cy="60212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229"/>
            <a:ext cx="9144000" cy="60735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229"/>
            <a:ext cx="9144000" cy="6073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43"/>
            <a:ext cx="9144000" cy="6136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240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大量屠杀海豚令人发指[高清版]_baofe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45"/>
            <a:ext cx="5867645" cy="3393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40" y="3429001"/>
            <a:ext cx="4950827" cy="34358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196752"/>
            <a:ext cx="6353647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03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47525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ts val="3500"/>
              </a:lnSpc>
            </a:pP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面对日益严重的海洋环境问题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——</a:t>
            </a:r>
            <a:r>
              <a:rPr lang="zh-CN" altLang="zh-CN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海洋生物</a:t>
            </a:r>
            <a:r>
              <a:rPr lang="zh-CN" altLang="zh-CN" sz="28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多样性的减少，是人类生存条件和生存环境恶化的一个信号，这一趋势目前还在加速发展的过程中，其影响固然直接危及当代人的利益，但更为主要的是对后代人未来持续发展的积累性后果。因此，只有加强海洋生态环境的保护，才能真正实现海洋资源的可持续利用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20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31" y="188640"/>
            <a:ext cx="8610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关注海洋生物的保护与利用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78271"/>
            <a:ext cx="8568952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ts val="3300"/>
              </a:lnSpc>
            </a:pPr>
            <a:r>
              <a:rPr lang="zh-CN" altLang="en-US" b="1" dirty="0"/>
              <a:t>目前海洋保护的主要目标是保护海洋生物资源，使之不致衰竭，以供人类永续利用。特别要优先保护那些有价值和濒临灭绝危险的海洋生物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indent="720000">
              <a:lnSpc>
                <a:spcPts val="3300"/>
              </a:lnSpc>
            </a:pPr>
            <a:r>
              <a:rPr lang="zh-CN" altLang="en-US" b="1" dirty="0" smtClean="0"/>
              <a:t>据</a:t>
            </a:r>
            <a:r>
              <a:rPr lang="zh-CN" altLang="en-US" b="1" dirty="0"/>
              <a:t>联合国有关部门调查，由于过度捕捞、偶然性的捕杀非目标允许捕杀的海洋生物、海岸滩涂的工程建设、红树林的砍伐、普遍的海洋环境污染，至少使世界上</a:t>
            </a:r>
            <a:r>
              <a:rPr lang="en-US" altLang="zh-CN" b="1" dirty="0"/>
              <a:t>25</a:t>
            </a:r>
            <a:r>
              <a:rPr lang="zh-CN" altLang="en-US" b="1" dirty="0"/>
              <a:t>个最有价值的渔场资源消耗殆尽，鲸、海龟、海牛等许多海生动物面临灭亡的危险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indent="720000">
              <a:lnSpc>
                <a:spcPts val="3300"/>
              </a:lnSpc>
            </a:pPr>
            <a:r>
              <a:rPr lang="zh-CN" altLang="en-US" b="1" dirty="0"/>
              <a:t>海洋保护的任务首先要制止对海洋生物资源的过度利用，其次要保护好海洋生物栖息地或生境，特别是它们洄游、产卵、觅食、躲避敌害的海岸、滩涂、河口、珊瑚礁，要防止重金属、农药、石油、有机物和易产生富营养化的营养物质等污染海洋。保持海洋生物资源的再生能力和海水的自然净化能力，维护海洋生态平衡，保证人类对海洋的持续开发和利用</a:t>
            </a:r>
          </a:p>
        </p:txBody>
      </p:sp>
    </p:spTree>
    <p:extLst>
      <p:ext uri="{BB962C8B-B14F-4D97-AF65-F5344CB8AC3E}">
        <p14:creationId xmlns="" xmlns:p14="http://schemas.microsoft.com/office/powerpoint/2010/main" val="16986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271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966" y="116632"/>
            <a:ext cx="6417141" cy="92333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认识美丽的海洋生物</a:t>
            </a:r>
            <a:endParaRPr lang="zh-CN" alt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12775"/>
            <a:ext cx="58326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 海洋生物是指海洋里的各种生物，包括海洋动物、海洋植物、微生物及病毒等，其中海洋动物包括无脊椎动物和脊椎动物。无脊椎动物包括各种螺类和贝类。有脊椎动物包括各种鱼类和大型海洋动物，如鲸鱼，鲨鱼等。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08650"/>
            <a:ext cx="2438400" cy="2438400"/>
          </a:xfrm>
          <a:prstGeom prst="rect">
            <a:avLst/>
          </a:prstGeom>
          <a:scene3d>
            <a:camera prst="orthographicFront">
              <a:rot lat="21509052" lon="10682598" rev="868953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23114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47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大括号 1"/>
          <p:cNvSpPr/>
          <p:nvPr/>
        </p:nvSpPr>
        <p:spPr>
          <a:xfrm>
            <a:off x="450910" y="1242183"/>
            <a:ext cx="333751" cy="3672408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11429" y="1335251"/>
            <a:ext cx="240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水域海洋生物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991" y="4400249"/>
            <a:ext cx="218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滩涂海洋生物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836699" y="206798"/>
            <a:ext cx="360040" cy="255628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428" y="17815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鱼类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8725" y="125410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头足类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444" y="237547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虾、蟹类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836699" y="3334937"/>
            <a:ext cx="376298" cy="2592288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2358" y="3216310"/>
            <a:ext cx="188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贝类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436" y="4403469"/>
            <a:ext cx="188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海藻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444" y="5696392"/>
            <a:ext cx="203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甲壳类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="" xmlns:p14="http://schemas.microsoft.com/office/powerpoint/2010/main" val="756247115"/>
              </p:ext>
            </p:extLst>
          </p:nvPr>
        </p:nvGraphicFramePr>
        <p:xfrm>
          <a:off x="4620400" y="3230933"/>
          <a:ext cx="4211960" cy="336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05" y="15193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5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 animBg="1"/>
      <p:bldP spid="10" grpId="0"/>
      <p:bldP spid="11" grpId="0"/>
      <p:bldP spid="12" grpId="0"/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69" y="0"/>
            <a:ext cx="4378931" cy="68438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5"/>
            <a:ext cx="6271074" cy="39194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94" y="2987570"/>
            <a:ext cx="6192688" cy="3870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78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328"/>
            <a:ext cx="9144000" cy="61793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253178" cy="40770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24" y="3089793"/>
            <a:ext cx="5281976" cy="3749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11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98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93"/>
            <a:ext cx="9182300" cy="5738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4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24" y="-7788"/>
            <a:ext cx="2095500" cy="2095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7504" y="116632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了解海洋生物的价值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8136904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+mn-ea"/>
              </a:rPr>
              <a:t>海洋面积约占地球表面积的</a:t>
            </a:r>
            <a:r>
              <a:rPr lang="en-US" altLang="zh-CN" sz="2400" b="1" dirty="0" smtClean="0">
                <a:latin typeface="+mn-ea"/>
              </a:rPr>
              <a:t>71%</a:t>
            </a:r>
            <a:r>
              <a:rPr lang="zh-CN" altLang="en-US" sz="2400" b="1" dirty="0" smtClean="0">
                <a:latin typeface="+mn-ea"/>
              </a:rPr>
              <a:t>，拥有地球上十分之八的资源，海洋中的动物和植物远比陆地上的多。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761909" y="3068960"/>
            <a:ext cx="2560499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hlinkClick r:id="rId4" action="ppaction://hlinksldjump"/>
              </a:rPr>
              <a:t>食用价值</a:t>
            </a:r>
            <a:endParaRPr lang="zh-CN" altLang="en-US" sz="2800" b="1" dirty="0"/>
          </a:p>
        </p:txBody>
      </p:sp>
      <p:sp>
        <p:nvSpPr>
          <p:cNvPr id="6" name="横卷形 5"/>
          <p:cNvSpPr/>
          <p:nvPr/>
        </p:nvSpPr>
        <p:spPr>
          <a:xfrm>
            <a:off x="5213541" y="3068960"/>
            <a:ext cx="2560499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hlinkClick r:id="rId5" action="ppaction://hlinksldjump"/>
              </a:rPr>
              <a:t>药用价值</a:t>
            </a:r>
            <a:endParaRPr lang="zh-CN" altLang="en-US" sz="2800" b="1" dirty="0"/>
          </a:p>
        </p:txBody>
      </p:sp>
      <p:sp>
        <p:nvSpPr>
          <p:cNvPr id="7" name="横卷形 6"/>
          <p:cNvSpPr/>
          <p:nvPr/>
        </p:nvSpPr>
        <p:spPr>
          <a:xfrm>
            <a:off x="761909" y="4620626"/>
            <a:ext cx="2560499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hlinkClick r:id="rId6" action="ppaction://hlinksldjump"/>
              </a:rPr>
              <a:t>工业用途</a:t>
            </a:r>
            <a:endParaRPr lang="zh-CN" altLang="en-US" sz="2800" b="1" dirty="0"/>
          </a:p>
        </p:txBody>
      </p:sp>
      <p:sp>
        <p:nvSpPr>
          <p:cNvPr id="8" name="横卷形 7"/>
          <p:cNvSpPr/>
          <p:nvPr/>
        </p:nvSpPr>
        <p:spPr>
          <a:xfrm>
            <a:off x="5244395" y="4620626"/>
            <a:ext cx="2560499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hlinkClick r:id="rId7" action="ppaction://hlinksldjump"/>
              </a:rPr>
              <a:t>生态价值</a:t>
            </a:r>
            <a:endParaRPr lang="zh-CN" alt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93506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4077072"/>
            <a:ext cx="2438400" cy="24384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9832"/>
            <a:ext cx="5239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海洋生物的食用价值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37" y="722038"/>
            <a:ext cx="8460432" cy="364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ts val="3500"/>
              </a:lnSpc>
            </a:pPr>
            <a:r>
              <a:rPr lang="zh-CN" altLang="en-US" sz="2400" b="1" dirty="0" smtClean="0"/>
              <a:t>海洋生物含有较多的不饱和脂肪酸，有助于防止动脉粥样硬化，以鱼油为原料制成的药品的保健食品对心血管疾病有特殊疗效。海洋生物富含易于消化的蛋白质和氨基酸，其中以赖氨酸含量更比植物性食物高出许多。海洋生物是无机盐和微量元素的宝库。海虾、海鱼中的钙含量是畜禽肉的几倍至几十倍；牡蛎中富含锌；海带中富含碘；鱼肉中的铁易被人体吸收；用鱼骨、牡蛎科等加工制成的“海洋钙素”“生物活性钙”对防治缺钙有独特疗效。</a:t>
            </a:r>
            <a:endParaRPr lang="zh-CN" altLang="en-US" sz="2400" b="1" dirty="0"/>
          </a:p>
        </p:txBody>
      </p:sp>
      <p:sp>
        <p:nvSpPr>
          <p:cNvPr id="4" name="动作按钮: 自定义 3">
            <a:hlinkClick r:id="rId4" action="ppaction://hlinksldjump" highlightClick="1"/>
          </p:cNvPr>
          <p:cNvSpPr/>
          <p:nvPr/>
        </p:nvSpPr>
        <p:spPr>
          <a:xfrm>
            <a:off x="8442831" y="155400"/>
            <a:ext cx="683568" cy="39327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返回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342066"/>
            <a:ext cx="3357006" cy="25159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41751"/>
            <a:ext cx="3543300" cy="2381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6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58" y="2751502"/>
            <a:ext cx="2095500" cy="2095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13598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ts val="2880"/>
              </a:lnSpc>
            </a:pPr>
            <a:r>
              <a:rPr lang="zh-CN" altLang="en-US" sz="2400" b="1" dirty="0"/>
              <a:t>陆地上大部分天然药物已被发现和利用。而海洋中所被发现的天然药物只是其资源的九牛一毛。</a:t>
            </a:r>
            <a:endParaRPr lang="en-US" altLang="zh-CN" sz="2400" b="1" dirty="0"/>
          </a:p>
          <a:p>
            <a:pPr indent="720000">
              <a:lnSpc>
                <a:spcPts val="2880"/>
              </a:lnSpc>
            </a:pPr>
            <a:r>
              <a:rPr lang="zh-CN" altLang="en-US" sz="2400" b="1" dirty="0"/>
              <a:t>随着环境污染的加剧和人类寿命的延长，各种疾病日益威胁人类健康，仅病毒世界上平均每年就新增</a:t>
            </a:r>
            <a:r>
              <a:rPr lang="en-US" altLang="zh-CN" sz="2400" b="1" dirty="0"/>
              <a:t>2~3</a:t>
            </a:r>
            <a:r>
              <a:rPr lang="zh-CN" altLang="en-US" sz="2400" b="1" dirty="0"/>
              <a:t>种，而以目前陆生药物的开发情况来看，已无法满足人的需求，但未知的海洋药物让人类未来充满了未知。</a:t>
            </a: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19832"/>
            <a:ext cx="5239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海洋生物的药用价值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0825" y="3424044"/>
            <a:ext cx="7128792" cy="2942332"/>
            <a:chOff x="323528" y="3402121"/>
            <a:chExt cx="7128792" cy="2942332"/>
          </a:xfrm>
        </p:grpSpPr>
        <p:sp>
          <p:nvSpPr>
            <p:cNvPr id="4" name="左大括号 3"/>
            <p:cNvSpPr/>
            <p:nvPr/>
          </p:nvSpPr>
          <p:spPr>
            <a:xfrm>
              <a:off x="323528" y="3528935"/>
              <a:ext cx="288032" cy="2592288"/>
            </a:xfrm>
            <a:prstGeom prst="lef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5160" y="3404355"/>
              <a:ext cx="1254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</a:rPr>
                <a:t>多糖：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5160" y="4594247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</a:rPr>
                <a:t>甾醇：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5160" y="5790455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</a:rPr>
                <a:t>生物碱：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3688" y="3402121"/>
              <a:ext cx="5688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增加免疫力，具有抑制肿瘤和抗凝血的作用，可降低血粘度</a:t>
              </a:r>
              <a:endParaRPr lang="zh-CN" alt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3688" y="4501913"/>
              <a:ext cx="5677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广泛存在与生物体内的一种重要的天然活性物质，可预防心血管系统疾病，抑制肿瘤，促进新陈代谢。</a:t>
              </a:r>
              <a:endParaRPr lang="zh-CN" alt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2376" y="5698122"/>
              <a:ext cx="5256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海绵中含量较丰富的一种含氮化合物，能够抗菌、抗肿瘤、抗病毒</a:t>
              </a:r>
              <a:endParaRPr lang="zh-CN" alt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动作按钮: 自定义 14">
            <a:hlinkClick r:id="rId4" action="ppaction://hlinksldjump" highlightClick="1"/>
          </p:cNvPr>
          <p:cNvSpPr/>
          <p:nvPr/>
        </p:nvSpPr>
        <p:spPr>
          <a:xfrm>
            <a:off x="8460432" y="136629"/>
            <a:ext cx="683568" cy="39327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返回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199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878</Words>
  <Application>Microsoft Office PowerPoint</Application>
  <PresentationFormat>全屏显示(4:3)</PresentationFormat>
  <Paragraphs>48</Paragraphs>
  <Slides>20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Acer</cp:lastModifiedBy>
  <cp:revision>27</cp:revision>
  <dcterms:created xsi:type="dcterms:W3CDTF">2014-05-02T15:04:00Z</dcterms:created>
  <dcterms:modified xsi:type="dcterms:W3CDTF">2014-05-10T04:55:24Z</dcterms:modified>
</cp:coreProperties>
</file>